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7" r:id="rId2"/>
    <p:sldId id="274" r:id="rId3"/>
    <p:sldId id="259" r:id="rId4"/>
    <p:sldId id="260" r:id="rId5"/>
    <p:sldId id="265" r:id="rId6"/>
    <p:sldId id="261" r:id="rId7"/>
    <p:sldId id="270" r:id="rId8"/>
    <p:sldId id="271" r:id="rId9"/>
    <p:sldId id="272" r:id="rId10"/>
    <p:sldId id="273" r:id="rId11"/>
    <p:sldId id="266" r:id="rId12"/>
  </p:sldIdLst>
  <p:sldSz cx="6119813" cy="4319588"/>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3A"/>
    <a:srgbClr val="CDE4B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99"/>
  </p:normalViewPr>
  <p:slideViewPr>
    <p:cSldViewPr snapToGrid="0">
      <p:cViewPr varScale="1">
        <p:scale>
          <a:sx n="172" d="100"/>
          <a:sy n="172" d="100"/>
        </p:scale>
        <p:origin x="1518" y="1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8986" y="706933"/>
            <a:ext cx="5201841" cy="1503857"/>
          </a:xfrm>
        </p:spPr>
        <p:txBody>
          <a:bodyPr anchor="b"/>
          <a:lstStyle>
            <a:lvl1pPr algn="ctr">
              <a:defRPr sz="3779"/>
            </a:lvl1pPr>
          </a:lstStyle>
          <a:p>
            <a:r>
              <a:rPr lang="en-GB"/>
              <a:t>Click to edit Master title style</a:t>
            </a:r>
            <a:endParaRPr lang="en-US" dirty="0"/>
          </a:p>
        </p:txBody>
      </p:sp>
      <p:sp>
        <p:nvSpPr>
          <p:cNvPr id="3" name="Subtitle 2"/>
          <p:cNvSpPr>
            <a:spLocks noGrp="1"/>
          </p:cNvSpPr>
          <p:nvPr>
            <p:ph type="subTitle" idx="1"/>
          </p:nvPr>
        </p:nvSpPr>
        <p:spPr>
          <a:xfrm>
            <a:off x="764977" y="2268784"/>
            <a:ext cx="4589860" cy="1042900"/>
          </a:xfrm>
        </p:spPr>
        <p:txBody>
          <a:bodyPr/>
          <a:lstStyle>
            <a:lvl1pPr marL="0" indent="0" algn="ctr">
              <a:buNone/>
              <a:defRPr sz="1512"/>
            </a:lvl1pPr>
            <a:lvl2pPr marL="287990" indent="0" algn="ctr">
              <a:buNone/>
              <a:defRPr sz="1260"/>
            </a:lvl2pPr>
            <a:lvl3pPr marL="575981" indent="0" algn="ctr">
              <a:buNone/>
              <a:defRPr sz="1134"/>
            </a:lvl3pPr>
            <a:lvl4pPr marL="863971" indent="0" algn="ctr">
              <a:buNone/>
              <a:defRPr sz="1008"/>
            </a:lvl4pPr>
            <a:lvl5pPr marL="1151961" indent="0" algn="ctr">
              <a:buNone/>
              <a:defRPr sz="1008"/>
            </a:lvl5pPr>
            <a:lvl6pPr marL="1439951" indent="0" algn="ctr">
              <a:buNone/>
              <a:defRPr sz="1008"/>
            </a:lvl6pPr>
            <a:lvl7pPr marL="1727942" indent="0" algn="ctr">
              <a:buNone/>
              <a:defRPr sz="1008"/>
            </a:lvl7pPr>
            <a:lvl8pPr marL="2015932" indent="0" algn="ctr">
              <a:buNone/>
              <a:defRPr sz="1008"/>
            </a:lvl8pPr>
            <a:lvl9pPr marL="2303922" indent="0" algn="ctr">
              <a:buNone/>
              <a:defRPr sz="1008"/>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40188584-4114-2146-872C-B3F5720A8DA5}" type="datetimeFigureOut">
              <a:rPr lang="en-US" smtClean="0"/>
              <a:t>9/1/2026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4037304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40188584-4114-2146-872C-B3F5720A8DA5}" type="datetimeFigureOut">
              <a:rPr lang="en-US" smtClean="0"/>
              <a:t>9/1/2026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20123719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379491" y="229978"/>
            <a:ext cx="1319585" cy="3660651"/>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420738" y="229978"/>
            <a:ext cx="3882256" cy="3660651"/>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40188584-4114-2146-872C-B3F5720A8DA5}" type="datetimeFigureOut">
              <a:rPr lang="en-US" smtClean="0"/>
              <a:t>9/1/2026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14823456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40188584-4114-2146-872C-B3F5720A8DA5}" type="datetimeFigureOut">
              <a:rPr lang="en-US" smtClean="0"/>
              <a:t>9/1/2026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32371104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17550" y="1076899"/>
            <a:ext cx="5278339" cy="1796828"/>
          </a:xfrm>
        </p:spPr>
        <p:txBody>
          <a:bodyPr anchor="b"/>
          <a:lstStyle>
            <a:lvl1pPr>
              <a:defRPr sz="3779"/>
            </a:lvl1pPr>
          </a:lstStyle>
          <a:p>
            <a:r>
              <a:rPr lang="en-GB"/>
              <a:t>Click to edit Master title style</a:t>
            </a:r>
            <a:endParaRPr lang="en-US" dirty="0"/>
          </a:p>
        </p:txBody>
      </p:sp>
      <p:sp>
        <p:nvSpPr>
          <p:cNvPr id="3" name="Text Placeholder 2"/>
          <p:cNvSpPr>
            <a:spLocks noGrp="1"/>
          </p:cNvSpPr>
          <p:nvPr>
            <p:ph type="body" idx="1"/>
          </p:nvPr>
        </p:nvSpPr>
        <p:spPr>
          <a:xfrm>
            <a:off x="417550" y="2890725"/>
            <a:ext cx="5278339" cy="944910"/>
          </a:xfrm>
        </p:spPr>
        <p:txBody>
          <a:bodyPr/>
          <a:lstStyle>
            <a:lvl1pPr marL="0" indent="0">
              <a:buNone/>
              <a:defRPr sz="1512">
                <a:solidFill>
                  <a:schemeClr val="tx1">
                    <a:tint val="82000"/>
                  </a:schemeClr>
                </a:solidFill>
              </a:defRPr>
            </a:lvl1pPr>
            <a:lvl2pPr marL="287990" indent="0">
              <a:buNone/>
              <a:defRPr sz="1260">
                <a:solidFill>
                  <a:schemeClr val="tx1">
                    <a:tint val="82000"/>
                  </a:schemeClr>
                </a:solidFill>
              </a:defRPr>
            </a:lvl2pPr>
            <a:lvl3pPr marL="575981" indent="0">
              <a:buNone/>
              <a:defRPr sz="1134">
                <a:solidFill>
                  <a:schemeClr val="tx1">
                    <a:tint val="82000"/>
                  </a:schemeClr>
                </a:solidFill>
              </a:defRPr>
            </a:lvl3pPr>
            <a:lvl4pPr marL="863971" indent="0">
              <a:buNone/>
              <a:defRPr sz="1008">
                <a:solidFill>
                  <a:schemeClr val="tx1">
                    <a:tint val="82000"/>
                  </a:schemeClr>
                </a:solidFill>
              </a:defRPr>
            </a:lvl4pPr>
            <a:lvl5pPr marL="1151961" indent="0">
              <a:buNone/>
              <a:defRPr sz="1008">
                <a:solidFill>
                  <a:schemeClr val="tx1">
                    <a:tint val="82000"/>
                  </a:schemeClr>
                </a:solidFill>
              </a:defRPr>
            </a:lvl5pPr>
            <a:lvl6pPr marL="1439951" indent="0">
              <a:buNone/>
              <a:defRPr sz="1008">
                <a:solidFill>
                  <a:schemeClr val="tx1">
                    <a:tint val="82000"/>
                  </a:schemeClr>
                </a:solidFill>
              </a:defRPr>
            </a:lvl6pPr>
            <a:lvl7pPr marL="1727942" indent="0">
              <a:buNone/>
              <a:defRPr sz="1008">
                <a:solidFill>
                  <a:schemeClr val="tx1">
                    <a:tint val="82000"/>
                  </a:schemeClr>
                </a:solidFill>
              </a:defRPr>
            </a:lvl7pPr>
            <a:lvl8pPr marL="2015932" indent="0">
              <a:buNone/>
              <a:defRPr sz="1008">
                <a:solidFill>
                  <a:schemeClr val="tx1">
                    <a:tint val="82000"/>
                  </a:schemeClr>
                </a:solidFill>
              </a:defRPr>
            </a:lvl8pPr>
            <a:lvl9pPr marL="2303922" indent="0">
              <a:buNone/>
              <a:defRPr sz="1008">
                <a:solidFill>
                  <a:schemeClr val="tx1">
                    <a:tint val="82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40188584-4114-2146-872C-B3F5720A8DA5}" type="datetimeFigureOut">
              <a:rPr lang="en-US" smtClean="0"/>
              <a:t>9/1/2026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26466953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420737" y="1149890"/>
            <a:ext cx="2600921" cy="274073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3098155" y="1149890"/>
            <a:ext cx="2600921" cy="274073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40188584-4114-2146-872C-B3F5720A8DA5}" type="datetimeFigureOut">
              <a:rPr lang="en-US" smtClean="0"/>
              <a:t>9/1/2026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22276608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21534" y="229979"/>
            <a:ext cx="5278339" cy="834921"/>
          </a:xfrm>
        </p:spPr>
        <p:txBody>
          <a:bodyPr/>
          <a:lstStyle/>
          <a:p>
            <a:r>
              <a:rPr lang="en-GB"/>
              <a:t>Click to edit Master title style</a:t>
            </a:r>
            <a:endParaRPr lang="en-US" dirty="0"/>
          </a:p>
        </p:txBody>
      </p:sp>
      <p:sp>
        <p:nvSpPr>
          <p:cNvPr id="3" name="Text Placeholder 2"/>
          <p:cNvSpPr>
            <a:spLocks noGrp="1"/>
          </p:cNvSpPr>
          <p:nvPr>
            <p:ph type="body" idx="1"/>
          </p:nvPr>
        </p:nvSpPr>
        <p:spPr>
          <a:xfrm>
            <a:off x="421535" y="1058899"/>
            <a:ext cx="2588967" cy="518950"/>
          </a:xfrm>
        </p:spPr>
        <p:txBody>
          <a:bodyPr anchor="b"/>
          <a:lstStyle>
            <a:lvl1pPr marL="0" indent="0">
              <a:buNone/>
              <a:defRPr sz="1512" b="1"/>
            </a:lvl1pPr>
            <a:lvl2pPr marL="287990" indent="0">
              <a:buNone/>
              <a:defRPr sz="1260" b="1"/>
            </a:lvl2pPr>
            <a:lvl3pPr marL="575981" indent="0">
              <a:buNone/>
              <a:defRPr sz="1134" b="1"/>
            </a:lvl3pPr>
            <a:lvl4pPr marL="863971" indent="0">
              <a:buNone/>
              <a:defRPr sz="1008" b="1"/>
            </a:lvl4pPr>
            <a:lvl5pPr marL="1151961" indent="0">
              <a:buNone/>
              <a:defRPr sz="1008" b="1"/>
            </a:lvl5pPr>
            <a:lvl6pPr marL="1439951" indent="0">
              <a:buNone/>
              <a:defRPr sz="1008" b="1"/>
            </a:lvl6pPr>
            <a:lvl7pPr marL="1727942" indent="0">
              <a:buNone/>
              <a:defRPr sz="1008" b="1"/>
            </a:lvl7pPr>
            <a:lvl8pPr marL="2015932" indent="0">
              <a:buNone/>
              <a:defRPr sz="1008" b="1"/>
            </a:lvl8pPr>
            <a:lvl9pPr marL="2303922" indent="0">
              <a:buNone/>
              <a:defRPr sz="1008" b="1"/>
            </a:lvl9pPr>
          </a:lstStyle>
          <a:p>
            <a:pPr lvl="0"/>
            <a:r>
              <a:rPr lang="en-GB"/>
              <a:t>Click to edit Master text styles</a:t>
            </a:r>
          </a:p>
        </p:txBody>
      </p:sp>
      <p:sp>
        <p:nvSpPr>
          <p:cNvPr id="4" name="Content Placeholder 3"/>
          <p:cNvSpPr>
            <a:spLocks noGrp="1"/>
          </p:cNvSpPr>
          <p:nvPr>
            <p:ph sz="half" idx="2"/>
          </p:nvPr>
        </p:nvSpPr>
        <p:spPr>
          <a:xfrm>
            <a:off x="421535" y="1577849"/>
            <a:ext cx="2588967" cy="232077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3098155" y="1058899"/>
            <a:ext cx="2601718" cy="518950"/>
          </a:xfrm>
        </p:spPr>
        <p:txBody>
          <a:bodyPr anchor="b"/>
          <a:lstStyle>
            <a:lvl1pPr marL="0" indent="0">
              <a:buNone/>
              <a:defRPr sz="1512" b="1"/>
            </a:lvl1pPr>
            <a:lvl2pPr marL="287990" indent="0">
              <a:buNone/>
              <a:defRPr sz="1260" b="1"/>
            </a:lvl2pPr>
            <a:lvl3pPr marL="575981" indent="0">
              <a:buNone/>
              <a:defRPr sz="1134" b="1"/>
            </a:lvl3pPr>
            <a:lvl4pPr marL="863971" indent="0">
              <a:buNone/>
              <a:defRPr sz="1008" b="1"/>
            </a:lvl4pPr>
            <a:lvl5pPr marL="1151961" indent="0">
              <a:buNone/>
              <a:defRPr sz="1008" b="1"/>
            </a:lvl5pPr>
            <a:lvl6pPr marL="1439951" indent="0">
              <a:buNone/>
              <a:defRPr sz="1008" b="1"/>
            </a:lvl6pPr>
            <a:lvl7pPr marL="1727942" indent="0">
              <a:buNone/>
              <a:defRPr sz="1008" b="1"/>
            </a:lvl7pPr>
            <a:lvl8pPr marL="2015932" indent="0">
              <a:buNone/>
              <a:defRPr sz="1008" b="1"/>
            </a:lvl8pPr>
            <a:lvl9pPr marL="2303922" indent="0">
              <a:buNone/>
              <a:defRPr sz="1008" b="1"/>
            </a:lvl9pPr>
          </a:lstStyle>
          <a:p>
            <a:pPr lvl="0"/>
            <a:r>
              <a:rPr lang="en-GB"/>
              <a:t>Click to edit Master text styles</a:t>
            </a:r>
          </a:p>
        </p:txBody>
      </p:sp>
      <p:sp>
        <p:nvSpPr>
          <p:cNvPr id="6" name="Content Placeholder 5"/>
          <p:cNvSpPr>
            <a:spLocks noGrp="1"/>
          </p:cNvSpPr>
          <p:nvPr>
            <p:ph sz="quarter" idx="4"/>
          </p:nvPr>
        </p:nvSpPr>
        <p:spPr>
          <a:xfrm>
            <a:off x="3098155" y="1577849"/>
            <a:ext cx="2601718" cy="232077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40188584-4114-2146-872C-B3F5720A8DA5}" type="datetimeFigureOut">
              <a:rPr lang="en-US" smtClean="0"/>
              <a:t>9/1/2026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2809083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40188584-4114-2146-872C-B3F5720A8DA5}" type="datetimeFigureOut">
              <a:rPr lang="en-US" smtClean="0"/>
              <a:t>9/1/2026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7404099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0188584-4114-2146-872C-B3F5720A8DA5}" type="datetimeFigureOut">
              <a:rPr lang="en-US" smtClean="0"/>
              <a:t>9/1/2026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12765728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21534" y="287972"/>
            <a:ext cx="1973799" cy="1007904"/>
          </a:xfrm>
        </p:spPr>
        <p:txBody>
          <a:bodyPr anchor="b"/>
          <a:lstStyle>
            <a:lvl1pPr>
              <a:defRPr sz="2016"/>
            </a:lvl1pPr>
          </a:lstStyle>
          <a:p>
            <a:r>
              <a:rPr lang="en-GB"/>
              <a:t>Click to edit Master title style</a:t>
            </a:r>
            <a:endParaRPr lang="en-US" dirty="0"/>
          </a:p>
        </p:txBody>
      </p:sp>
      <p:sp>
        <p:nvSpPr>
          <p:cNvPr id="3" name="Content Placeholder 2"/>
          <p:cNvSpPr>
            <a:spLocks noGrp="1"/>
          </p:cNvSpPr>
          <p:nvPr>
            <p:ph idx="1"/>
          </p:nvPr>
        </p:nvSpPr>
        <p:spPr>
          <a:xfrm>
            <a:off x="2601718" y="621942"/>
            <a:ext cx="3098155" cy="3069707"/>
          </a:xfrm>
        </p:spPr>
        <p:txBody>
          <a:bodyPr/>
          <a:lstStyle>
            <a:lvl1pPr>
              <a:defRPr sz="2016"/>
            </a:lvl1pPr>
            <a:lvl2pPr>
              <a:defRPr sz="1764"/>
            </a:lvl2pPr>
            <a:lvl3pPr>
              <a:defRPr sz="1512"/>
            </a:lvl3pPr>
            <a:lvl4pPr>
              <a:defRPr sz="1260"/>
            </a:lvl4pPr>
            <a:lvl5pPr>
              <a:defRPr sz="1260"/>
            </a:lvl5pPr>
            <a:lvl6pPr>
              <a:defRPr sz="1260"/>
            </a:lvl6pPr>
            <a:lvl7pPr>
              <a:defRPr sz="1260"/>
            </a:lvl7pPr>
            <a:lvl8pPr>
              <a:defRPr sz="1260"/>
            </a:lvl8pPr>
            <a:lvl9pPr>
              <a:defRPr sz="126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421534" y="1295877"/>
            <a:ext cx="1973799" cy="2400771"/>
          </a:xfrm>
        </p:spPr>
        <p:txBody>
          <a:bodyPr/>
          <a:lstStyle>
            <a:lvl1pPr marL="0" indent="0">
              <a:buNone/>
              <a:defRPr sz="1008"/>
            </a:lvl1pPr>
            <a:lvl2pPr marL="287990" indent="0">
              <a:buNone/>
              <a:defRPr sz="882"/>
            </a:lvl2pPr>
            <a:lvl3pPr marL="575981" indent="0">
              <a:buNone/>
              <a:defRPr sz="756"/>
            </a:lvl3pPr>
            <a:lvl4pPr marL="863971" indent="0">
              <a:buNone/>
              <a:defRPr sz="630"/>
            </a:lvl4pPr>
            <a:lvl5pPr marL="1151961" indent="0">
              <a:buNone/>
              <a:defRPr sz="630"/>
            </a:lvl5pPr>
            <a:lvl6pPr marL="1439951" indent="0">
              <a:buNone/>
              <a:defRPr sz="630"/>
            </a:lvl6pPr>
            <a:lvl7pPr marL="1727942" indent="0">
              <a:buNone/>
              <a:defRPr sz="630"/>
            </a:lvl7pPr>
            <a:lvl8pPr marL="2015932" indent="0">
              <a:buNone/>
              <a:defRPr sz="630"/>
            </a:lvl8pPr>
            <a:lvl9pPr marL="2303922" indent="0">
              <a:buNone/>
              <a:defRPr sz="630"/>
            </a:lvl9pPr>
          </a:lstStyle>
          <a:p>
            <a:pPr lvl="0"/>
            <a:r>
              <a:rPr lang="en-GB"/>
              <a:t>Click to edit Master text styles</a:t>
            </a:r>
          </a:p>
        </p:txBody>
      </p:sp>
      <p:sp>
        <p:nvSpPr>
          <p:cNvPr id="5" name="Date Placeholder 4"/>
          <p:cNvSpPr>
            <a:spLocks noGrp="1"/>
          </p:cNvSpPr>
          <p:nvPr>
            <p:ph type="dt" sz="half" idx="10"/>
          </p:nvPr>
        </p:nvSpPr>
        <p:spPr/>
        <p:txBody>
          <a:bodyPr/>
          <a:lstStyle/>
          <a:p>
            <a:fld id="{40188584-4114-2146-872C-B3F5720A8DA5}" type="datetimeFigureOut">
              <a:rPr lang="en-US" smtClean="0"/>
              <a:t>9/1/2026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26752699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21534" y="287972"/>
            <a:ext cx="1973799" cy="1007904"/>
          </a:xfrm>
        </p:spPr>
        <p:txBody>
          <a:bodyPr anchor="b"/>
          <a:lstStyle>
            <a:lvl1pPr>
              <a:defRPr sz="2016"/>
            </a:lvl1pPr>
          </a:lstStyle>
          <a:p>
            <a:r>
              <a:rPr lang="en-GB"/>
              <a:t>Click to edit Master title style</a:t>
            </a:r>
            <a:endParaRPr lang="en-US" dirty="0"/>
          </a:p>
        </p:txBody>
      </p:sp>
      <p:sp>
        <p:nvSpPr>
          <p:cNvPr id="3" name="Picture Placeholder 2"/>
          <p:cNvSpPr>
            <a:spLocks noGrp="1" noChangeAspect="1"/>
          </p:cNvSpPr>
          <p:nvPr>
            <p:ph type="pic" idx="1"/>
          </p:nvPr>
        </p:nvSpPr>
        <p:spPr>
          <a:xfrm>
            <a:off x="2601718" y="621942"/>
            <a:ext cx="3098155" cy="3069707"/>
          </a:xfrm>
        </p:spPr>
        <p:txBody>
          <a:bodyPr anchor="t"/>
          <a:lstStyle>
            <a:lvl1pPr marL="0" indent="0">
              <a:buNone/>
              <a:defRPr sz="2016"/>
            </a:lvl1pPr>
            <a:lvl2pPr marL="287990" indent="0">
              <a:buNone/>
              <a:defRPr sz="1764"/>
            </a:lvl2pPr>
            <a:lvl3pPr marL="575981" indent="0">
              <a:buNone/>
              <a:defRPr sz="1512"/>
            </a:lvl3pPr>
            <a:lvl4pPr marL="863971" indent="0">
              <a:buNone/>
              <a:defRPr sz="1260"/>
            </a:lvl4pPr>
            <a:lvl5pPr marL="1151961" indent="0">
              <a:buNone/>
              <a:defRPr sz="1260"/>
            </a:lvl5pPr>
            <a:lvl6pPr marL="1439951" indent="0">
              <a:buNone/>
              <a:defRPr sz="1260"/>
            </a:lvl6pPr>
            <a:lvl7pPr marL="1727942" indent="0">
              <a:buNone/>
              <a:defRPr sz="1260"/>
            </a:lvl7pPr>
            <a:lvl8pPr marL="2015932" indent="0">
              <a:buNone/>
              <a:defRPr sz="1260"/>
            </a:lvl8pPr>
            <a:lvl9pPr marL="2303922" indent="0">
              <a:buNone/>
              <a:defRPr sz="1260"/>
            </a:lvl9pPr>
          </a:lstStyle>
          <a:p>
            <a:r>
              <a:rPr lang="en-GB"/>
              <a:t>Click icon to add picture</a:t>
            </a:r>
            <a:endParaRPr lang="en-US" dirty="0"/>
          </a:p>
        </p:txBody>
      </p:sp>
      <p:sp>
        <p:nvSpPr>
          <p:cNvPr id="4" name="Text Placeholder 3"/>
          <p:cNvSpPr>
            <a:spLocks noGrp="1"/>
          </p:cNvSpPr>
          <p:nvPr>
            <p:ph type="body" sz="half" idx="2"/>
          </p:nvPr>
        </p:nvSpPr>
        <p:spPr>
          <a:xfrm>
            <a:off x="421534" y="1295877"/>
            <a:ext cx="1973799" cy="2400771"/>
          </a:xfrm>
        </p:spPr>
        <p:txBody>
          <a:bodyPr/>
          <a:lstStyle>
            <a:lvl1pPr marL="0" indent="0">
              <a:buNone/>
              <a:defRPr sz="1008"/>
            </a:lvl1pPr>
            <a:lvl2pPr marL="287990" indent="0">
              <a:buNone/>
              <a:defRPr sz="882"/>
            </a:lvl2pPr>
            <a:lvl3pPr marL="575981" indent="0">
              <a:buNone/>
              <a:defRPr sz="756"/>
            </a:lvl3pPr>
            <a:lvl4pPr marL="863971" indent="0">
              <a:buNone/>
              <a:defRPr sz="630"/>
            </a:lvl4pPr>
            <a:lvl5pPr marL="1151961" indent="0">
              <a:buNone/>
              <a:defRPr sz="630"/>
            </a:lvl5pPr>
            <a:lvl6pPr marL="1439951" indent="0">
              <a:buNone/>
              <a:defRPr sz="630"/>
            </a:lvl6pPr>
            <a:lvl7pPr marL="1727942" indent="0">
              <a:buNone/>
              <a:defRPr sz="630"/>
            </a:lvl7pPr>
            <a:lvl8pPr marL="2015932" indent="0">
              <a:buNone/>
              <a:defRPr sz="630"/>
            </a:lvl8pPr>
            <a:lvl9pPr marL="2303922" indent="0">
              <a:buNone/>
              <a:defRPr sz="630"/>
            </a:lvl9pPr>
          </a:lstStyle>
          <a:p>
            <a:pPr lvl="0"/>
            <a:r>
              <a:rPr lang="en-GB"/>
              <a:t>Click to edit Master text styles</a:t>
            </a:r>
          </a:p>
        </p:txBody>
      </p:sp>
      <p:sp>
        <p:nvSpPr>
          <p:cNvPr id="5" name="Date Placeholder 4"/>
          <p:cNvSpPr>
            <a:spLocks noGrp="1"/>
          </p:cNvSpPr>
          <p:nvPr>
            <p:ph type="dt" sz="half" idx="10"/>
          </p:nvPr>
        </p:nvSpPr>
        <p:spPr/>
        <p:txBody>
          <a:bodyPr/>
          <a:lstStyle/>
          <a:p>
            <a:fld id="{40188584-4114-2146-872C-B3F5720A8DA5}" type="datetimeFigureOut">
              <a:rPr lang="en-US" smtClean="0"/>
              <a:t>9/1/2026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12730914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20737" y="229979"/>
            <a:ext cx="5278339" cy="834921"/>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420737" y="1149890"/>
            <a:ext cx="5278339" cy="2740739"/>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420737" y="4003619"/>
            <a:ext cx="1376958" cy="229978"/>
          </a:xfrm>
          <a:prstGeom prst="rect">
            <a:avLst/>
          </a:prstGeom>
        </p:spPr>
        <p:txBody>
          <a:bodyPr vert="horz" lIns="91440" tIns="45720" rIns="91440" bIns="45720" rtlCol="0" anchor="ctr"/>
          <a:lstStyle>
            <a:lvl1pPr algn="l">
              <a:defRPr sz="756">
                <a:solidFill>
                  <a:schemeClr val="tx1">
                    <a:tint val="82000"/>
                  </a:schemeClr>
                </a:solidFill>
              </a:defRPr>
            </a:lvl1pPr>
          </a:lstStyle>
          <a:p>
            <a:fld id="{40188584-4114-2146-872C-B3F5720A8DA5}" type="datetimeFigureOut">
              <a:rPr lang="en-US" smtClean="0"/>
              <a:t>9/1/2026</a:t>
            </a:fld>
            <a:endParaRPr lang="en-US"/>
          </a:p>
        </p:txBody>
      </p:sp>
      <p:sp>
        <p:nvSpPr>
          <p:cNvPr id="5" name="Footer Placeholder 4"/>
          <p:cNvSpPr>
            <a:spLocks noGrp="1"/>
          </p:cNvSpPr>
          <p:nvPr>
            <p:ph type="ftr" sz="quarter" idx="3"/>
          </p:nvPr>
        </p:nvSpPr>
        <p:spPr>
          <a:xfrm>
            <a:off x="2027188" y="4003619"/>
            <a:ext cx="2065437" cy="229978"/>
          </a:xfrm>
          <a:prstGeom prst="rect">
            <a:avLst/>
          </a:prstGeom>
        </p:spPr>
        <p:txBody>
          <a:bodyPr vert="horz" lIns="91440" tIns="45720" rIns="91440" bIns="45720" rtlCol="0" anchor="ctr"/>
          <a:lstStyle>
            <a:lvl1pPr algn="ctr">
              <a:defRPr sz="756">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4322118" y="4003619"/>
            <a:ext cx="1376958" cy="229978"/>
          </a:xfrm>
          <a:prstGeom prst="rect">
            <a:avLst/>
          </a:prstGeom>
        </p:spPr>
        <p:txBody>
          <a:bodyPr vert="horz" lIns="91440" tIns="45720" rIns="91440" bIns="45720" rtlCol="0" anchor="ctr"/>
          <a:lstStyle>
            <a:lvl1pPr algn="r">
              <a:defRPr sz="756">
                <a:solidFill>
                  <a:schemeClr val="tx1">
                    <a:tint val="82000"/>
                  </a:schemeClr>
                </a:solidFill>
              </a:defRPr>
            </a:lvl1pPr>
          </a:lstStyle>
          <a:p>
            <a:fld id="{2690A8C1-0D60-A440-BB24-01B9C05B32CA}" type="slidenum">
              <a:rPr lang="en-US" smtClean="0"/>
              <a:t>‹#›</a:t>
            </a:fld>
            <a:endParaRPr lang="en-US"/>
          </a:p>
        </p:txBody>
      </p:sp>
    </p:spTree>
    <p:extLst>
      <p:ext uri="{BB962C8B-B14F-4D97-AF65-F5344CB8AC3E}">
        <p14:creationId xmlns:p14="http://schemas.microsoft.com/office/powerpoint/2010/main" val="353924400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575981" rtl="0" eaLnBrk="1" latinLnBrk="0" hangingPunct="1">
        <a:lnSpc>
          <a:spcPct val="90000"/>
        </a:lnSpc>
        <a:spcBef>
          <a:spcPct val="0"/>
        </a:spcBef>
        <a:buNone/>
        <a:defRPr sz="2772" kern="1200">
          <a:solidFill>
            <a:schemeClr val="tx1"/>
          </a:solidFill>
          <a:latin typeface="+mj-lt"/>
          <a:ea typeface="+mj-ea"/>
          <a:cs typeface="+mj-cs"/>
        </a:defRPr>
      </a:lvl1pPr>
    </p:titleStyle>
    <p:bodyStyle>
      <a:lvl1pPr marL="143995" indent="-143995" algn="l" defTabSz="575981" rtl="0" eaLnBrk="1" latinLnBrk="0" hangingPunct="1">
        <a:lnSpc>
          <a:spcPct val="90000"/>
        </a:lnSpc>
        <a:spcBef>
          <a:spcPts val="630"/>
        </a:spcBef>
        <a:buFont typeface="Arial" panose="020B0604020202020204" pitchFamily="34" charset="0"/>
        <a:buChar char="•"/>
        <a:defRPr sz="1764" kern="1200">
          <a:solidFill>
            <a:schemeClr val="tx1"/>
          </a:solidFill>
          <a:latin typeface="+mn-lt"/>
          <a:ea typeface="+mn-ea"/>
          <a:cs typeface="+mn-cs"/>
        </a:defRPr>
      </a:lvl1pPr>
      <a:lvl2pPr marL="431985" indent="-143995" algn="l" defTabSz="575981" rtl="0" eaLnBrk="1" latinLnBrk="0" hangingPunct="1">
        <a:lnSpc>
          <a:spcPct val="90000"/>
        </a:lnSpc>
        <a:spcBef>
          <a:spcPts val="315"/>
        </a:spcBef>
        <a:buFont typeface="Arial" panose="020B0604020202020204" pitchFamily="34" charset="0"/>
        <a:buChar char="•"/>
        <a:defRPr sz="1512" kern="1200">
          <a:solidFill>
            <a:schemeClr val="tx1"/>
          </a:solidFill>
          <a:latin typeface="+mn-lt"/>
          <a:ea typeface="+mn-ea"/>
          <a:cs typeface="+mn-cs"/>
        </a:defRPr>
      </a:lvl2pPr>
      <a:lvl3pPr marL="719976" indent="-143995" algn="l" defTabSz="575981" rtl="0" eaLnBrk="1" latinLnBrk="0" hangingPunct="1">
        <a:lnSpc>
          <a:spcPct val="90000"/>
        </a:lnSpc>
        <a:spcBef>
          <a:spcPts val="315"/>
        </a:spcBef>
        <a:buFont typeface="Arial" panose="020B0604020202020204" pitchFamily="34" charset="0"/>
        <a:buChar char="•"/>
        <a:defRPr sz="1260" kern="1200">
          <a:solidFill>
            <a:schemeClr val="tx1"/>
          </a:solidFill>
          <a:latin typeface="+mn-lt"/>
          <a:ea typeface="+mn-ea"/>
          <a:cs typeface="+mn-cs"/>
        </a:defRPr>
      </a:lvl3pPr>
      <a:lvl4pPr marL="1007966" indent="-143995" algn="l" defTabSz="575981" rtl="0" eaLnBrk="1" latinLnBrk="0" hangingPunct="1">
        <a:lnSpc>
          <a:spcPct val="90000"/>
        </a:lnSpc>
        <a:spcBef>
          <a:spcPts val="315"/>
        </a:spcBef>
        <a:buFont typeface="Arial" panose="020B0604020202020204" pitchFamily="34" charset="0"/>
        <a:buChar char="•"/>
        <a:defRPr sz="1134" kern="1200">
          <a:solidFill>
            <a:schemeClr val="tx1"/>
          </a:solidFill>
          <a:latin typeface="+mn-lt"/>
          <a:ea typeface="+mn-ea"/>
          <a:cs typeface="+mn-cs"/>
        </a:defRPr>
      </a:lvl4pPr>
      <a:lvl5pPr marL="1295956" indent="-143995" algn="l" defTabSz="575981" rtl="0" eaLnBrk="1" latinLnBrk="0" hangingPunct="1">
        <a:lnSpc>
          <a:spcPct val="90000"/>
        </a:lnSpc>
        <a:spcBef>
          <a:spcPts val="315"/>
        </a:spcBef>
        <a:buFont typeface="Arial" panose="020B0604020202020204" pitchFamily="34" charset="0"/>
        <a:buChar char="•"/>
        <a:defRPr sz="1134" kern="1200">
          <a:solidFill>
            <a:schemeClr val="tx1"/>
          </a:solidFill>
          <a:latin typeface="+mn-lt"/>
          <a:ea typeface="+mn-ea"/>
          <a:cs typeface="+mn-cs"/>
        </a:defRPr>
      </a:lvl5pPr>
      <a:lvl6pPr marL="1583947" indent="-143995" algn="l" defTabSz="575981" rtl="0" eaLnBrk="1" latinLnBrk="0" hangingPunct="1">
        <a:lnSpc>
          <a:spcPct val="90000"/>
        </a:lnSpc>
        <a:spcBef>
          <a:spcPts val="315"/>
        </a:spcBef>
        <a:buFont typeface="Arial" panose="020B0604020202020204" pitchFamily="34" charset="0"/>
        <a:buChar char="•"/>
        <a:defRPr sz="1134" kern="1200">
          <a:solidFill>
            <a:schemeClr val="tx1"/>
          </a:solidFill>
          <a:latin typeface="+mn-lt"/>
          <a:ea typeface="+mn-ea"/>
          <a:cs typeface="+mn-cs"/>
        </a:defRPr>
      </a:lvl6pPr>
      <a:lvl7pPr marL="1871937" indent="-143995" algn="l" defTabSz="575981" rtl="0" eaLnBrk="1" latinLnBrk="0" hangingPunct="1">
        <a:lnSpc>
          <a:spcPct val="90000"/>
        </a:lnSpc>
        <a:spcBef>
          <a:spcPts val="315"/>
        </a:spcBef>
        <a:buFont typeface="Arial" panose="020B0604020202020204" pitchFamily="34" charset="0"/>
        <a:buChar char="•"/>
        <a:defRPr sz="1134" kern="1200">
          <a:solidFill>
            <a:schemeClr val="tx1"/>
          </a:solidFill>
          <a:latin typeface="+mn-lt"/>
          <a:ea typeface="+mn-ea"/>
          <a:cs typeface="+mn-cs"/>
        </a:defRPr>
      </a:lvl7pPr>
      <a:lvl8pPr marL="2159927" indent="-143995" algn="l" defTabSz="575981" rtl="0" eaLnBrk="1" latinLnBrk="0" hangingPunct="1">
        <a:lnSpc>
          <a:spcPct val="90000"/>
        </a:lnSpc>
        <a:spcBef>
          <a:spcPts val="315"/>
        </a:spcBef>
        <a:buFont typeface="Arial" panose="020B0604020202020204" pitchFamily="34" charset="0"/>
        <a:buChar char="•"/>
        <a:defRPr sz="1134" kern="1200">
          <a:solidFill>
            <a:schemeClr val="tx1"/>
          </a:solidFill>
          <a:latin typeface="+mn-lt"/>
          <a:ea typeface="+mn-ea"/>
          <a:cs typeface="+mn-cs"/>
        </a:defRPr>
      </a:lvl8pPr>
      <a:lvl9pPr marL="2447917" indent="-143995" algn="l" defTabSz="575981" rtl="0" eaLnBrk="1" latinLnBrk="0" hangingPunct="1">
        <a:lnSpc>
          <a:spcPct val="90000"/>
        </a:lnSpc>
        <a:spcBef>
          <a:spcPts val="315"/>
        </a:spcBef>
        <a:buFont typeface="Arial" panose="020B0604020202020204" pitchFamily="34" charset="0"/>
        <a:buChar char="•"/>
        <a:defRPr sz="1134" kern="1200">
          <a:solidFill>
            <a:schemeClr val="tx1"/>
          </a:solidFill>
          <a:latin typeface="+mn-lt"/>
          <a:ea typeface="+mn-ea"/>
          <a:cs typeface="+mn-cs"/>
        </a:defRPr>
      </a:lvl9pPr>
    </p:bodyStyle>
    <p:otherStyle>
      <a:defPPr>
        <a:defRPr lang="en-US"/>
      </a:defPPr>
      <a:lvl1pPr marL="0" algn="l" defTabSz="575981" rtl="0" eaLnBrk="1" latinLnBrk="0" hangingPunct="1">
        <a:defRPr sz="1134" kern="1200">
          <a:solidFill>
            <a:schemeClr val="tx1"/>
          </a:solidFill>
          <a:latin typeface="+mn-lt"/>
          <a:ea typeface="+mn-ea"/>
          <a:cs typeface="+mn-cs"/>
        </a:defRPr>
      </a:lvl1pPr>
      <a:lvl2pPr marL="287990" algn="l" defTabSz="575981" rtl="0" eaLnBrk="1" latinLnBrk="0" hangingPunct="1">
        <a:defRPr sz="1134" kern="1200">
          <a:solidFill>
            <a:schemeClr val="tx1"/>
          </a:solidFill>
          <a:latin typeface="+mn-lt"/>
          <a:ea typeface="+mn-ea"/>
          <a:cs typeface="+mn-cs"/>
        </a:defRPr>
      </a:lvl2pPr>
      <a:lvl3pPr marL="575981" algn="l" defTabSz="575981" rtl="0" eaLnBrk="1" latinLnBrk="0" hangingPunct="1">
        <a:defRPr sz="1134" kern="1200">
          <a:solidFill>
            <a:schemeClr val="tx1"/>
          </a:solidFill>
          <a:latin typeface="+mn-lt"/>
          <a:ea typeface="+mn-ea"/>
          <a:cs typeface="+mn-cs"/>
        </a:defRPr>
      </a:lvl3pPr>
      <a:lvl4pPr marL="863971" algn="l" defTabSz="575981" rtl="0" eaLnBrk="1" latinLnBrk="0" hangingPunct="1">
        <a:defRPr sz="1134" kern="1200">
          <a:solidFill>
            <a:schemeClr val="tx1"/>
          </a:solidFill>
          <a:latin typeface="+mn-lt"/>
          <a:ea typeface="+mn-ea"/>
          <a:cs typeface="+mn-cs"/>
        </a:defRPr>
      </a:lvl4pPr>
      <a:lvl5pPr marL="1151961" algn="l" defTabSz="575981" rtl="0" eaLnBrk="1" latinLnBrk="0" hangingPunct="1">
        <a:defRPr sz="1134" kern="1200">
          <a:solidFill>
            <a:schemeClr val="tx1"/>
          </a:solidFill>
          <a:latin typeface="+mn-lt"/>
          <a:ea typeface="+mn-ea"/>
          <a:cs typeface="+mn-cs"/>
        </a:defRPr>
      </a:lvl5pPr>
      <a:lvl6pPr marL="1439951" algn="l" defTabSz="575981" rtl="0" eaLnBrk="1" latinLnBrk="0" hangingPunct="1">
        <a:defRPr sz="1134" kern="1200">
          <a:solidFill>
            <a:schemeClr val="tx1"/>
          </a:solidFill>
          <a:latin typeface="+mn-lt"/>
          <a:ea typeface="+mn-ea"/>
          <a:cs typeface="+mn-cs"/>
        </a:defRPr>
      </a:lvl6pPr>
      <a:lvl7pPr marL="1727942" algn="l" defTabSz="575981" rtl="0" eaLnBrk="1" latinLnBrk="0" hangingPunct="1">
        <a:defRPr sz="1134" kern="1200">
          <a:solidFill>
            <a:schemeClr val="tx1"/>
          </a:solidFill>
          <a:latin typeface="+mn-lt"/>
          <a:ea typeface="+mn-ea"/>
          <a:cs typeface="+mn-cs"/>
        </a:defRPr>
      </a:lvl7pPr>
      <a:lvl8pPr marL="2015932" algn="l" defTabSz="575981" rtl="0" eaLnBrk="1" latinLnBrk="0" hangingPunct="1">
        <a:defRPr sz="1134" kern="1200">
          <a:solidFill>
            <a:schemeClr val="tx1"/>
          </a:solidFill>
          <a:latin typeface="+mn-lt"/>
          <a:ea typeface="+mn-ea"/>
          <a:cs typeface="+mn-cs"/>
        </a:defRPr>
      </a:lvl8pPr>
      <a:lvl9pPr marL="2303922" algn="l" defTabSz="575981" rtl="0" eaLnBrk="1" latinLnBrk="0" hangingPunct="1">
        <a:defRPr sz="113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www.gov.uk/government/publications/pe-and-sport-premium-for-primary-schools" TargetMode="External"/><Relationship Id="rId2" Type="http://schemas.openxmlformats.org/officeDocument/2006/relationships/image" Target="../media/image2.jpg"/><Relationship Id="rId1" Type="http://schemas.openxmlformats.org/officeDocument/2006/relationships/slideLayout" Target="../slideLayouts/slideLayout1.xml"/><Relationship Id="rId4" Type="http://schemas.openxmlformats.org/officeDocument/2006/relationships/hyperlink" Target="https://www.gov.uk/government/publications/pe-and-sport-premium-conditions-of-grant-2025-to-2026"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www.swimming.org/schools/" TargetMode="External"/><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hyperlink" Target="https://www.swimming.org/schools/" TargetMode="External"/><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ollage of children playing basketball&#10;&#10;AI-generated content may be incorrect.">
            <a:extLst>
              <a:ext uri="{FF2B5EF4-FFF2-40B4-BE49-F238E27FC236}">
                <a16:creationId xmlns:a16="http://schemas.microsoft.com/office/drawing/2014/main" id="{652499ED-E288-CEDF-2747-6811C7508FA6}"/>
              </a:ext>
            </a:extLst>
          </p:cNvPr>
          <p:cNvPicPr>
            <a:picLocks noChangeAspect="1"/>
          </p:cNvPicPr>
          <p:nvPr/>
        </p:nvPicPr>
        <p:blipFill>
          <a:blip r:embed="rId2"/>
          <a:stretch>
            <a:fillRect/>
          </a:stretch>
        </p:blipFill>
        <p:spPr>
          <a:xfrm>
            <a:off x="4333" y="0"/>
            <a:ext cx="6111146" cy="4319588"/>
          </a:xfrm>
          <a:prstGeom prst="rect">
            <a:avLst/>
          </a:prstGeom>
        </p:spPr>
      </p:pic>
    </p:spTree>
    <p:extLst>
      <p:ext uri="{BB962C8B-B14F-4D97-AF65-F5344CB8AC3E}">
        <p14:creationId xmlns:p14="http://schemas.microsoft.com/office/powerpoint/2010/main" val="15453576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AE574A-0620-4E1B-DFDE-411AC81DCD32}"/>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257FFA36-C719-87C0-57B5-AF85FCC95ECD}"/>
              </a:ext>
            </a:extLst>
          </p:cNvPr>
          <p:cNvPicPr>
            <a:picLocks noChangeAspect="1"/>
          </p:cNvPicPr>
          <p:nvPr/>
        </p:nvPicPr>
        <p:blipFill>
          <a:blip r:embed="rId2"/>
          <a:stretch>
            <a:fillRect/>
          </a:stretch>
        </p:blipFill>
        <p:spPr>
          <a:xfrm>
            <a:off x="-16769" y="0"/>
            <a:ext cx="6166284" cy="4322536"/>
          </a:xfrm>
          <a:prstGeom prst="rect">
            <a:avLst/>
          </a:prstGeom>
        </p:spPr>
      </p:pic>
      <p:sp>
        <p:nvSpPr>
          <p:cNvPr id="4" name="TextBox 3">
            <a:extLst>
              <a:ext uri="{FF2B5EF4-FFF2-40B4-BE49-F238E27FC236}">
                <a16:creationId xmlns:a16="http://schemas.microsoft.com/office/drawing/2014/main" id="{13595F43-1DB0-3C76-5D1D-F2B796CC4C35}"/>
              </a:ext>
            </a:extLst>
          </p:cNvPr>
          <p:cNvSpPr txBox="1"/>
          <p:nvPr/>
        </p:nvSpPr>
        <p:spPr>
          <a:xfrm>
            <a:off x="241825" y="172240"/>
            <a:ext cx="3559359" cy="400110"/>
          </a:xfrm>
          <a:prstGeom prst="rect">
            <a:avLst/>
          </a:prstGeom>
          <a:noFill/>
        </p:spPr>
        <p:txBody>
          <a:bodyPr wrap="square" rtlCol="0">
            <a:spAutoFit/>
          </a:bodyPr>
          <a:lstStyle/>
          <a:p>
            <a:r>
              <a:rPr lang="en-US" sz="1000" b="1" dirty="0">
                <a:latin typeface="Calibri" panose="020F0502020204030204" pitchFamily="34" charset="0"/>
                <a:cs typeface="Calibri" panose="020F0502020204030204" pitchFamily="34" charset="0"/>
              </a:rPr>
              <a:t>Your objective: Strive to ensure all pupils meet the minimum requirement in swimming.</a:t>
            </a:r>
          </a:p>
        </p:txBody>
      </p:sp>
      <p:graphicFrame>
        <p:nvGraphicFramePr>
          <p:cNvPr id="2" name="Table 1">
            <a:extLst>
              <a:ext uri="{FF2B5EF4-FFF2-40B4-BE49-F238E27FC236}">
                <a16:creationId xmlns:a16="http://schemas.microsoft.com/office/drawing/2014/main" id="{211CECEF-178D-3E46-7577-CC8146C1119C}"/>
              </a:ext>
            </a:extLst>
          </p:cNvPr>
          <p:cNvGraphicFramePr>
            <a:graphicFrameLocks noGrp="1"/>
          </p:cNvGraphicFramePr>
          <p:nvPr>
            <p:extLst>
              <p:ext uri="{D42A27DB-BD31-4B8C-83A1-F6EECF244321}">
                <p14:modId xmlns:p14="http://schemas.microsoft.com/office/powerpoint/2010/main" val="1634177494"/>
              </p:ext>
            </p:extLst>
          </p:nvPr>
        </p:nvGraphicFramePr>
        <p:xfrm>
          <a:off x="294842" y="694098"/>
          <a:ext cx="5530128" cy="1584960"/>
        </p:xfrm>
        <a:graphic>
          <a:graphicData uri="http://schemas.openxmlformats.org/drawingml/2006/table">
            <a:tbl>
              <a:tblPr firstRow="1" bandRow="1">
                <a:tableStyleId>{5C22544A-7EE6-4342-B048-85BDC9FD1C3A}</a:tableStyleId>
              </a:tblPr>
              <a:tblGrid>
                <a:gridCol w="497638">
                  <a:extLst>
                    <a:ext uri="{9D8B030D-6E8A-4147-A177-3AD203B41FA5}">
                      <a16:colId xmlns:a16="http://schemas.microsoft.com/office/drawing/2014/main" val="1397519339"/>
                    </a:ext>
                  </a:extLst>
                </a:gridCol>
                <a:gridCol w="1158240">
                  <a:extLst>
                    <a:ext uri="{9D8B030D-6E8A-4147-A177-3AD203B41FA5}">
                      <a16:colId xmlns:a16="http://schemas.microsoft.com/office/drawing/2014/main" val="3874769663"/>
                    </a:ext>
                  </a:extLst>
                </a:gridCol>
                <a:gridCol w="1417320">
                  <a:extLst>
                    <a:ext uri="{9D8B030D-6E8A-4147-A177-3AD203B41FA5}">
                      <a16:colId xmlns:a16="http://schemas.microsoft.com/office/drawing/2014/main" val="279180329"/>
                    </a:ext>
                  </a:extLst>
                </a:gridCol>
                <a:gridCol w="1516380">
                  <a:extLst>
                    <a:ext uri="{9D8B030D-6E8A-4147-A177-3AD203B41FA5}">
                      <a16:colId xmlns:a16="http://schemas.microsoft.com/office/drawing/2014/main" val="1419483341"/>
                    </a:ext>
                  </a:extLst>
                </a:gridCol>
                <a:gridCol w="940550">
                  <a:extLst>
                    <a:ext uri="{9D8B030D-6E8A-4147-A177-3AD203B41FA5}">
                      <a16:colId xmlns:a16="http://schemas.microsoft.com/office/drawing/2014/main" val="1532179531"/>
                    </a:ext>
                  </a:extLst>
                </a:gridCol>
              </a:tblGrid>
              <a:tr h="226247">
                <a:tc>
                  <a:txBody>
                    <a:bodyPr/>
                    <a:lstStyle/>
                    <a:p>
                      <a:pPr algn="ct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dirty="0">
                          <a:solidFill>
                            <a:sysClr val="windowText" lastClr="000000"/>
                          </a:solidFill>
                          <a:latin typeface="Calibri" panose="020F0502020204030204" pitchFamily="34" charset="0"/>
                          <a:cs typeface="Calibri" panose="020F0502020204030204" pitchFamily="34" charset="0"/>
                        </a:rPr>
                        <a:t>Intent - what is your objective?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Implementation - How will you achieve this?</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Impact - What do you hope to see?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dirty="0">
                          <a:solidFill>
                            <a:sysClr val="windowText" lastClr="000000"/>
                          </a:solidFill>
                          <a:effectLst/>
                          <a:latin typeface="Calibri" panose="020F0502020204030204" pitchFamily="34" charset="0"/>
                          <a:cs typeface="Calibri" panose="020F0502020204030204" pitchFamily="34" charset="0"/>
                        </a:rPr>
                        <a:t>Supporting evidence</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938675785"/>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650" b="1" dirty="0">
                          <a:effectLst/>
                          <a:latin typeface="Calibri" panose="020F0502020204030204" pitchFamily="34" charset="0"/>
                          <a:cs typeface="Calibri" panose="020F0502020204030204" pitchFamily="34" charset="0"/>
                        </a:rPr>
                        <a:t>Plan and monitor</a:t>
                      </a:r>
                      <a:br>
                        <a:rPr lang="en-US" sz="700" b="1" dirty="0">
                          <a:effectLst/>
                          <a:latin typeface="Calibri" panose="020F0502020204030204" pitchFamily="34" charset="0"/>
                          <a:cs typeface="Calibri" panose="020F0502020204030204" pitchFamily="34" charset="0"/>
                        </a:rPr>
                      </a:br>
                      <a:r>
                        <a:rPr lang="en-US" sz="500" b="1" dirty="0">
                          <a:effectLst/>
                          <a:latin typeface="Calibri" panose="020F0502020204030204" pitchFamily="34" charset="0"/>
                          <a:cs typeface="Calibri" panose="020F0502020204030204" pitchFamily="34" charset="0"/>
                        </a:rPr>
                        <a:t>(Complete now and monitor)</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GB" sz="600" dirty="0">
                          <a:solidFill>
                            <a:schemeClr val="tx1"/>
                          </a:solidFill>
                          <a:latin typeface="Calibri" panose="020F0502020204030204" pitchFamily="34" charset="0"/>
                          <a:cs typeface="Calibri" panose="020F0502020204030204" pitchFamily="34" charset="0"/>
                        </a:rPr>
                        <a:t>To provide swimming lessons for all Y6 children in an attempt to achieve national curriculum requirements.</a:t>
                      </a: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US" sz="600" dirty="0">
                          <a:solidFill>
                            <a:schemeClr val="tx1"/>
                          </a:solidFill>
                          <a:latin typeface="Calibri" panose="020F0502020204030204" pitchFamily="34" charset="0"/>
                          <a:cs typeface="Calibri" panose="020F0502020204030204" pitchFamily="34" charset="0"/>
                        </a:rPr>
                        <a:t>We will use the PE and Sport Premium to fund swimming lessons. This will include the cost of transport and for swimming teachers.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US" sz="600" dirty="0">
                          <a:solidFill>
                            <a:schemeClr val="tx1"/>
                          </a:solidFill>
                          <a:latin typeface="Calibri" panose="020F0502020204030204" pitchFamily="34" charset="0"/>
                          <a:cs typeface="Calibri" panose="020F0502020204030204" pitchFamily="34" charset="0"/>
                        </a:rPr>
                        <a:t>Our aim is to increase the number of children achieving curriculum requirements by the end of the summer term.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US" sz="600" dirty="0">
                          <a:solidFill>
                            <a:schemeClr val="tx1"/>
                          </a:solidFill>
                          <a:latin typeface="Calibri" panose="020F0502020204030204" pitchFamily="34" charset="0"/>
                          <a:cs typeface="Calibri" panose="020F0502020204030204" pitchFamily="34" charset="0"/>
                        </a:rPr>
                        <a:t>Swimming assessment data.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68936110"/>
                  </a:ext>
                </a:extLst>
              </a:tr>
            </a:tbl>
          </a:graphicData>
        </a:graphic>
      </p:graphicFrame>
      <p:graphicFrame>
        <p:nvGraphicFramePr>
          <p:cNvPr id="5" name="Table 4">
            <a:extLst>
              <a:ext uri="{FF2B5EF4-FFF2-40B4-BE49-F238E27FC236}">
                <a16:creationId xmlns:a16="http://schemas.microsoft.com/office/drawing/2014/main" id="{CF0A030B-A9A4-225B-67EC-21F5394B5B05}"/>
              </a:ext>
            </a:extLst>
          </p:cNvPr>
          <p:cNvGraphicFramePr>
            <a:graphicFrameLocks noGrp="1"/>
          </p:cNvGraphicFramePr>
          <p:nvPr>
            <p:extLst>
              <p:ext uri="{D42A27DB-BD31-4B8C-83A1-F6EECF244321}">
                <p14:modId xmlns:p14="http://schemas.microsoft.com/office/powerpoint/2010/main" val="512856320"/>
              </p:ext>
            </p:extLst>
          </p:nvPr>
        </p:nvGraphicFramePr>
        <p:xfrm>
          <a:off x="294842" y="2279058"/>
          <a:ext cx="5530128" cy="1600200"/>
        </p:xfrm>
        <a:graphic>
          <a:graphicData uri="http://schemas.openxmlformats.org/drawingml/2006/table">
            <a:tbl>
              <a:tblPr firstRow="1" bandRow="1">
                <a:tableStyleId>{5C22544A-7EE6-4342-B048-85BDC9FD1C3A}</a:tableStyleId>
              </a:tblPr>
              <a:tblGrid>
                <a:gridCol w="497638">
                  <a:extLst>
                    <a:ext uri="{9D8B030D-6E8A-4147-A177-3AD203B41FA5}">
                      <a16:colId xmlns:a16="http://schemas.microsoft.com/office/drawing/2014/main" val="1029182716"/>
                    </a:ext>
                  </a:extLst>
                </a:gridCol>
                <a:gridCol w="1158240">
                  <a:extLst>
                    <a:ext uri="{9D8B030D-6E8A-4147-A177-3AD203B41FA5}">
                      <a16:colId xmlns:a16="http://schemas.microsoft.com/office/drawing/2014/main" val="2781807479"/>
                    </a:ext>
                  </a:extLst>
                </a:gridCol>
                <a:gridCol w="1417320">
                  <a:extLst>
                    <a:ext uri="{9D8B030D-6E8A-4147-A177-3AD203B41FA5}">
                      <a16:colId xmlns:a16="http://schemas.microsoft.com/office/drawing/2014/main" val="1923086034"/>
                    </a:ext>
                  </a:extLst>
                </a:gridCol>
                <a:gridCol w="1516380">
                  <a:extLst>
                    <a:ext uri="{9D8B030D-6E8A-4147-A177-3AD203B41FA5}">
                      <a16:colId xmlns:a16="http://schemas.microsoft.com/office/drawing/2014/main" val="24877094"/>
                    </a:ext>
                  </a:extLst>
                </a:gridCol>
                <a:gridCol w="940550">
                  <a:extLst>
                    <a:ext uri="{9D8B030D-6E8A-4147-A177-3AD203B41FA5}">
                      <a16:colId xmlns:a16="http://schemas.microsoft.com/office/drawing/2014/main" val="528827245"/>
                    </a:ext>
                  </a:extLst>
                </a:gridCol>
              </a:tblGrid>
              <a:tr h="164253">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b="1" dirty="0">
                          <a:solidFill>
                            <a:schemeClr val="tx1"/>
                          </a:solidFill>
                          <a:latin typeface="Calibri" panose="020F0502020204030204" pitchFamily="34" charset="0"/>
                          <a:cs typeface="Calibri" panose="020F0502020204030204" pitchFamily="34" charset="0"/>
                        </a:rPr>
                        <a:t>What impact have you seen?</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chemeClr val="tx1"/>
                          </a:solidFill>
                          <a:effectLst/>
                          <a:latin typeface="Calibri" panose="020F0502020204030204" pitchFamily="34" charset="0"/>
                          <a:ea typeface="+mn-ea"/>
                          <a:cs typeface="Calibri" panose="020F0502020204030204" pitchFamily="34" charset="0"/>
                        </a:rPr>
                        <a:t>Are the improvements sustainable? How?</a:t>
                      </a:r>
                      <a:endParaRPr lang="en-US" sz="700" b="1"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Supporting evidence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b="1" dirty="0">
                          <a:solidFill>
                            <a:schemeClr val="tx1"/>
                          </a:solidFill>
                          <a:effectLst/>
                          <a:latin typeface="Calibri" panose="020F0502020204030204" pitchFamily="34" charset="0"/>
                          <a:cs typeface="Calibri" panose="020F0502020204030204" pitchFamily="34" charset="0"/>
                        </a:rPr>
                        <a:t>Approx. cost</a:t>
                      </a:r>
                      <a:endParaRPr lang="en-GB" sz="700" b="1"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2064195185"/>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650" b="1" dirty="0">
                          <a:latin typeface="Calibri" panose="020F0502020204030204" pitchFamily="34" charset="0"/>
                          <a:cs typeface="Calibri" panose="020F0502020204030204" pitchFamily="34" charset="0"/>
                        </a:rPr>
                        <a:t>Evaluate</a:t>
                      </a:r>
                      <a:r>
                        <a:rPr lang="en-US" sz="700" b="1" dirty="0">
                          <a:latin typeface="Calibri" panose="020F0502020204030204" pitchFamily="34" charset="0"/>
                          <a:cs typeface="Calibri" panose="020F0502020204030204" pitchFamily="34" charset="0"/>
                        </a:rPr>
                        <a:t> </a:t>
                      </a:r>
                      <a:r>
                        <a:rPr lang="en-US" sz="500" b="1" dirty="0">
                          <a:latin typeface="Calibri" panose="020F0502020204030204" pitchFamily="34" charset="0"/>
                          <a:cs typeface="Calibri" panose="020F0502020204030204" pitchFamily="34" charset="0"/>
                        </a:rPr>
                        <a:t>(Complete in July)</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b="0" dirty="0">
                          <a:solidFill>
                            <a:schemeClr val="tx1"/>
                          </a:solidFill>
                          <a:latin typeface="Calibri" panose="020F0502020204030204" pitchFamily="34" charset="0"/>
                          <a:cs typeface="Calibri" panose="020F0502020204030204" pitchFamily="34" charset="0"/>
                        </a:rPr>
                        <a:t>At the end of year 6, </a:t>
                      </a:r>
                      <a:r>
                        <a:rPr lang="en-US" sz="600" b="0" dirty="0">
                          <a:solidFill>
                            <a:schemeClr val="tx1"/>
                          </a:solidFill>
                          <a:highlight>
                            <a:srgbClr val="FFFF00"/>
                          </a:highlight>
                          <a:latin typeface="Calibri" panose="020F0502020204030204" pitchFamily="34" charset="0"/>
                          <a:cs typeface="Calibri" panose="020F0502020204030204" pitchFamily="34" charset="0"/>
                        </a:rPr>
                        <a:t>80% </a:t>
                      </a:r>
                      <a:r>
                        <a:rPr lang="en-US" sz="600" b="0" dirty="0">
                          <a:solidFill>
                            <a:schemeClr val="tx1"/>
                          </a:solidFill>
                          <a:latin typeface="Calibri" panose="020F0502020204030204" pitchFamily="34" charset="0"/>
                          <a:cs typeface="Calibri" panose="020F0502020204030204" pitchFamily="34" charset="0"/>
                        </a:rPr>
                        <a:t>of pupils could swim 25m and use a range of strokes effectively.</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b="0" dirty="0">
                        <a:solidFill>
                          <a:schemeClr val="tx1"/>
                        </a:solidFill>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b="0" dirty="0">
                          <a:solidFill>
                            <a:schemeClr val="tx1"/>
                          </a:solidFill>
                          <a:latin typeface="Calibri" panose="020F0502020204030204" pitchFamily="34" charset="0"/>
                          <a:cs typeface="Calibri" panose="020F0502020204030204" pitchFamily="34" charset="0"/>
                        </a:rPr>
                        <a:t>Children who cannot swim 25 </a:t>
                      </a:r>
                      <a:r>
                        <a:rPr lang="en-US" sz="600" b="0" dirty="0" err="1">
                          <a:solidFill>
                            <a:schemeClr val="tx1"/>
                          </a:solidFill>
                          <a:latin typeface="Calibri" panose="020F0502020204030204" pitchFamily="34" charset="0"/>
                          <a:cs typeface="Calibri" panose="020F0502020204030204" pitchFamily="34" charset="0"/>
                        </a:rPr>
                        <a:t>metres</a:t>
                      </a:r>
                      <a:r>
                        <a:rPr lang="en-US" sz="600" b="0" dirty="0">
                          <a:solidFill>
                            <a:schemeClr val="tx1"/>
                          </a:solidFill>
                          <a:latin typeface="Calibri" panose="020F0502020204030204" pitchFamily="34" charset="0"/>
                          <a:cs typeface="Calibri" panose="020F0502020204030204" pitchFamily="34" charset="0"/>
                        </a:rPr>
                        <a:t> have increased water confidence and have developed the fundamental basics of how to swim. </a:t>
                      </a:r>
                      <a:endParaRPr lang="en-US" sz="600" b="0" dirty="0">
                        <a:solidFill>
                          <a:schemeClr val="tx1"/>
                        </a:solidFill>
                        <a:highlight>
                          <a:srgbClr val="00FF00"/>
                        </a:highlight>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US" sz="600" dirty="0">
                          <a:solidFill>
                            <a:schemeClr val="tx1"/>
                          </a:solidFill>
                          <a:latin typeface="Calibri" panose="020F0502020204030204" pitchFamily="34" charset="0"/>
                          <a:cs typeface="Calibri" panose="020F0502020204030204" pitchFamily="34" charset="0"/>
                        </a:rPr>
                        <a:t>The school are committed to raising the required funds for swimming lessons and aim to implement top-up swimming lessons in year 8 moving forward.</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US" sz="600" dirty="0">
                          <a:solidFill>
                            <a:schemeClr val="tx1"/>
                          </a:solidFill>
                          <a:latin typeface="Calibri" panose="020F0502020204030204" pitchFamily="34" charset="0"/>
                          <a:cs typeface="Calibri" panose="020F0502020204030204" pitchFamily="34" charset="0"/>
                        </a:rPr>
                        <a:t>Swimming assessment reports and data; Pupil voice survey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£2200 swimming lessons and transport </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solidFill>
                          <a:schemeClr val="tx1"/>
                        </a:solidFill>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b="1" dirty="0">
                          <a:solidFill>
                            <a:schemeClr val="tx1"/>
                          </a:solidFill>
                          <a:latin typeface="Calibri" panose="020F0502020204030204" pitchFamily="34" charset="0"/>
                          <a:cs typeface="Calibri" panose="020F0502020204030204" pitchFamily="34" charset="0"/>
                        </a:rPr>
                        <a:t>Total £2,115</a:t>
                      </a:r>
                    </a:p>
                    <a:p>
                      <a:pPr algn="l">
                        <a:lnSpc>
                          <a:spcPct val="100000"/>
                        </a:lnSpc>
                      </a:pPr>
                      <a:endParaRPr lang="en-US" sz="600" b="1" dirty="0">
                        <a:solidFill>
                          <a:schemeClr val="tx1"/>
                        </a:solidFill>
                        <a:latin typeface="Calibri" panose="020F0502020204030204" pitchFamily="34" charset="0"/>
                        <a:cs typeface="Calibri" panose="020F0502020204030204" pitchFamily="34" charset="0"/>
                      </a:endParaRP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55744538"/>
                  </a:ext>
                </a:extLst>
              </a:tr>
            </a:tbl>
          </a:graphicData>
        </a:graphic>
      </p:graphicFrame>
    </p:spTree>
    <p:extLst>
      <p:ext uri="{BB962C8B-B14F-4D97-AF65-F5344CB8AC3E}">
        <p14:creationId xmlns:p14="http://schemas.microsoft.com/office/powerpoint/2010/main" val="34335552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99847C-2B42-CB6E-A3A8-FBC53086DBEA}"/>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480D0268-9FFC-E12D-3361-CE303B154D08}"/>
              </a:ext>
            </a:extLst>
          </p:cNvPr>
          <p:cNvPicPr>
            <a:picLocks noChangeAspect="1"/>
          </p:cNvPicPr>
          <p:nvPr/>
        </p:nvPicPr>
        <p:blipFill>
          <a:blip r:embed="rId2"/>
          <a:stretch>
            <a:fillRect/>
          </a:stretch>
        </p:blipFill>
        <p:spPr>
          <a:xfrm>
            <a:off x="-23749" y="0"/>
            <a:ext cx="6187224" cy="4322536"/>
          </a:xfrm>
          <a:prstGeom prst="rect">
            <a:avLst/>
          </a:prstGeom>
        </p:spPr>
      </p:pic>
      <p:sp>
        <p:nvSpPr>
          <p:cNvPr id="4" name="TextBox 3">
            <a:extLst>
              <a:ext uri="{FF2B5EF4-FFF2-40B4-BE49-F238E27FC236}">
                <a16:creationId xmlns:a16="http://schemas.microsoft.com/office/drawing/2014/main" id="{61BAB802-43D4-8699-5757-2F1FE9113452}"/>
              </a:ext>
            </a:extLst>
          </p:cNvPr>
          <p:cNvSpPr txBox="1"/>
          <p:nvPr/>
        </p:nvSpPr>
        <p:spPr>
          <a:xfrm>
            <a:off x="241825" y="226711"/>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Review of the last academic year (2024/2025)</a:t>
            </a:r>
          </a:p>
        </p:txBody>
      </p:sp>
      <p:sp>
        <p:nvSpPr>
          <p:cNvPr id="2" name="Rectangle 1">
            <a:extLst>
              <a:ext uri="{FF2B5EF4-FFF2-40B4-BE49-F238E27FC236}">
                <a16:creationId xmlns:a16="http://schemas.microsoft.com/office/drawing/2014/main" id="{839CA36D-C1F1-EC25-6FEA-2CE3AA0EF20F}"/>
              </a:ext>
            </a:extLst>
          </p:cNvPr>
          <p:cNvSpPr/>
          <p:nvPr/>
        </p:nvSpPr>
        <p:spPr>
          <a:xfrm>
            <a:off x="146584" y="167948"/>
            <a:ext cx="5870308" cy="439325"/>
          </a:xfrm>
          <a:prstGeom prst="rect">
            <a:avLst/>
          </a:prstGeom>
          <a:solidFill>
            <a:schemeClr val="bg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290DCC7D-37B2-168B-8CF8-B93E9B7FE518}"/>
              </a:ext>
            </a:extLst>
          </p:cNvPr>
          <p:cNvSpPr txBox="1"/>
          <p:nvPr/>
        </p:nvSpPr>
        <p:spPr>
          <a:xfrm>
            <a:off x="-37709" y="172166"/>
            <a:ext cx="6187224" cy="215444"/>
          </a:xfrm>
          <a:prstGeom prst="rect">
            <a:avLst/>
          </a:prstGeom>
          <a:noFill/>
        </p:spPr>
        <p:txBody>
          <a:bodyPr wrap="square">
            <a:spAutoFit/>
          </a:bodyPr>
          <a:lstStyle/>
          <a:p>
            <a:pPr algn="ctr">
              <a:buNone/>
            </a:pPr>
            <a:r>
              <a:rPr lang="en-GB" sz="800" b="1" dirty="0">
                <a:effectLst/>
                <a:latin typeface="Calibri" panose="020F0502020204030204" pitchFamily="34" charset="0"/>
                <a:ea typeface="Calibri" panose="020F0502020204030204" pitchFamily="34" charset="0"/>
              </a:rPr>
              <a:t>This page has been left blank for any notes or supporting information.</a:t>
            </a:r>
            <a:endParaRPr lang="en-GB" sz="8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16060102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C66DBE-18A7-A19C-92D3-CC996F629742}"/>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7CAAD77C-C201-D385-6F94-B57DFA3AC955}"/>
              </a:ext>
            </a:extLst>
          </p:cNvPr>
          <p:cNvPicPr>
            <a:picLocks noChangeAspect="1"/>
          </p:cNvPicPr>
          <p:nvPr/>
        </p:nvPicPr>
        <p:blipFill>
          <a:blip r:embed="rId2"/>
          <a:stretch>
            <a:fillRect/>
          </a:stretch>
        </p:blipFill>
        <p:spPr>
          <a:xfrm>
            <a:off x="0" y="-2948"/>
            <a:ext cx="6154057" cy="4325484"/>
          </a:xfrm>
          <a:prstGeom prst="rect">
            <a:avLst/>
          </a:prstGeom>
        </p:spPr>
      </p:pic>
      <p:sp>
        <p:nvSpPr>
          <p:cNvPr id="2" name="TextBox 1">
            <a:extLst>
              <a:ext uri="{FF2B5EF4-FFF2-40B4-BE49-F238E27FC236}">
                <a16:creationId xmlns:a16="http://schemas.microsoft.com/office/drawing/2014/main" id="{D74AD989-60DA-E3F8-4931-F4AB2DA34FC1}"/>
              </a:ext>
            </a:extLst>
          </p:cNvPr>
          <p:cNvSpPr txBox="1"/>
          <p:nvPr/>
        </p:nvSpPr>
        <p:spPr>
          <a:xfrm>
            <a:off x="241825" y="211597"/>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PE and sport premium monitoring and tracking form</a:t>
            </a:r>
            <a:r>
              <a:rPr lang="en-GB" sz="1200" b="1" dirty="0">
                <a:latin typeface="Calibri" panose="020F0502020204030204" pitchFamily="34" charset="0"/>
                <a:cs typeface="Calibri" panose="020F0502020204030204" pitchFamily="34" charset="0"/>
              </a:rPr>
              <a:t> </a:t>
            </a:r>
            <a:endParaRPr lang="en-US" sz="1200" b="1" dirty="0">
              <a:latin typeface="Calibri" panose="020F0502020204030204" pitchFamily="34" charset="0"/>
              <a:cs typeface="Calibri" panose="020F0502020204030204" pitchFamily="34" charset="0"/>
            </a:endParaRPr>
          </a:p>
        </p:txBody>
      </p:sp>
      <p:sp>
        <p:nvSpPr>
          <p:cNvPr id="6" name="Text Box 2">
            <a:extLst>
              <a:ext uri="{FF2B5EF4-FFF2-40B4-BE49-F238E27FC236}">
                <a16:creationId xmlns:a16="http://schemas.microsoft.com/office/drawing/2014/main" id="{E75BBE26-0E13-8E2A-5BAF-A450B00A85BD}"/>
              </a:ext>
            </a:extLst>
          </p:cNvPr>
          <p:cNvSpPr txBox="1">
            <a:spLocks noChangeArrowheads="1"/>
          </p:cNvSpPr>
          <p:nvPr/>
        </p:nvSpPr>
        <p:spPr bwMode="auto">
          <a:xfrm>
            <a:off x="241825" y="693328"/>
            <a:ext cx="5787500" cy="3424476"/>
          </a:xfrm>
          <a:prstGeom prst="rect">
            <a:avLst/>
          </a:prstGeom>
          <a:solidFill>
            <a:srgbClr val="FFFFFF"/>
          </a:solidFill>
          <a:ln w="9525">
            <a:solidFill>
              <a:schemeClr val="bg1"/>
            </a:solidFill>
            <a:miter lim="800000"/>
            <a:headEnd/>
            <a:tailEnd/>
          </a:ln>
        </p:spPr>
        <p:txBody>
          <a:bodyPr rot="0" vert="horz" wrap="square" lIns="91440" tIns="45720" rIns="91440" bIns="45720" anchor="t" anchorCtr="0">
            <a:noAutofit/>
          </a:bodyPr>
          <a:lstStyle/>
          <a:p>
            <a:pPr marL="171450" marR="419100" lvl="0" indent="-171450">
              <a:lnSpc>
                <a:spcPct val="124000"/>
              </a:lnSpc>
              <a:buFont typeface="Arial" panose="020B0604020202020204" pitchFamily="34" charset="0"/>
              <a:buChar char="•"/>
            </a:pPr>
            <a:r>
              <a:rPr lang="en-GB" sz="850" dirty="0">
                <a:effectLst/>
                <a:latin typeface="Calibri" panose="020F0502020204030204" pitchFamily="34" charset="0"/>
                <a:ea typeface="Calibri" panose="020F0502020204030204" pitchFamily="34" charset="0"/>
                <a:cs typeface="Calibri" panose="020F0502020204030204" pitchFamily="34" charset="0"/>
              </a:rPr>
              <a:t>It is intended that this template should be used as preparation for the completion of the statutory DfE PE and sport premium digital expenditure reporting return. You can upload data (including swimming) from this template onto this platform once it becomes accessible. </a:t>
            </a:r>
          </a:p>
          <a:p>
            <a:pPr marL="171450" marR="419100" lvl="0" indent="-171450">
              <a:lnSpc>
                <a:spcPct val="124000"/>
              </a:lnSpc>
              <a:buFont typeface="Arial" panose="020B0604020202020204" pitchFamily="34" charset="0"/>
              <a:buChar char="•"/>
            </a:pPr>
            <a:r>
              <a:rPr lang="en-GB" sz="850" dirty="0">
                <a:effectLst/>
                <a:latin typeface="Calibri" panose="020F0502020204030204" pitchFamily="34" charset="0"/>
                <a:ea typeface="Calibri" panose="020F0502020204030204" pitchFamily="34" charset="0"/>
                <a:cs typeface="Calibri" panose="020F0502020204030204" pitchFamily="34" charset="0"/>
              </a:rPr>
              <a:t>The template is a working document that you can amend and update during the year.</a:t>
            </a:r>
          </a:p>
          <a:p>
            <a:pPr marL="171450" marR="419100" lvl="0" indent="-171450">
              <a:lnSpc>
                <a:spcPct val="124000"/>
              </a:lnSpc>
              <a:buFont typeface="Arial" panose="020B0604020202020204" pitchFamily="34" charset="0"/>
              <a:buChar char="•"/>
            </a:pPr>
            <a:r>
              <a:rPr lang="en-GB" sz="850" dirty="0">
                <a:effectLst/>
                <a:latin typeface="Calibri" panose="020F0502020204030204" pitchFamily="34" charset="0"/>
                <a:ea typeface="Calibri" panose="020F0502020204030204" pitchFamily="34" charset="0"/>
                <a:cs typeface="Calibri" panose="020F0502020204030204" pitchFamily="34" charset="0"/>
              </a:rPr>
              <a:t>Before you decide how you are going to use the funding for this academic year you should reflect and evaluate the impact of your use of you PE and sport premium funding in 2024/25.</a:t>
            </a:r>
          </a:p>
          <a:p>
            <a:pPr marL="171450" marR="419100" lvl="0" indent="-171450">
              <a:lnSpc>
                <a:spcPct val="124000"/>
              </a:lnSpc>
              <a:buFont typeface="Arial" panose="020B0604020202020204" pitchFamily="34" charset="0"/>
              <a:buChar char="•"/>
            </a:pPr>
            <a:r>
              <a:rPr lang="en-GB" sz="850" dirty="0">
                <a:effectLst/>
                <a:latin typeface="Calibri" panose="020F0502020204030204" pitchFamily="34" charset="0"/>
                <a:ea typeface="Calibri" panose="020F0502020204030204" pitchFamily="34" charset="0"/>
                <a:cs typeface="Calibri" panose="020F0502020204030204" pitchFamily="34" charset="0"/>
              </a:rPr>
              <a:t>You should use your evaluation of last year’s funding to help you decide what to do this academic year, how you will do it, and what impact you expect it to have. </a:t>
            </a:r>
          </a:p>
          <a:p>
            <a:pPr marL="171450" marR="419100" lvl="0" indent="-171450">
              <a:lnSpc>
                <a:spcPct val="124000"/>
              </a:lnSpc>
              <a:buFont typeface="Arial" panose="020B0604020202020204" pitchFamily="34" charset="0"/>
              <a:buChar char="•"/>
            </a:pPr>
            <a:r>
              <a:rPr lang="en-GB" sz="850" dirty="0">
                <a:effectLst/>
                <a:latin typeface="Calibri" panose="020F0502020204030204" pitchFamily="34" charset="0"/>
                <a:ea typeface="Calibri" panose="020F0502020204030204" pitchFamily="34" charset="0"/>
                <a:cs typeface="Calibri" panose="020F0502020204030204" pitchFamily="34" charset="0"/>
              </a:rPr>
              <a:t>All spending of the funding must conform with the terms outlined in the conditions of grant </a:t>
            </a:r>
          </a:p>
          <a:p>
            <a:pPr marL="171450" marR="419100" lvl="0" indent="-171450">
              <a:lnSpc>
                <a:spcPct val="124000"/>
              </a:lnSpc>
              <a:buFont typeface="Arial" panose="020B0604020202020204" pitchFamily="34" charset="0"/>
              <a:buChar char="•"/>
            </a:pPr>
            <a:r>
              <a:rPr lang="en-GB" sz="850" dirty="0">
                <a:effectLst/>
                <a:latin typeface="Calibri" panose="020F0502020204030204" pitchFamily="34" charset="0"/>
                <a:ea typeface="Calibri" panose="020F0502020204030204" pitchFamily="34" charset="0"/>
                <a:cs typeface="Calibri" panose="020F0502020204030204" pitchFamily="34" charset="0"/>
              </a:rPr>
              <a:t>The summative digital expenditure reporting from June 2026 will continue to include swimming and water safety information. PE and sport premium funding can be used to provide top-up lessons, where necessary, to ensure pupils meet national curriculum swimming requirements</a:t>
            </a:r>
          </a:p>
          <a:p>
            <a:pPr marL="171450" marR="419100" lvl="0" indent="-171450">
              <a:lnSpc>
                <a:spcPct val="124000"/>
              </a:lnSpc>
              <a:buFont typeface="Arial" panose="020B0604020202020204" pitchFamily="34" charset="0"/>
              <a:buChar char="•"/>
            </a:pPr>
            <a:r>
              <a:rPr lang="en-GB" sz="850" dirty="0">
                <a:effectLst/>
                <a:latin typeface="Calibri" panose="020F0502020204030204" pitchFamily="34" charset="0"/>
                <a:ea typeface="Calibri" panose="020F0502020204030204" pitchFamily="34" charset="0"/>
                <a:cs typeface="Calibri" panose="020F0502020204030204" pitchFamily="34" charset="0"/>
              </a:rPr>
              <a:t>To ensure funding is used effectively and based on your school’s needs; guidance and examples of best practice across schools can be found here. </a:t>
            </a:r>
          </a:p>
          <a:p>
            <a:pPr marL="171450" marR="419100" lvl="0" indent="-171450">
              <a:lnSpc>
                <a:spcPct val="124000"/>
              </a:lnSpc>
              <a:buFont typeface="Arial" panose="020B0604020202020204" pitchFamily="34" charset="0"/>
              <a:buChar char="•"/>
            </a:pPr>
            <a:r>
              <a:rPr lang="en-GB" sz="850" dirty="0">
                <a:effectLst/>
                <a:latin typeface="Calibri" panose="020F0502020204030204" pitchFamily="34" charset="0"/>
                <a:ea typeface="Calibri" panose="020F0502020204030204" pitchFamily="34" charset="0"/>
                <a:cs typeface="Calibri" panose="020F0502020204030204" pitchFamily="34" charset="0"/>
              </a:rPr>
              <a:t>You must use the funding to make additional and sustainable improvements to the PE and sport in your school. </a:t>
            </a:r>
          </a:p>
          <a:p>
            <a:pPr marL="171450" marR="419100" lvl="0" indent="-171450">
              <a:lnSpc>
                <a:spcPct val="124000"/>
              </a:lnSpc>
              <a:buFont typeface="Arial" panose="020B0604020202020204" pitchFamily="34" charset="0"/>
              <a:buChar char="•"/>
            </a:pPr>
            <a:r>
              <a:rPr lang="en-GB" sz="850" dirty="0">
                <a:effectLst/>
                <a:latin typeface="Calibri" panose="020F0502020204030204" pitchFamily="34" charset="0"/>
                <a:ea typeface="Calibri" panose="020F0502020204030204" pitchFamily="34" charset="0"/>
                <a:cs typeface="Calibri" panose="020F0502020204030204" pitchFamily="34" charset="0"/>
              </a:rPr>
              <a:t>You must develop and add to the PESSPA activities that your school already offers.</a:t>
            </a:r>
          </a:p>
          <a:p>
            <a:pPr marR="312420">
              <a:lnSpc>
                <a:spcPct val="124000"/>
              </a:lnSpc>
              <a:spcBef>
                <a:spcPts val="5"/>
              </a:spcBef>
              <a:buNone/>
            </a:pPr>
            <a:endParaRPr lang="en-GB" sz="850" dirty="0">
              <a:effectLst/>
              <a:latin typeface="Calibri" panose="020F0502020204030204" pitchFamily="34" charset="0"/>
              <a:ea typeface="Calibri" panose="020F0502020204030204" pitchFamily="34" charset="0"/>
              <a:cs typeface="Calibri" panose="020F0502020204030204" pitchFamily="34" charset="0"/>
            </a:endParaRPr>
          </a:p>
          <a:p>
            <a:pPr marL="73025" marR="312420">
              <a:lnSpc>
                <a:spcPct val="124000"/>
              </a:lnSpc>
              <a:spcBef>
                <a:spcPts val="5"/>
              </a:spcBef>
              <a:buNone/>
            </a:pPr>
            <a:r>
              <a:rPr lang="en-US" sz="850" b="1" dirty="0">
                <a:effectLst/>
                <a:latin typeface="Calibri" panose="020F0502020204030204" pitchFamily="34" charset="0"/>
                <a:ea typeface="Calibri" panose="020F0502020204030204" pitchFamily="34" charset="0"/>
                <a:cs typeface="Calibri" panose="020F0502020204030204" pitchFamily="34" charset="0"/>
              </a:rPr>
              <a:t>Useful Links:</a:t>
            </a:r>
            <a:endParaRPr lang="en-GB" sz="850" b="1" dirty="0">
              <a:latin typeface="Calibri" panose="020F0502020204030204" pitchFamily="34" charset="0"/>
              <a:ea typeface="Calibri" panose="020F0502020204030204" pitchFamily="34" charset="0"/>
              <a:cs typeface="Calibri" panose="020F0502020204030204" pitchFamily="34" charset="0"/>
            </a:endParaRPr>
          </a:p>
          <a:p>
            <a:pPr marL="244475" marR="312420" indent="-171450">
              <a:lnSpc>
                <a:spcPct val="124000"/>
              </a:lnSpc>
              <a:spcBef>
                <a:spcPts val="5"/>
              </a:spcBef>
              <a:buFont typeface="Arial" panose="020B0604020202020204" pitchFamily="34" charset="0"/>
              <a:buChar char="•"/>
            </a:pPr>
            <a:r>
              <a:rPr lang="en-GB" sz="900" dirty="0">
                <a:latin typeface="Calibri" panose="020F0502020204030204" pitchFamily="34" charset="0"/>
                <a:cs typeface="Calibri" panose="020F0502020204030204" pitchFamily="34" charset="0"/>
                <a:hlinkClick r:id="rId3"/>
              </a:rPr>
              <a:t>PE and sport premium for primary schools - GOV.UK</a:t>
            </a:r>
            <a:endParaRPr lang="en-GB" sz="900" dirty="0">
              <a:latin typeface="Calibri" panose="020F0502020204030204" pitchFamily="34" charset="0"/>
              <a:cs typeface="Calibri" panose="020F0502020204030204" pitchFamily="34" charset="0"/>
            </a:endParaRPr>
          </a:p>
          <a:p>
            <a:pPr marL="244475" marR="312420" indent="-171450">
              <a:lnSpc>
                <a:spcPct val="124000"/>
              </a:lnSpc>
              <a:spcBef>
                <a:spcPts val="5"/>
              </a:spcBef>
              <a:buFont typeface="Arial" panose="020B0604020202020204" pitchFamily="34" charset="0"/>
              <a:buChar char="•"/>
            </a:pPr>
            <a:r>
              <a:rPr lang="en-GB" sz="900" dirty="0">
                <a:latin typeface="Calibri" panose="020F0502020204030204" pitchFamily="34" charset="0"/>
                <a:cs typeface="Calibri" panose="020F0502020204030204" pitchFamily="34" charset="0"/>
                <a:hlinkClick r:id="rId4"/>
              </a:rPr>
              <a:t>PE and sport premium: conditions of grant 2025 to 2026 - GOV.UK</a:t>
            </a:r>
            <a:endParaRPr lang="en-GB" sz="850" dirty="0">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440938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DD0551-469A-DEBD-2409-100B2C306D33}"/>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653D601A-6B9B-B24F-954C-6D0ACC4C5EDD}"/>
              </a:ext>
            </a:extLst>
          </p:cNvPr>
          <p:cNvPicPr>
            <a:picLocks noChangeAspect="1"/>
          </p:cNvPicPr>
          <p:nvPr/>
        </p:nvPicPr>
        <p:blipFill>
          <a:blip r:embed="rId2"/>
          <a:stretch>
            <a:fillRect/>
          </a:stretch>
        </p:blipFill>
        <p:spPr>
          <a:xfrm>
            <a:off x="-16769" y="0"/>
            <a:ext cx="6173264" cy="4322536"/>
          </a:xfrm>
          <a:prstGeom prst="rect">
            <a:avLst/>
          </a:prstGeom>
        </p:spPr>
      </p:pic>
      <p:sp>
        <p:nvSpPr>
          <p:cNvPr id="4" name="TextBox 3">
            <a:extLst>
              <a:ext uri="{FF2B5EF4-FFF2-40B4-BE49-F238E27FC236}">
                <a16:creationId xmlns:a16="http://schemas.microsoft.com/office/drawing/2014/main" id="{DBBFD564-002E-61DE-9DBD-A3D6F53646DD}"/>
              </a:ext>
            </a:extLst>
          </p:cNvPr>
          <p:cNvSpPr txBox="1"/>
          <p:nvPr/>
        </p:nvSpPr>
        <p:spPr>
          <a:xfrm>
            <a:off x="241825" y="226711"/>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Review of the last academic year (2024/2025)</a:t>
            </a:r>
          </a:p>
        </p:txBody>
      </p:sp>
      <p:sp>
        <p:nvSpPr>
          <p:cNvPr id="6" name="TextBox 5">
            <a:extLst>
              <a:ext uri="{FF2B5EF4-FFF2-40B4-BE49-F238E27FC236}">
                <a16:creationId xmlns:a16="http://schemas.microsoft.com/office/drawing/2014/main" id="{61D9F60F-F13B-1086-50C1-85D73CC0740F}"/>
              </a:ext>
            </a:extLst>
          </p:cNvPr>
          <p:cNvSpPr txBox="1"/>
          <p:nvPr/>
        </p:nvSpPr>
        <p:spPr>
          <a:xfrm>
            <a:off x="241825" y="635438"/>
            <a:ext cx="5684413" cy="893130"/>
          </a:xfrm>
          <a:prstGeom prst="rect">
            <a:avLst/>
          </a:prstGeom>
          <a:noFill/>
        </p:spPr>
        <p:txBody>
          <a:bodyPr wrap="square" rtlCol="0">
            <a:spAutoFit/>
          </a:bodyPr>
          <a:lstStyle/>
          <a:p>
            <a:pPr marL="171450" indent="-171450">
              <a:lnSpc>
                <a:spcPct val="124000"/>
              </a:lnSpc>
              <a:buFont typeface="Arial" panose="020B0604020202020204" pitchFamily="34" charset="0"/>
              <a:buChar char="•"/>
            </a:pPr>
            <a:r>
              <a:rPr lang="en-US" sz="850" dirty="0">
                <a:latin typeface="Calibri" panose="020F0502020204030204" pitchFamily="34" charset="0"/>
                <a:cs typeface="Calibri" panose="020F0502020204030204" pitchFamily="34" charset="0"/>
              </a:rPr>
              <a:t>Take some time to reflect on your intent, implementation and impact from last academic year to celebrate your wins but to also think about improvements for the year ahead.</a:t>
            </a:r>
          </a:p>
          <a:p>
            <a:pPr marL="171450" indent="-171450">
              <a:lnSpc>
                <a:spcPct val="124000"/>
              </a:lnSpc>
              <a:buFont typeface="Arial" panose="020B0604020202020204" pitchFamily="34" charset="0"/>
              <a:buChar char="•"/>
            </a:pPr>
            <a:r>
              <a:rPr lang="en-US" sz="850" dirty="0">
                <a:latin typeface="Calibri" panose="020F0502020204030204" pitchFamily="34" charset="0"/>
                <a:cs typeface="Calibri" panose="020F0502020204030204" pitchFamily="34" charset="0"/>
              </a:rPr>
              <a:t>You do not need to complete every box. Just record the information that is key to your school's priorities and areas of focus.</a:t>
            </a:r>
          </a:p>
          <a:p>
            <a:pPr>
              <a:lnSpc>
                <a:spcPct val="124000"/>
              </a:lnSpc>
            </a:pPr>
            <a:r>
              <a:rPr lang="en-US" sz="850" b="1" i="1" dirty="0">
                <a:latin typeface="Calibri" panose="020F0502020204030204" pitchFamily="34" charset="0"/>
                <a:cs typeface="Calibri" panose="020F0502020204030204" pitchFamily="34" charset="0"/>
              </a:rPr>
              <a:t>Remember</a:t>
            </a:r>
            <a:r>
              <a:rPr lang="en-US" sz="850" i="1" dirty="0">
                <a:latin typeface="Calibri" panose="020F0502020204030204" pitchFamily="34" charset="0"/>
                <a:cs typeface="Calibri" panose="020F0502020204030204" pitchFamily="34" charset="0"/>
              </a:rPr>
              <a:t> - Be clear about how you focused spending on key groups such as SEND, girls and disadvantaged pupils. </a:t>
            </a:r>
          </a:p>
        </p:txBody>
      </p:sp>
      <p:graphicFrame>
        <p:nvGraphicFramePr>
          <p:cNvPr id="10" name="Table 9">
            <a:extLst>
              <a:ext uri="{FF2B5EF4-FFF2-40B4-BE49-F238E27FC236}">
                <a16:creationId xmlns:a16="http://schemas.microsoft.com/office/drawing/2014/main" id="{065D4AC4-7957-AA62-C1A0-FE4F2CF00CA3}"/>
              </a:ext>
            </a:extLst>
          </p:cNvPr>
          <p:cNvGraphicFramePr>
            <a:graphicFrameLocks noGrp="1"/>
          </p:cNvGraphicFramePr>
          <p:nvPr>
            <p:extLst>
              <p:ext uri="{D42A27DB-BD31-4B8C-83A1-F6EECF244321}">
                <p14:modId xmlns:p14="http://schemas.microsoft.com/office/powerpoint/2010/main" val="1927111022"/>
              </p:ext>
            </p:extLst>
          </p:nvPr>
        </p:nvGraphicFramePr>
        <p:xfrm>
          <a:off x="298297" y="1672070"/>
          <a:ext cx="5530128" cy="2420807"/>
        </p:xfrm>
        <a:graphic>
          <a:graphicData uri="http://schemas.openxmlformats.org/drawingml/2006/table">
            <a:tbl>
              <a:tblPr firstRow="1" bandRow="1">
                <a:tableStyleId>{5C22544A-7EE6-4342-B048-85BDC9FD1C3A}</a:tableStyleId>
              </a:tblPr>
              <a:tblGrid>
                <a:gridCol w="1711987">
                  <a:extLst>
                    <a:ext uri="{9D8B030D-6E8A-4147-A177-3AD203B41FA5}">
                      <a16:colId xmlns:a16="http://schemas.microsoft.com/office/drawing/2014/main" val="1397519339"/>
                    </a:ext>
                  </a:extLst>
                </a:gridCol>
                <a:gridCol w="2010284">
                  <a:extLst>
                    <a:ext uri="{9D8B030D-6E8A-4147-A177-3AD203B41FA5}">
                      <a16:colId xmlns:a16="http://schemas.microsoft.com/office/drawing/2014/main" val="279180329"/>
                    </a:ext>
                  </a:extLst>
                </a:gridCol>
                <a:gridCol w="1807857">
                  <a:extLst>
                    <a:ext uri="{9D8B030D-6E8A-4147-A177-3AD203B41FA5}">
                      <a16:colId xmlns:a16="http://schemas.microsoft.com/office/drawing/2014/main" val="1532179531"/>
                    </a:ext>
                  </a:extLst>
                </a:gridCol>
              </a:tblGrid>
              <a:tr h="226247">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hlinkClick r:id="rId3"/>
                        </a:rPr>
                        <a:t>Swimming and Water Safety</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What went well? Supporting evidence?</a:t>
                      </a:r>
                      <a:r>
                        <a:rPr lang="en-GB" sz="700" dirty="0">
                          <a:solidFill>
                            <a:sysClr val="windowText" lastClr="000000"/>
                          </a:solidFill>
                          <a:effectLst/>
                          <a:latin typeface="Calibri" panose="020F0502020204030204" pitchFamily="34" charset="0"/>
                          <a:cs typeface="Calibri" panose="020F0502020204030204" pitchFamily="34" charset="0"/>
                        </a:rPr>
                        <a:t> </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dirty="0">
                          <a:solidFill>
                            <a:sysClr val="windowText" lastClr="000000"/>
                          </a:solidFill>
                          <a:effectLst/>
                          <a:latin typeface="Calibri" panose="020F0502020204030204" pitchFamily="34" charset="0"/>
                          <a:cs typeface="Calibri" panose="020F0502020204030204" pitchFamily="34" charset="0"/>
                        </a:rPr>
                        <a:t>What didn't go well? Supporting evidence? </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938675785"/>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b="1" dirty="0">
                          <a:effectLst/>
                          <a:latin typeface="Calibri" panose="020F0502020204030204" pitchFamily="34" charset="0"/>
                          <a:cs typeface="Calibri" panose="020F0502020204030204" pitchFamily="34" charset="0"/>
                        </a:rPr>
                        <a:t>1. </a:t>
                      </a:r>
                      <a:r>
                        <a:rPr lang="en-US" sz="700" dirty="0">
                          <a:effectLst/>
                          <a:latin typeface="Calibri" panose="020F0502020204030204" pitchFamily="34" charset="0"/>
                          <a:cs typeface="Calibri" panose="020F0502020204030204" pitchFamily="34" charset="0"/>
                        </a:rPr>
                        <a:t>Swim competently, confidently and proficiently over a distance of at least 25 </a:t>
                      </a:r>
                      <a:r>
                        <a:rPr lang="en-US" sz="700" dirty="0" err="1">
                          <a:effectLst/>
                          <a:latin typeface="Calibri" panose="020F0502020204030204" pitchFamily="34" charset="0"/>
                          <a:cs typeface="Calibri" panose="020F0502020204030204" pitchFamily="34" charset="0"/>
                        </a:rPr>
                        <a:t>metres</a:t>
                      </a:r>
                      <a:endParaRPr lang="en-GB" sz="700" dirty="0">
                        <a:effectLst/>
                        <a:latin typeface="Calibri" panose="020F0502020204030204" pitchFamily="34" charset="0"/>
                        <a:ea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lang="en-US" sz="700" b="1" dirty="0">
                          <a:solidFill>
                            <a:schemeClr val="accent1">
                              <a:lumMod val="75000"/>
                            </a:schemeClr>
                          </a:solidFill>
                          <a:latin typeface="Calibri" panose="020F0502020204030204" pitchFamily="34" charset="0"/>
                          <a:cs typeface="Calibri" panose="020F0502020204030204" pitchFamily="34" charset="0"/>
                        </a:rPr>
                        <a:t>85% of pupils in year 6 can swim 25 </a:t>
                      </a:r>
                      <a:r>
                        <a:rPr lang="en-US" sz="700" b="1" dirty="0" err="1">
                          <a:solidFill>
                            <a:schemeClr val="accent1">
                              <a:lumMod val="75000"/>
                            </a:schemeClr>
                          </a:solidFill>
                          <a:latin typeface="Calibri" panose="020F0502020204030204" pitchFamily="34" charset="0"/>
                          <a:cs typeface="Calibri" panose="020F0502020204030204" pitchFamily="34" charset="0"/>
                        </a:rPr>
                        <a:t>metres</a:t>
                      </a:r>
                      <a:r>
                        <a:rPr lang="en-US" sz="700" b="1" dirty="0">
                          <a:solidFill>
                            <a:schemeClr val="accent1">
                              <a:lumMod val="75000"/>
                            </a:schemeClr>
                          </a:solidFill>
                          <a:latin typeface="Calibri" panose="020F0502020204030204" pitchFamily="34" charset="0"/>
                          <a:cs typeface="Calibri" panose="020F0502020204030204" pitchFamily="34" charset="0"/>
                        </a:rPr>
                        <a:t>. </a:t>
                      </a:r>
                    </a:p>
                    <a:p>
                      <a:endParaRPr lang="en-US" sz="700" dirty="0">
                        <a:latin typeface="Calibri" panose="020F0502020204030204" pitchFamily="34" charset="0"/>
                        <a:cs typeface="Calibri" panose="020F0502020204030204" pitchFamily="34" charset="0"/>
                      </a:endParaRPr>
                    </a:p>
                    <a:p>
                      <a:r>
                        <a:rPr lang="en-US" sz="700" dirty="0">
                          <a:latin typeface="Calibri" panose="020F0502020204030204" pitchFamily="34" charset="0"/>
                          <a:cs typeface="Calibri" panose="020F0502020204030204" pitchFamily="34" charset="0"/>
                        </a:rPr>
                        <a:t>Evidenced on Swimming assessment tracker based on information and data collected poolside with swimming teacher.</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lang="en-US" sz="700" dirty="0">
                          <a:latin typeface="Calibri" panose="020F0502020204030204" pitchFamily="34" charset="0"/>
                          <a:cs typeface="Calibri" panose="020F0502020204030204" pitchFamily="34" charset="0"/>
                        </a:rPr>
                        <a:t>We want this data to be above 90%.</a:t>
                      </a:r>
                    </a:p>
                    <a:p>
                      <a:endParaRPr lang="en-US" sz="700" dirty="0">
                        <a:latin typeface="Calibri" panose="020F0502020204030204" pitchFamily="34" charset="0"/>
                        <a:cs typeface="Calibri" panose="020F0502020204030204" pitchFamily="34" charset="0"/>
                      </a:endParaRPr>
                    </a:p>
                    <a:p>
                      <a:r>
                        <a:rPr lang="en-US" sz="700" dirty="0">
                          <a:latin typeface="Calibri" panose="020F0502020204030204" pitchFamily="34" charset="0"/>
                          <a:cs typeface="Calibri" panose="020F0502020204030204" pitchFamily="34" charset="0"/>
                        </a:rPr>
                        <a:t>Evidenced on Swimming assessment tracker based on information and data collected poolside with swimming teacher.</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98148111"/>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b="1" dirty="0">
                          <a:effectLst/>
                          <a:latin typeface="Calibri" panose="020F0502020204030204" pitchFamily="34" charset="0"/>
                          <a:cs typeface="Calibri" panose="020F0502020204030204" pitchFamily="34" charset="0"/>
                        </a:rPr>
                        <a:t>2. </a:t>
                      </a:r>
                      <a:r>
                        <a:rPr lang="en-US" sz="700" dirty="0">
                          <a:effectLst/>
                          <a:latin typeface="Calibri" panose="020F0502020204030204" pitchFamily="34" charset="0"/>
                          <a:cs typeface="Calibri" panose="020F0502020204030204" pitchFamily="34" charset="0"/>
                        </a:rPr>
                        <a:t>Use a range of strokes effectively (for example, front crawl, backstroke and breaststroke)</a:t>
                      </a:r>
                      <a:endParaRPr lang="en-GB" sz="700" dirty="0">
                        <a:effectLst/>
                        <a:latin typeface="Calibri" panose="020F0502020204030204" pitchFamily="34" charset="0"/>
                        <a:ea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lang="en-US" sz="700" b="1" dirty="0">
                          <a:solidFill>
                            <a:schemeClr val="accent1">
                              <a:lumMod val="75000"/>
                            </a:schemeClr>
                          </a:solidFill>
                          <a:latin typeface="Calibri" panose="020F0502020204030204" pitchFamily="34" charset="0"/>
                          <a:cs typeface="Calibri" panose="020F0502020204030204" pitchFamily="34" charset="0"/>
                        </a:rPr>
                        <a:t>68% of pupils in year 6 can use a range of strokes effectively. </a:t>
                      </a:r>
                    </a:p>
                    <a:p>
                      <a:endParaRPr lang="en-US" sz="700" dirty="0">
                        <a:latin typeface="Calibri" panose="020F0502020204030204" pitchFamily="34" charset="0"/>
                        <a:cs typeface="Calibri" panose="020F0502020204030204" pitchFamily="34" charset="0"/>
                      </a:endParaRPr>
                    </a:p>
                    <a:p>
                      <a:r>
                        <a:rPr lang="en-US" sz="700" dirty="0">
                          <a:latin typeface="Calibri" panose="020F0502020204030204" pitchFamily="34" charset="0"/>
                          <a:cs typeface="Calibri" panose="020F0502020204030204" pitchFamily="34" charset="0"/>
                        </a:rPr>
                        <a:t>Evidenced on Swimming assessment tracker based on information and data collected poolside with swimming teacher.</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lang="en-US" sz="700" dirty="0">
                          <a:latin typeface="Calibri" panose="020F0502020204030204" pitchFamily="34" charset="0"/>
                          <a:cs typeface="Calibri" panose="020F0502020204030204" pitchFamily="34" charset="0"/>
                        </a:rPr>
                        <a:t>We want this data to be above 80%.</a:t>
                      </a:r>
                    </a:p>
                    <a:p>
                      <a:endParaRPr lang="en-US" sz="700" dirty="0">
                        <a:latin typeface="Calibri" panose="020F0502020204030204" pitchFamily="34" charset="0"/>
                        <a:cs typeface="Calibri" panose="020F0502020204030204" pitchFamily="34" charset="0"/>
                      </a:endParaRPr>
                    </a:p>
                    <a:p>
                      <a:r>
                        <a:rPr lang="en-US" sz="700" dirty="0">
                          <a:latin typeface="Calibri" panose="020F0502020204030204" pitchFamily="34" charset="0"/>
                          <a:cs typeface="Calibri" panose="020F0502020204030204" pitchFamily="34" charset="0"/>
                        </a:rPr>
                        <a:t>Evidenced on Complete PE Swimming assessment tracker based on information and data collected poolside with swimming teacher.</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7850329"/>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b="1" dirty="0">
                          <a:effectLst/>
                          <a:latin typeface="Calibri" panose="020F0502020204030204" pitchFamily="34" charset="0"/>
                          <a:cs typeface="Calibri" panose="020F0502020204030204" pitchFamily="34" charset="0"/>
                        </a:rPr>
                        <a:t>3. </a:t>
                      </a:r>
                      <a:r>
                        <a:rPr lang="en-US" sz="700" dirty="0">
                          <a:effectLst/>
                          <a:latin typeface="Calibri" panose="020F0502020204030204" pitchFamily="34" charset="0"/>
                          <a:cs typeface="Calibri" panose="020F0502020204030204" pitchFamily="34" charset="0"/>
                        </a:rPr>
                        <a:t>Perform safe self-rescue in different water-based situations</a:t>
                      </a:r>
                      <a:endParaRPr lang="en-GB" sz="700" dirty="0">
                        <a:effectLst/>
                        <a:latin typeface="Calibri" panose="020F0502020204030204" pitchFamily="34" charset="0"/>
                        <a:ea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lang="en-US" sz="700" b="1" dirty="0">
                          <a:latin typeface="Calibri" panose="020F0502020204030204" pitchFamily="34" charset="0"/>
                          <a:cs typeface="Calibri" panose="020F0502020204030204" pitchFamily="34" charset="0"/>
                        </a:rPr>
                        <a:t>60% of pupils in year 6 can perform safe self rescues. </a:t>
                      </a:r>
                    </a:p>
                    <a:p>
                      <a:endParaRPr lang="en-US" sz="700" dirty="0">
                        <a:latin typeface="Calibri" panose="020F0502020204030204" pitchFamily="34" charset="0"/>
                        <a:cs typeface="Calibri" panose="020F0502020204030204" pitchFamily="34" charset="0"/>
                      </a:endParaRPr>
                    </a:p>
                    <a:p>
                      <a:r>
                        <a:rPr lang="en-US" sz="700" dirty="0">
                          <a:latin typeface="Calibri" panose="020F0502020204030204" pitchFamily="34" charset="0"/>
                          <a:cs typeface="Calibri" panose="020F0502020204030204" pitchFamily="34" charset="0"/>
                        </a:rPr>
                        <a:t>Evidenced on Swimming assessment tracker based on information and data collected poolside with swimming teacher.</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lang="en-US" sz="700" dirty="0">
                          <a:latin typeface="Calibri" panose="020F0502020204030204" pitchFamily="34" charset="0"/>
                          <a:cs typeface="Calibri" panose="020F0502020204030204" pitchFamily="34" charset="0"/>
                        </a:rPr>
                        <a:t>We want this data to </a:t>
                      </a:r>
                      <a:r>
                        <a:rPr lang="en-US" sz="700">
                          <a:latin typeface="Calibri" panose="020F0502020204030204" pitchFamily="34" charset="0"/>
                          <a:cs typeface="Calibri" panose="020F0502020204030204" pitchFamily="34" charset="0"/>
                        </a:rPr>
                        <a:t>be 75%.</a:t>
                      </a:r>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r>
                        <a:rPr lang="en-US" sz="700" dirty="0">
                          <a:latin typeface="Calibri" panose="020F0502020204030204" pitchFamily="34" charset="0"/>
                          <a:cs typeface="Calibri" panose="020F0502020204030204" pitchFamily="34" charset="0"/>
                        </a:rPr>
                        <a:t>Evidenced on Swimming assessment tracker based on information and data collected poolside with swimming teacher.</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73458530"/>
                  </a:ext>
                </a:extLst>
              </a:tr>
            </a:tbl>
          </a:graphicData>
        </a:graphic>
      </p:graphicFrame>
    </p:spTree>
    <p:extLst>
      <p:ext uri="{BB962C8B-B14F-4D97-AF65-F5344CB8AC3E}">
        <p14:creationId xmlns:p14="http://schemas.microsoft.com/office/powerpoint/2010/main" val="1912434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9D434C-40D3-B593-20E1-7F77321E8D22}"/>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E026D05E-2A4F-B56B-D369-7D73D5C3E07D}"/>
              </a:ext>
            </a:extLst>
          </p:cNvPr>
          <p:cNvPicPr>
            <a:picLocks noChangeAspect="1"/>
          </p:cNvPicPr>
          <p:nvPr/>
        </p:nvPicPr>
        <p:blipFill>
          <a:blip r:embed="rId2"/>
          <a:stretch>
            <a:fillRect/>
          </a:stretch>
        </p:blipFill>
        <p:spPr>
          <a:xfrm>
            <a:off x="-2809" y="0"/>
            <a:ext cx="6166284" cy="4322536"/>
          </a:xfrm>
          <a:prstGeom prst="rect">
            <a:avLst/>
          </a:prstGeom>
        </p:spPr>
      </p:pic>
      <p:sp>
        <p:nvSpPr>
          <p:cNvPr id="4" name="TextBox 3">
            <a:extLst>
              <a:ext uri="{FF2B5EF4-FFF2-40B4-BE49-F238E27FC236}">
                <a16:creationId xmlns:a16="http://schemas.microsoft.com/office/drawing/2014/main" id="{5068A47E-05FA-E59E-E6B8-458180D7CF21}"/>
              </a:ext>
            </a:extLst>
          </p:cNvPr>
          <p:cNvSpPr txBox="1"/>
          <p:nvPr/>
        </p:nvSpPr>
        <p:spPr>
          <a:xfrm>
            <a:off x="241825" y="226711"/>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Aims for the next academic year (2025/2026)</a:t>
            </a:r>
          </a:p>
        </p:txBody>
      </p:sp>
      <p:sp>
        <p:nvSpPr>
          <p:cNvPr id="2" name="TextBox 1">
            <a:extLst>
              <a:ext uri="{FF2B5EF4-FFF2-40B4-BE49-F238E27FC236}">
                <a16:creationId xmlns:a16="http://schemas.microsoft.com/office/drawing/2014/main" id="{DF6A6CD2-88E8-9610-81B4-3451EA6069CB}"/>
              </a:ext>
            </a:extLst>
          </p:cNvPr>
          <p:cNvSpPr txBox="1"/>
          <p:nvPr/>
        </p:nvSpPr>
        <p:spPr>
          <a:xfrm>
            <a:off x="241825" y="607518"/>
            <a:ext cx="5684413" cy="1696298"/>
          </a:xfrm>
          <a:prstGeom prst="rect">
            <a:avLst/>
          </a:prstGeom>
          <a:noFill/>
        </p:spPr>
        <p:txBody>
          <a:bodyPr wrap="square" rtlCol="0">
            <a:spAutoFit/>
          </a:bodyPr>
          <a:lstStyle/>
          <a:p>
            <a:pPr marL="171450" indent="-171450">
              <a:lnSpc>
                <a:spcPct val="124000"/>
              </a:lnSpc>
              <a:buFont typeface="Arial" panose="020B0604020202020204" pitchFamily="34" charset="0"/>
              <a:buChar char="•"/>
            </a:pPr>
            <a:r>
              <a:rPr lang="en-US" sz="850" dirty="0"/>
              <a:t>Using your whole school priorities, school development plan and previous PE, school sport and physical activity data, set out your aims for the year ahead. </a:t>
            </a:r>
          </a:p>
          <a:p>
            <a:pPr marL="171450" indent="-171450">
              <a:lnSpc>
                <a:spcPct val="124000"/>
              </a:lnSpc>
              <a:buFont typeface="Arial" panose="020B0604020202020204" pitchFamily="34" charset="0"/>
              <a:buChar char="•"/>
            </a:pPr>
            <a:r>
              <a:rPr lang="en-US" sz="850" dirty="0"/>
              <a:t>Think about specific areas of need such as </a:t>
            </a:r>
            <a:r>
              <a:rPr lang="en-US" sz="850" b="1" dirty="0"/>
              <a:t>inactive girls, SEND and disadvantaged pupils</a:t>
            </a:r>
          </a:p>
          <a:p>
            <a:pPr marL="171450" indent="-171450">
              <a:lnSpc>
                <a:spcPct val="124000"/>
              </a:lnSpc>
              <a:buFont typeface="Arial" panose="020B0604020202020204" pitchFamily="34" charset="0"/>
              <a:buChar char="•"/>
            </a:pPr>
            <a:r>
              <a:rPr lang="en-US" sz="850" dirty="0"/>
              <a:t>Remember to also input your swimming data and reflections in the table located at the bottom of this page.</a:t>
            </a:r>
          </a:p>
          <a:p>
            <a:pPr marL="171450" indent="-171450">
              <a:lnSpc>
                <a:spcPct val="124000"/>
              </a:lnSpc>
              <a:buFont typeface="Arial" panose="020B0604020202020204" pitchFamily="34" charset="0"/>
              <a:buChar char="•"/>
            </a:pPr>
            <a:r>
              <a:rPr lang="en-US" sz="850" dirty="0"/>
              <a:t>Consider which of the 5 key areas improvements will be focusing on:</a:t>
            </a:r>
          </a:p>
          <a:p>
            <a:pPr marL="228600" indent="-228600">
              <a:lnSpc>
                <a:spcPct val="124000"/>
              </a:lnSpc>
              <a:buFont typeface="+mj-lt"/>
              <a:buAutoNum type="arabicPeriod"/>
            </a:pPr>
            <a:r>
              <a:rPr lang="en-US" sz="700" dirty="0"/>
              <a:t>Increasing confidence, knowledge and skills of all staff in teaching PE and sporting activities prioritising CPD and training where needed.</a:t>
            </a:r>
          </a:p>
          <a:p>
            <a:pPr marL="228600" indent="-228600">
              <a:lnSpc>
                <a:spcPct val="124000"/>
              </a:lnSpc>
              <a:buFont typeface="+mj-lt"/>
              <a:buAutoNum type="arabicPeriod"/>
            </a:pPr>
            <a:r>
              <a:rPr lang="en-US" sz="700" dirty="0"/>
              <a:t>Increasing engagement of all pupils in regular physical activity and sporting activities</a:t>
            </a:r>
          </a:p>
          <a:p>
            <a:pPr marL="228600" indent="-228600">
              <a:lnSpc>
                <a:spcPct val="124000"/>
              </a:lnSpc>
              <a:buFont typeface="+mj-lt"/>
              <a:buAutoNum type="arabicPeriod"/>
            </a:pPr>
            <a:r>
              <a:rPr lang="en-US" sz="700" dirty="0"/>
              <a:t>Raising the profile of PE and sport across the school, to support whole school improvement</a:t>
            </a:r>
          </a:p>
          <a:p>
            <a:pPr marL="228600" indent="-228600">
              <a:lnSpc>
                <a:spcPct val="124000"/>
              </a:lnSpc>
              <a:buFont typeface="+mj-lt"/>
              <a:buAutoNum type="arabicPeriod"/>
            </a:pPr>
            <a:r>
              <a:rPr lang="en-US" sz="700" dirty="0"/>
              <a:t>Offer a broader and more equal experience of a range of sports and physical activities to all pupils and ensure equal access to sport for boys and girls</a:t>
            </a:r>
          </a:p>
          <a:p>
            <a:pPr marL="228600" indent="-228600">
              <a:lnSpc>
                <a:spcPct val="124000"/>
              </a:lnSpc>
              <a:buFont typeface="+mj-lt"/>
              <a:buAutoNum type="arabicPeriod"/>
            </a:pPr>
            <a:r>
              <a:rPr lang="en-US" sz="700" dirty="0"/>
              <a:t>Increasing participation in competitive sport</a:t>
            </a:r>
          </a:p>
        </p:txBody>
      </p:sp>
      <p:graphicFrame>
        <p:nvGraphicFramePr>
          <p:cNvPr id="5" name="Table 4">
            <a:extLst>
              <a:ext uri="{FF2B5EF4-FFF2-40B4-BE49-F238E27FC236}">
                <a16:creationId xmlns:a16="http://schemas.microsoft.com/office/drawing/2014/main" id="{5A182FA8-E1AB-D63D-6ECD-2D907EE595F6}"/>
              </a:ext>
            </a:extLst>
          </p:cNvPr>
          <p:cNvGraphicFramePr>
            <a:graphicFrameLocks noGrp="1"/>
          </p:cNvGraphicFramePr>
          <p:nvPr>
            <p:extLst>
              <p:ext uri="{D42A27DB-BD31-4B8C-83A1-F6EECF244321}">
                <p14:modId xmlns:p14="http://schemas.microsoft.com/office/powerpoint/2010/main" val="3496626086"/>
              </p:ext>
            </p:extLst>
          </p:nvPr>
        </p:nvGraphicFramePr>
        <p:xfrm>
          <a:off x="315269" y="2352676"/>
          <a:ext cx="5530128" cy="1780727"/>
        </p:xfrm>
        <a:graphic>
          <a:graphicData uri="http://schemas.openxmlformats.org/drawingml/2006/table">
            <a:tbl>
              <a:tblPr firstRow="1" bandRow="1">
                <a:tableStyleId>{5C22544A-7EE6-4342-B048-85BDC9FD1C3A}</a:tableStyleId>
              </a:tblPr>
              <a:tblGrid>
                <a:gridCol w="1711987">
                  <a:extLst>
                    <a:ext uri="{9D8B030D-6E8A-4147-A177-3AD203B41FA5}">
                      <a16:colId xmlns:a16="http://schemas.microsoft.com/office/drawing/2014/main" val="1397519339"/>
                    </a:ext>
                  </a:extLst>
                </a:gridCol>
                <a:gridCol w="2010284">
                  <a:extLst>
                    <a:ext uri="{9D8B030D-6E8A-4147-A177-3AD203B41FA5}">
                      <a16:colId xmlns:a16="http://schemas.microsoft.com/office/drawing/2014/main" val="279180329"/>
                    </a:ext>
                  </a:extLst>
                </a:gridCol>
                <a:gridCol w="1807857">
                  <a:extLst>
                    <a:ext uri="{9D8B030D-6E8A-4147-A177-3AD203B41FA5}">
                      <a16:colId xmlns:a16="http://schemas.microsoft.com/office/drawing/2014/main" val="1532179531"/>
                    </a:ext>
                  </a:extLst>
                </a:gridCol>
              </a:tblGrid>
              <a:tr h="226247">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hlinkClick r:id="rId3"/>
                        </a:rPr>
                        <a:t>Swimming and Water Safety</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What went well? Supporting evidence?</a:t>
                      </a:r>
                      <a:r>
                        <a:rPr lang="en-GB" sz="700" dirty="0">
                          <a:solidFill>
                            <a:sysClr val="windowText" lastClr="000000"/>
                          </a:solidFill>
                          <a:effectLst/>
                          <a:latin typeface="Calibri" panose="020F0502020204030204" pitchFamily="34" charset="0"/>
                          <a:cs typeface="Calibri" panose="020F0502020204030204" pitchFamily="34" charset="0"/>
                        </a:rPr>
                        <a:t> </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dirty="0">
                          <a:solidFill>
                            <a:sysClr val="windowText" lastClr="000000"/>
                          </a:solidFill>
                          <a:effectLst/>
                          <a:latin typeface="Calibri" panose="020F0502020204030204" pitchFamily="34" charset="0"/>
                          <a:cs typeface="Calibri" panose="020F0502020204030204" pitchFamily="34" charset="0"/>
                        </a:rPr>
                        <a:t>What didn't go well? Supporting evidence? </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938675785"/>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b="1" dirty="0">
                          <a:effectLst/>
                          <a:latin typeface="Calibri" panose="020F0502020204030204" pitchFamily="34" charset="0"/>
                          <a:cs typeface="Calibri" panose="020F0502020204030204" pitchFamily="34" charset="0"/>
                        </a:rPr>
                        <a:t>1. </a:t>
                      </a:r>
                      <a:r>
                        <a:rPr lang="en-US" sz="700" dirty="0">
                          <a:effectLst/>
                          <a:latin typeface="Calibri" panose="020F0502020204030204" pitchFamily="34" charset="0"/>
                          <a:cs typeface="Calibri" panose="020F0502020204030204" pitchFamily="34" charset="0"/>
                        </a:rPr>
                        <a:t>Swim competently, confidently and proficiently over a distance of at least 25m</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GB" sz="700" dirty="0">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lang="en-US" sz="700" b="0" dirty="0">
                          <a:solidFill>
                            <a:schemeClr val="accent1">
                              <a:lumMod val="75000"/>
                            </a:schemeClr>
                          </a:solidFill>
                          <a:latin typeface="Calibri" panose="020F0502020204030204" pitchFamily="34" charset="0"/>
                          <a:cs typeface="Calibri" panose="020F0502020204030204" pitchFamily="34" charset="0"/>
                        </a:rPr>
                        <a:t>At the end of year 6, 80% of pupils could swim 25m.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lang="en-US" sz="700" dirty="0">
                          <a:solidFill>
                            <a:schemeClr val="accent1">
                              <a:lumMod val="75000"/>
                            </a:schemeClr>
                          </a:solidFill>
                          <a:latin typeface="Calibri" panose="020F0502020204030204" pitchFamily="34" charset="0"/>
                          <a:cs typeface="Calibri" panose="020F0502020204030204" pitchFamily="34" charset="0"/>
                        </a:rPr>
                        <a:t>Top up swimming necessary following a baseline assessment of year 6 to check if the data is still accurate in year 6.</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98148111"/>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b="1" dirty="0">
                          <a:effectLst/>
                          <a:latin typeface="Calibri" panose="020F0502020204030204" pitchFamily="34" charset="0"/>
                          <a:cs typeface="Calibri" panose="020F0502020204030204" pitchFamily="34" charset="0"/>
                        </a:rPr>
                        <a:t>2. </a:t>
                      </a:r>
                      <a:r>
                        <a:rPr lang="en-US" sz="700" dirty="0">
                          <a:effectLst/>
                          <a:latin typeface="Calibri" panose="020F0502020204030204" pitchFamily="34" charset="0"/>
                          <a:cs typeface="Calibri" panose="020F0502020204030204" pitchFamily="34" charset="0"/>
                        </a:rPr>
                        <a:t>Use a range of strokes effectively (for example, front crawl, backstroke and breaststroke)</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GB" sz="700" dirty="0">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lang="en-US" sz="700" b="0" dirty="0">
                          <a:solidFill>
                            <a:schemeClr val="accent1">
                              <a:lumMod val="75000"/>
                            </a:schemeClr>
                          </a:solidFill>
                          <a:latin typeface="Calibri" panose="020F0502020204030204" pitchFamily="34" charset="0"/>
                          <a:cs typeface="Calibri" panose="020F0502020204030204" pitchFamily="34" charset="0"/>
                        </a:rPr>
                        <a:t>At the end of year 6, 80% of pupils could use a range of strokes effectively.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solidFill>
                            <a:schemeClr val="accent1">
                              <a:lumMod val="75000"/>
                            </a:schemeClr>
                          </a:solidFill>
                          <a:latin typeface="Calibri" panose="020F0502020204030204" pitchFamily="34" charset="0"/>
                          <a:cs typeface="Calibri" panose="020F0502020204030204" pitchFamily="34" charset="0"/>
                        </a:rPr>
                        <a:t>Top up swimming necessary following a baseline assessment of year 6 to check if the data is still accurate in year 6.</a:t>
                      </a:r>
                    </a:p>
                    <a:p>
                      <a:endParaRPr lang="en-US" sz="700" dirty="0">
                        <a:solidFill>
                          <a:schemeClr val="accent1">
                            <a:lumMod val="75000"/>
                          </a:schemeClr>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7850329"/>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b="1" dirty="0">
                          <a:effectLst/>
                          <a:latin typeface="Calibri" panose="020F0502020204030204" pitchFamily="34" charset="0"/>
                          <a:cs typeface="Calibri" panose="020F0502020204030204" pitchFamily="34" charset="0"/>
                        </a:rPr>
                        <a:t>3. </a:t>
                      </a:r>
                      <a:r>
                        <a:rPr lang="en-US" sz="700" dirty="0">
                          <a:effectLst/>
                          <a:latin typeface="Calibri" panose="020F0502020204030204" pitchFamily="34" charset="0"/>
                          <a:cs typeface="Calibri" panose="020F0502020204030204" pitchFamily="34" charset="0"/>
                        </a:rPr>
                        <a:t>Perform safe self-rescue in different water-based situations</a:t>
                      </a:r>
                      <a:endParaRPr lang="en-GB" sz="700" dirty="0">
                        <a:effectLst/>
                        <a:latin typeface="Calibri" panose="020F0502020204030204" pitchFamily="34" charset="0"/>
                        <a:ea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lang="en-US" sz="700" b="0" dirty="0">
                          <a:solidFill>
                            <a:schemeClr val="accent1">
                              <a:lumMod val="75000"/>
                            </a:schemeClr>
                          </a:solidFill>
                          <a:latin typeface="Calibri" panose="020F0502020204030204" pitchFamily="34" charset="0"/>
                          <a:cs typeface="Calibri" panose="020F0502020204030204" pitchFamily="34" charset="0"/>
                        </a:rPr>
                        <a:t>At the end of year 6, 60% of pupils could perform a safe self rescues.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solidFill>
                            <a:schemeClr val="accent1">
                              <a:lumMod val="75000"/>
                            </a:schemeClr>
                          </a:solidFill>
                          <a:latin typeface="Calibri" panose="020F0502020204030204" pitchFamily="34" charset="0"/>
                          <a:cs typeface="Calibri" panose="020F0502020204030204" pitchFamily="34" charset="0"/>
                        </a:rPr>
                        <a:t>Top up swimming necessary following a baseline assessment of year 6 to check if the data is still accurate in year 6.</a:t>
                      </a:r>
                    </a:p>
                    <a:p>
                      <a:endParaRPr lang="en-US" sz="700" dirty="0">
                        <a:solidFill>
                          <a:schemeClr val="accent1">
                            <a:lumMod val="75000"/>
                          </a:schemeClr>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73458530"/>
                  </a:ext>
                </a:extLst>
              </a:tr>
            </a:tbl>
          </a:graphicData>
        </a:graphic>
      </p:graphicFrame>
    </p:spTree>
    <p:extLst>
      <p:ext uri="{BB962C8B-B14F-4D97-AF65-F5344CB8AC3E}">
        <p14:creationId xmlns:p14="http://schemas.microsoft.com/office/powerpoint/2010/main" val="33567919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CBAF56-3D8C-5C56-EC65-F09DDE0E9A3E}"/>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78FECD63-296E-DB2D-1218-4F9CDBBED92E}"/>
              </a:ext>
            </a:extLst>
          </p:cNvPr>
          <p:cNvPicPr>
            <a:picLocks noChangeAspect="1"/>
          </p:cNvPicPr>
          <p:nvPr/>
        </p:nvPicPr>
        <p:blipFill>
          <a:blip r:embed="rId2"/>
          <a:stretch>
            <a:fillRect/>
          </a:stretch>
        </p:blipFill>
        <p:spPr>
          <a:xfrm>
            <a:off x="-37709" y="0"/>
            <a:ext cx="6201184" cy="4322536"/>
          </a:xfrm>
          <a:prstGeom prst="rect">
            <a:avLst/>
          </a:prstGeom>
        </p:spPr>
      </p:pic>
      <p:sp>
        <p:nvSpPr>
          <p:cNvPr id="4" name="TextBox 3">
            <a:extLst>
              <a:ext uri="{FF2B5EF4-FFF2-40B4-BE49-F238E27FC236}">
                <a16:creationId xmlns:a16="http://schemas.microsoft.com/office/drawing/2014/main" id="{60A9C37A-3E57-4DDF-9242-6A80A0981789}"/>
              </a:ext>
            </a:extLst>
          </p:cNvPr>
          <p:cNvSpPr txBox="1"/>
          <p:nvPr/>
        </p:nvSpPr>
        <p:spPr>
          <a:xfrm>
            <a:off x="241825" y="226711"/>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Review of the last academic year (2024/2025)</a:t>
            </a:r>
          </a:p>
        </p:txBody>
      </p:sp>
      <p:sp>
        <p:nvSpPr>
          <p:cNvPr id="2" name="Rectangle 1">
            <a:extLst>
              <a:ext uri="{FF2B5EF4-FFF2-40B4-BE49-F238E27FC236}">
                <a16:creationId xmlns:a16="http://schemas.microsoft.com/office/drawing/2014/main" id="{E8B5FDB1-5538-DC46-5C8D-0386BD9BBC8C}"/>
              </a:ext>
            </a:extLst>
          </p:cNvPr>
          <p:cNvSpPr/>
          <p:nvPr/>
        </p:nvSpPr>
        <p:spPr>
          <a:xfrm>
            <a:off x="167524" y="167948"/>
            <a:ext cx="5870308" cy="439325"/>
          </a:xfrm>
          <a:prstGeom prst="rect">
            <a:avLst/>
          </a:prstGeom>
          <a:solidFill>
            <a:schemeClr val="bg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Table 4">
            <a:extLst>
              <a:ext uri="{FF2B5EF4-FFF2-40B4-BE49-F238E27FC236}">
                <a16:creationId xmlns:a16="http://schemas.microsoft.com/office/drawing/2014/main" id="{2BEE4F89-4408-F00A-3DA8-BFCBC572C119}"/>
              </a:ext>
            </a:extLst>
          </p:cNvPr>
          <p:cNvGraphicFramePr>
            <a:graphicFrameLocks noGrp="1"/>
          </p:cNvGraphicFramePr>
          <p:nvPr>
            <p:extLst>
              <p:ext uri="{D42A27DB-BD31-4B8C-83A1-F6EECF244321}">
                <p14:modId xmlns:p14="http://schemas.microsoft.com/office/powerpoint/2010/main" val="46374918"/>
              </p:ext>
            </p:extLst>
          </p:nvPr>
        </p:nvGraphicFramePr>
        <p:xfrm>
          <a:off x="241825" y="283020"/>
          <a:ext cx="5530128" cy="3518087"/>
        </p:xfrm>
        <a:graphic>
          <a:graphicData uri="http://schemas.openxmlformats.org/drawingml/2006/table">
            <a:tbl>
              <a:tblPr firstRow="1" bandRow="1">
                <a:tableStyleId>{5C22544A-7EE6-4342-B048-85BDC9FD1C3A}</a:tableStyleId>
              </a:tblPr>
              <a:tblGrid>
                <a:gridCol w="1290205">
                  <a:extLst>
                    <a:ext uri="{9D8B030D-6E8A-4147-A177-3AD203B41FA5}">
                      <a16:colId xmlns:a16="http://schemas.microsoft.com/office/drawing/2014/main" val="1397519339"/>
                    </a:ext>
                  </a:extLst>
                </a:gridCol>
                <a:gridCol w="1515011">
                  <a:extLst>
                    <a:ext uri="{9D8B030D-6E8A-4147-A177-3AD203B41FA5}">
                      <a16:colId xmlns:a16="http://schemas.microsoft.com/office/drawing/2014/main" val="279180329"/>
                    </a:ext>
                  </a:extLst>
                </a:gridCol>
                <a:gridCol w="1362456">
                  <a:extLst>
                    <a:ext uri="{9D8B030D-6E8A-4147-A177-3AD203B41FA5}">
                      <a16:colId xmlns:a16="http://schemas.microsoft.com/office/drawing/2014/main" val="1419483341"/>
                    </a:ext>
                  </a:extLst>
                </a:gridCol>
                <a:gridCol w="1362456">
                  <a:extLst>
                    <a:ext uri="{9D8B030D-6E8A-4147-A177-3AD203B41FA5}">
                      <a16:colId xmlns:a16="http://schemas.microsoft.com/office/drawing/2014/main" val="1532179531"/>
                    </a:ext>
                  </a:extLst>
                </a:gridCol>
              </a:tblGrid>
              <a:tr h="226247">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Aim</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Why?</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Key Area</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dirty="0">
                          <a:solidFill>
                            <a:sysClr val="windowText" lastClr="000000"/>
                          </a:solidFill>
                          <a:effectLst/>
                          <a:latin typeface="Calibri" panose="020F0502020204030204" pitchFamily="34" charset="0"/>
                          <a:cs typeface="Calibri" panose="020F0502020204030204" pitchFamily="34" charset="0"/>
                        </a:rPr>
                        <a:t>Supporting evidence</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938675785"/>
                  </a:ext>
                </a:extLst>
              </a:tr>
              <a:tr h="370840">
                <a:tc>
                  <a:txBody>
                    <a:bodyPr/>
                    <a:lstStyle/>
                    <a:p>
                      <a:pPr algn="l">
                        <a:lnSpc>
                          <a:spcPct val="100000"/>
                        </a:lnSpc>
                      </a:pPr>
                      <a:r>
                        <a:rPr lang="en-US" sz="600" dirty="0">
                          <a:solidFill>
                            <a:srgbClr val="0070C0"/>
                          </a:solidFill>
                          <a:latin typeface="Calibri" panose="020F0502020204030204" pitchFamily="34" charset="0"/>
                          <a:cs typeface="Calibri" panose="020F0502020204030204" pitchFamily="34" charset="0"/>
                        </a:rPr>
                        <a:t>Focus on teacher training ensuring all teachers are confident to enjoy teaching High Quality Physical Education.</a:t>
                      </a:r>
                    </a:p>
                    <a:p>
                      <a:pPr algn="l">
                        <a:lnSpc>
                          <a:spcPct val="100000"/>
                        </a:lnSpc>
                      </a:pPr>
                      <a:endParaRPr lang="en-US" sz="600" dirty="0">
                        <a:solidFill>
                          <a:srgbClr val="0070C0"/>
                        </a:solidFill>
                        <a:latin typeface="Calibri" panose="020F0502020204030204" pitchFamily="34" charset="0"/>
                        <a:cs typeface="Calibri" panose="020F0502020204030204" pitchFamily="34" charset="0"/>
                      </a:endParaRPr>
                    </a:p>
                    <a:p>
                      <a:pPr algn="l">
                        <a:lnSpc>
                          <a:spcPct val="100000"/>
                        </a:lnSpc>
                      </a:pPr>
                      <a:endParaRPr lang="en-US" sz="600" dirty="0">
                        <a:solidFill>
                          <a:srgbClr val="0070C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US" sz="600" dirty="0">
                          <a:solidFill>
                            <a:srgbClr val="0070C0"/>
                          </a:solidFill>
                          <a:latin typeface="Calibri" panose="020F0502020204030204" pitchFamily="34" charset="0"/>
                          <a:cs typeface="Calibri" panose="020F0502020204030204" pitchFamily="34" charset="0"/>
                        </a:rPr>
                        <a:t>To ensure all children are participating in two hours a week of high-quality PE every week.</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US" sz="600" dirty="0">
                          <a:solidFill>
                            <a:srgbClr val="0070C0"/>
                          </a:solidFill>
                          <a:latin typeface="Calibri" panose="020F0502020204030204" pitchFamily="34" charset="0"/>
                          <a:cs typeface="Calibri" panose="020F0502020204030204" pitchFamily="34" charset="0"/>
                        </a:rPr>
                        <a:t>Increasing confidence, knowledge and skills of all staff in teaching PE and sporting activities prioritising CPD and training where needed.</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rgbClr val="0070C0"/>
                          </a:solidFill>
                          <a:latin typeface="Calibri" panose="020F0502020204030204" pitchFamily="34" charset="0"/>
                          <a:cs typeface="Calibri" panose="020F0502020204030204" pitchFamily="34" charset="0"/>
                        </a:rPr>
                        <a:t>Staff confidence surveys, pupils attainment data, lesson observation reviews, pupil voice. </a:t>
                      </a:r>
                    </a:p>
                    <a:p>
                      <a:pPr algn="l">
                        <a:lnSpc>
                          <a:spcPct val="100000"/>
                        </a:lnSpc>
                      </a:pPr>
                      <a:endParaRPr lang="en-US" sz="600" dirty="0">
                        <a:solidFill>
                          <a:srgbClr val="0070C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7850329"/>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rgbClr val="7030A0"/>
                          </a:solidFill>
                          <a:effectLst/>
                          <a:latin typeface="Calibri" panose="020F0502020204030204" pitchFamily="34" charset="0"/>
                          <a:cs typeface="Calibri" panose="020F0502020204030204" pitchFamily="34" charset="0"/>
                        </a:rPr>
                        <a:t>Provide in school opportunities for pupils to access multiple opportunities to be physically active and monitor external physical activity to drive physical activity levels with key focus groups.</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US" sz="600" dirty="0">
                          <a:solidFill>
                            <a:srgbClr val="7030A0"/>
                          </a:solidFill>
                          <a:latin typeface="Calibri" panose="020F0502020204030204" pitchFamily="34" charset="0"/>
                          <a:cs typeface="Calibri" panose="020F0502020204030204" pitchFamily="34" charset="0"/>
                        </a:rPr>
                        <a:t>To ensure that all pupils will be active on average 60 minutes a day, 7 days a week.</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US" sz="600" dirty="0">
                          <a:solidFill>
                            <a:srgbClr val="7030A0"/>
                          </a:solidFill>
                          <a:latin typeface="Calibri" panose="020F0502020204030204" pitchFamily="34" charset="0"/>
                          <a:cs typeface="Calibri" panose="020F0502020204030204" pitchFamily="34" charset="0"/>
                        </a:rPr>
                        <a:t>Key Indicator 2:</a:t>
                      </a:r>
                    </a:p>
                    <a:p>
                      <a:pPr algn="l">
                        <a:lnSpc>
                          <a:spcPct val="100000"/>
                        </a:lnSpc>
                      </a:pPr>
                      <a:endParaRPr lang="en-US" sz="200" dirty="0">
                        <a:solidFill>
                          <a:srgbClr val="7030A0"/>
                        </a:solidFill>
                        <a:latin typeface="Calibri" panose="020F0502020204030204" pitchFamily="34" charset="0"/>
                        <a:cs typeface="Calibri" panose="020F0502020204030204" pitchFamily="34" charset="0"/>
                      </a:endParaRPr>
                    </a:p>
                    <a:p>
                      <a:pPr algn="l">
                        <a:lnSpc>
                          <a:spcPct val="100000"/>
                        </a:lnSpc>
                      </a:pPr>
                      <a:r>
                        <a:rPr lang="en-US" sz="600" dirty="0">
                          <a:solidFill>
                            <a:srgbClr val="7030A0"/>
                          </a:solidFill>
                          <a:latin typeface="Calibri" panose="020F0502020204030204" pitchFamily="34" charset="0"/>
                          <a:cs typeface="Calibri" panose="020F0502020204030204" pitchFamily="34" charset="0"/>
                        </a:rPr>
                        <a:t>Increasing engagement of all pupils in regular physical activity and sporting activities</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US" sz="600" dirty="0">
                          <a:solidFill>
                            <a:srgbClr val="7030A0"/>
                          </a:solidFill>
                          <a:latin typeface="Calibri" panose="020F0502020204030204" pitchFamily="34" charset="0"/>
                          <a:cs typeface="Calibri" panose="020F0502020204030204" pitchFamily="34" charset="0"/>
                        </a:rPr>
                        <a:t>External physical activity trackers outlining the amount of activity pupils’ access outside of school. </a:t>
                      </a:r>
                    </a:p>
                    <a:p>
                      <a:pPr algn="l">
                        <a:lnSpc>
                          <a:spcPct val="100000"/>
                        </a:lnSpc>
                      </a:pPr>
                      <a:endParaRPr lang="en-US" sz="200" dirty="0">
                        <a:solidFill>
                          <a:srgbClr val="7030A0"/>
                        </a:solidFill>
                        <a:latin typeface="Calibri" panose="020F0502020204030204" pitchFamily="34" charset="0"/>
                        <a:cs typeface="Calibri" panose="020F0502020204030204" pitchFamily="34" charset="0"/>
                      </a:endParaRPr>
                    </a:p>
                    <a:p>
                      <a:pPr algn="l">
                        <a:lnSpc>
                          <a:spcPct val="100000"/>
                        </a:lnSpc>
                      </a:pPr>
                      <a:r>
                        <a:rPr lang="en-US" sz="600" dirty="0">
                          <a:solidFill>
                            <a:srgbClr val="7030A0"/>
                          </a:solidFill>
                          <a:latin typeface="Calibri" panose="020F0502020204030204" pitchFamily="34" charset="0"/>
                          <a:cs typeface="Calibri" panose="020F0502020204030204" pitchFamily="34" charset="0"/>
                        </a:rPr>
                        <a:t>Extra curricular timetable and participation data.</a:t>
                      </a:r>
                    </a:p>
                    <a:p>
                      <a:pPr algn="l">
                        <a:lnSpc>
                          <a:spcPct val="100000"/>
                        </a:lnSpc>
                      </a:pPr>
                      <a:endParaRPr lang="en-US" sz="200" dirty="0">
                        <a:solidFill>
                          <a:srgbClr val="7030A0"/>
                        </a:solidFill>
                        <a:latin typeface="Calibri" panose="020F0502020204030204" pitchFamily="34" charset="0"/>
                        <a:cs typeface="Calibri" panose="020F0502020204030204" pitchFamily="34" charset="0"/>
                      </a:endParaRPr>
                    </a:p>
                    <a:p>
                      <a:pPr algn="l">
                        <a:lnSpc>
                          <a:spcPct val="100000"/>
                        </a:lnSpc>
                      </a:pPr>
                      <a:r>
                        <a:rPr lang="en-US" sz="600" dirty="0">
                          <a:solidFill>
                            <a:srgbClr val="7030A0"/>
                          </a:solidFill>
                          <a:latin typeface="Calibri" panose="020F0502020204030204" pitchFamily="34" charset="0"/>
                          <a:cs typeface="Calibri" panose="020F0502020204030204" pitchFamily="34" charset="0"/>
                        </a:rPr>
                        <a:t>Lunchtime participation data, alongside lunchtime activity plan.</a:t>
                      </a:r>
                    </a:p>
                    <a:p>
                      <a:pPr algn="l">
                        <a:lnSpc>
                          <a:spcPct val="100000"/>
                        </a:lnSpc>
                      </a:pPr>
                      <a:endParaRPr lang="en-US" sz="200" dirty="0">
                        <a:solidFill>
                          <a:srgbClr val="7030A0"/>
                        </a:solidFill>
                        <a:latin typeface="Calibri" panose="020F0502020204030204" pitchFamily="34" charset="0"/>
                        <a:cs typeface="Calibri" panose="020F0502020204030204" pitchFamily="34" charset="0"/>
                      </a:endParaRPr>
                    </a:p>
                    <a:p>
                      <a:pPr algn="l">
                        <a:lnSpc>
                          <a:spcPct val="100000"/>
                        </a:lnSpc>
                      </a:pPr>
                      <a:r>
                        <a:rPr lang="en-US" sz="600" dirty="0">
                          <a:solidFill>
                            <a:srgbClr val="7030A0"/>
                          </a:solidFill>
                          <a:latin typeface="Calibri" panose="020F0502020204030204" pitchFamily="34" charset="0"/>
                          <a:cs typeface="Calibri" panose="020F0502020204030204" pitchFamily="34" charset="0"/>
                        </a:rPr>
                        <a:t>Data for all physical activity level tracked on Complete PE’s PA assessment.</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68936110"/>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accent3"/>
                          </a:solidFill>
                          <a:latin typeface="Calibri" panose="020F0502020204030204" pitchFamily="34" charset="0"/>
                          <a:cs typeface="Calibri" panose="020F0502020204030204" pitchFamily="34" charset="0"/>
                        </a:rPr>
                        <a:t>Provide regular intra school competition, as well as all pupils accessing inter competitions against other schools. Competition formats to reflect needs of pupils. See school games offer.</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solidFill>
                          <a:schemeClr val="accent3"/>
                        </a:solidFill>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solidFill>
                          <a:schemeClr val="accent3"/>
                        </a:solidFill>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solidFill>
                          <a:schemeClr val="accent3"/>
                        </a:solidFill>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solidFill>
                          <a:schemeClr val="accent3"/>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US" sz="600" dirty="0">
                          <a:solidFill>
                            <a:schemeClr val="accent3"/>
                          </a:solidFill>
                          <a:latin typeface="Calibri" panose="020F0502020204030204" pitchFamily="34" charset="0"/>
                          <a:cs typeface="Calibri" panose="020F0502020204030204" pitchFamily="34" charset="0"/>
                        </a:rPr>
                        <a:t>To ensure all pupils can access competition in school and outside of school, to encourage all pupils to participate and enjoy these valuable experiences.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US" sz="600" dirty="0">
                          <a:solidFill>
                            <a:schemeClr val="accent3"/>
                          </a:solidFill>
                          <a:latin typeface="Calibri" panose="020F0502020204030204" pitchFamily="34" charset="0"/>
                          <a:cs typeface="Calibri" panose="020F0502020204030204" pitchFamily="34" charset="0"/>
                        </a:rPr>
                        <a:t>Key indicator 5:</a:t>
                      </a:r>
                    </a:p>
                    <a:p>
                      <a:pPr algn="l">
                        <a:lnSpc>
                          <a:spcPct val="100000"/>
                        </a:lnSpc>
                      </a:pPr>
                      <a:endParaRPr lang="en-US" sz="200" dirty="0">
                        <a:solidFill>
                          <a:schemeClr val="accent3"/>
                        </a:solidFill>
                        <a:latin typeface="Calibri" panose="020F0502020204030204" pitchFamily="34" charset="0"/>
                        <a:cs typeface="Calibri" panose="020F0502020204030204" pitchFamily="34" charset="0"/>
                      </a:endParaRPr>
                    </a:p>
                    <a:p>
                      <a:pPr algn="l">
                        <a:lnSpc>
                          <a:spcPct val="100000"/>
                        </a:lnSpc>
                      </a:pPr>
                      <a:r>
                        <a:rPr lang="en-US" sz="600" dirty="0">
                          <a:solidFill>
                            <a:schemeClr val="accent3"/>
                          </a:solidFill>
                          <a:latin typeface="Calibri" panose="020F0502020204030204" pitchFamily="34" charset="0"/>
                          <a:cs typeface="Calibri" panose="020F0502020204030204" pitchFamily="34" charset="0"/>
                        </a:rPr>
                        <a:t>Increasing participation in competitive sport</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US" sz="600" dirty="0">
                          <a:solidFill>
                            <a:schemeClr val="accent3"/>
                          </a:solidFill>
                          <a:latin typeface="Calibri" panose="020F0502020204030204" pitchFamily="34" charset="0"/>
                          <a:cs typeface="Calibri" panose="020F0502020204030204" pitchFamily="34" charset="0"/>
                        </a:rPr>
                        <a:t>Competition formats and planning for all intra lesson level competitions, all inter competitions hosted at our school and sports day. </a:t>
                      </a:r>
                    </a:p>
                    <a:p>
                      <a:pPr algn="l">
                        <a:lnSpc>
                          <a:spcPct val="100000"/>
                        </a:lnSpc>
                      </a:pPr>
                      <a:endParaRPr lang="en-US" sz="200" dirty="0">
                        <a:solidFill>
                          <a:schemeClr val="accent3"/>
                        </a:solidFill>
                        <a:latin typeface="Calibri" panose="020F0502020204030204" pitchFamily="34" charset="0"/>
                        <a:cs typeface="Calibri" panose="020F0502020204030204" pitchFamily="34" charset="0"/>
                      </a:endParaRPr>
                    </a:p>
                    <a:p>
                      <a:pPr algn="l">
                        <a:lnSpc>
                          <a:spcPct val="100000"/>
                        </a:lnSpc>
                      </a:pPr>
                      <a:endParaRPr lang="en-US" sz="200" dirty="0">
                        <a:solidFill>
                          <a:schemeClr val="accent3"/>
                        </a:solidFill>
                        <a:latin typeface="Calibri" panose="020F0502020204030204" pitchFamily="34" charset="0"/>
                        <a:cs typeface="Calibri" panose="020F0502020204030204" pitchFamily="34" charset="0"/>
                      </a:endParaRPr>
                    </a:p>
                    <a:p>
                      <a:pPr algn="l">
                        <a:lnSpc>
                          <a:spcPct val="100000"/>
                        </a:lnSpc>
                      </a:pPr>
                      <a:r>
                        <a:rPr lang="en-US" sz="600" dirty="0">
                          <a:solidFill>
                            <a:schemeClr val="accent3"/>
                          </a:solidFill>
                          <a:latin typeface="Calibri" panose="020F0502020204030204" pitchFamily="34" charset="0"/>
                          <a:cs typeface="Calibri" panose="020F0502020204030204" pitchFamily="34" charset="0"/>
                        </a:rPr>
                        <a:t>Competition calendar and register of participants.</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20514327"/>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72556584"/>
                  </a:ext>
                </a:extLst>
              </a:tr>
            </a:tbl>
          </a:graphicData>
        </a:graphic>
      </p:graphicFrame>
    </p:spTree>
    <p:extLst>
      <p:ext uri="{BB962C8B-B14F-4D97-AF65-F5344CB8AC3E}">
        <p14:creationId xmlns:p14="http://schemas.microsoft.com/office/powerpoint/2010/main" val="7605994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676EB2-453F-EBD4-CAEA-C1385F926FE9}"/>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B16F9FF0-9213-3BFF-5463-418DC945D99B}"/>
              </a:ext>
            </a:extLst>
          </p:cNvPr>
          <p:cNvPicPr>
            <a:picLocks noChangeAspect="1"/>
          </p:cNvPicPr>
          <p:nvPr/>
        </p:nvPicPr>
        <p:blipFill>
          <a:blip r:embed="rId2"/>
          <a:stretch>
            <a:fillRect/>
          </a:stretch>
        </p:blipFill>
        <p:spPr>
          <a:xfrm>
            <a:off x="-16769" y="0"/>
            <a:ext cx="6166284" cy="4322536"/>
          </a:xfrm>
          <a:prstGeom prst="rect">
            <a:avLst/>
          </a:prstGeom>
        </p:spPr>
      </p:pic>
      <p:sp>
        <p:nvSpPr>
          <p:cNvPr id="4" name="TextBox 3">
            <a:extLst>
              <a:ext uri="{FF2B5EF4-FFF2-40B4-BE49-F238E27FC236}">
                <a16:creationId xmlns:a16="http://schemas.microsoft.com/office/drawing/2014/main" id="{04783345-C545-CED1-568E-A1725BB54AFE}"/>
              </a:ext>
            </a:extLst>
          </p:cNvPr>
          <p:cNvSpPr txBox="1"/>
          <p:nvPr/>
        </p:nvSpPr>
        <p:spPr>
          <a:xfrm>
            <a:off x="241825" y="226711"/>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Plan, monitor and evaluate (2025/2026</a:t>
            </a:r>
          </a:p>
        </p:txBody>
      </p:sp>
      <p:sp>
        <p:nvSpPr>
          <p:cNvPr id="2" name="TextBox 1">
            <a:extLst>
              <a:ext uri="{FF2B5EF4-FFF2-40B4-BE49-F238E27FC236}">
                <a16:creationId xmlns:a16="http://schemas.microsoft.com/office/drawing/2014/main" id="{282A97B3-2922-B00E-5223-36C9D9090A0A}"/>
              </a:ext>
            </a:extLst>
          </p:cNvPr>
          <p:cNvSpPr txBox="1"/>
          <p:nvPr/>
        </p:nvSpPr>
        <p:spPr>
          <a:xfrm>
            <a:off x="241825" y="621478"/>
            <a:ext cx="5684413" cy="2240165"/>
          </a:xfrm>
          <a:prstGeom prst="rect">
            <a:avLst/>
          </a:prstGeom>
          <a:noFill/>
        </p:spPr>
        <p:txBody>
          <a:bodyPr wrap="square" rtlCol="0">
            <a:spAutoFit/>
          </a:bodyPr>
          <a:lstStyle/>
          <a:p>
            <a:pPr marL="171450" indent="-171450">
              <a:lnSpc>
                <a:spcPct val="124000"/>
              </a:lnSpc>
              <a:buFont typeface="Arial" panose="020B0604020202020204" pitchFamily="34" charset="0"/>
              <a:buChar char="•"/>
            </a:pPr>
            <a:r>
              <a:rPr lang="en-US" sz="850" dirty="0"/>
              <a:t>Please aim to use this as a live working document through the year. </a:t>
            </a:r>
          </a:p>
          <a:p>
            <a:pPr>
              <a:lnSpc>
                <a:spcPct val="124000"/>
              </a:lnSpc>
            </a:pPr>
            <a:endParaRPr lang="en-US" sz="500" dirty="0"/>
          </a:p>
          <a:p>
            <a:pPr marL="171450" indent="-171450">
              <a:lnSpc>
                <a:spcPct val="124000"/>
              </a:lnSpc>
              <a:buFont typeface="Arial" panose="020B0604020202020204" pitchFamily="34" charset="0"/>
              <a:buChar char="•"/>
            </a:pPr>
            <a:r>
              <a:rPr lang="en-US" sz="850" dirty="0"/>
              <a:t>Keep returning to this to evidence adaptations and progress made through the PESSPA opportunities you provide.</a:t>
            </a:r>
          </a:p>
          <a:p>
            <a:pPr>
              <a:lnSpc>
                <a:spcPct val="124000"/>
              </a:lnSpc>
            </a:pPr>
            <a:endParaRPr lang="en-US" sz="500" dirty="0"/>
          </a:p>
          <a:p>
            <a:pPr marL="171450" indent="-171450">
              <a:lnSpc>
                <a:spcPct val="124000"/>
              </a:lnSpc>
              <a:buFont typeface="Arial" panose="020B0604020202020204" pitchFamily="34" charset="0"/>
              <a:buChar char="•"/>
            </a:pPr>
            <a:r>
              <a:rPr lang="en-US" sz="850" dirty="0"/>
              <a:t>There is no set number of objectives you must have. </a:t>
            </a:r>
          </a:p>
          <a:p>
            <a:pPr>
              <a:lnSpc>
                <a:spcPct val="124000"/>
              </a:lnSpc>
            </a:pPr>
            <a:endParaRPr lang="en-US" sz="500" dirty="0"/>
          </a:p>
          <a:p>
            <a:pPr marL="171450" indent="-171450">
              <a:lnSpc>
                <a:spcPct val="124000"/>
              </a:lnSpc>
              <a:buFont typeface="Arial" panose="020B0604020202020204" pitchFamily="34" charset="0"/>
              <a:buChar char="•"/>
            </a:pPr>
            <a:r>
              <a:rPr lang="en-US" sz="850" dirty="0"/>
              <a:t>Make as many or as few as you see fit that will support your aims for the year ahead. </a:t>
            </a:r>
          </a:p>
          <a:p>
            <a:pPr>
              <a:lnSpc>
                <a:spcPct val="124000"/>
              </a:lnSpc>
            </a:pPr>
            <a:endParaRPr lang="en-US" sz="500" dirty="0"/>
          </a:p>
          <a:p>
            <a:pPr marL="171450" indent="-171450">
              <a:lnSpc>
                <a:spcPct val="124000"/>
              </a:lnSpc>
              <a:buFont typeface="Arial" panose="020B0604020202020204" pitchFamily="34" charset="0"/>
              <a:buChar char="•"/>
            </a:pPr>
            <a:r>
              <a:rPr lang="en-US" sz="850" dirty="0"/>
              <a:t>Consider which of the 5 key areas improvements will be focusing on: </a:t>
            </a:r>
          </a:p>
          <a:p>
            <a:pPr>
              <a:lnSpc>
                <a:spcPct val="124000"/>
              </a:lnSpc>
            </a:pPr>
            <a:endParaRPr lang="en-US" sz="500" dirty="0"/>
          </a:p>
          <a:p>
            <a:pPr marL="228600" indent="-228600">
              <a:lnSpc>
                <a:spcPct val="124000"/>
              </a:lnSpc>
              <a:buFont typeface="+mj-lt"/>
              <a:buAutoNum type="arabicPeriod"/>
            </a:pPr>
            <a:r>
              <a:rPr lang="en-US" sz="700" dirty="0"/>
              <a:t>Increasing confidence, knowledge and skills of all staff in teaching PE and sporting activities prioritising CPD and training where needed.</a:t>
            </a:r>
          </a:p>
          <a:p>
            <a:pPr marL="228600" indent="-228600">
              <a:lnSpc>
                <a:spcPct val="124000"/>
              </a:lnSpc>
              <a:buFont typeface="+mj-lt"/>
              <a:buAutoNum type="arabicPeriod"/>
            </a:pPr>
            <a:r>
              <a:rPr lang="en-US" sz="700" dirty="0"/>
              <a:t>Increasing engagement of all pupils in regular physical activity and sporting activities</a:t>
            </a:r>
          </a:p>
          <a:p>
            <a:pPr marL="228600" indent="-228600">
              <a:lnSpc>
                <a:spcPct val="124000"/>
              </a:lnSpc>
              <a:buFont typeface="+mj-lt"/>
              <a:buAutoNum type="arabicPeriod"/>
            </a:pPr>
            <a:r>
              <a:rPr lang="en-US" sz="700" dirty="0"/>
              <a:t>Raising the profile of PE and sport across the school, to support whole school improvement</a:t>
            </a:r>
          </a:p>
          <a:p>
            <a:pPr marL="228600" indent="-228600">
              <a:lnSpc>
                <a:spcPct val="124000"/>
              </a:lnSpc>
              <a:buFont typeface="+mj-lt"/>
              <a:buAutoNum type="arabicPeriod"/>
            </a:pPr>
            <a:r>
              <a:rPr lang="en-US" sz="700" dirty="0"/>
              <a:t>Offer a broader and more equal experience of a range of sports and physical activities to all pupils and ensure equal access to sport for boys and girls</a:t>
            </a:r>
          </a:p>
          <a:p>
            <a:pPr marL="228600" indent="-228600">
              <a:lnSpc>
                <a:spcPct val="124000"/>
              </a:lnSpc>
              <a:buFont typeface="+mj-lt"/>
              <a:buAutoNum type="arabicPeriod"/>
            </a:pPr>
            <a:r>
              <a:rPr lang="en-US" sz="700" dirty="0"/>
              <a:t>Increasing participation in competitive sport</a:t>
            </a:r>
          </a:p>
        </p:txBody>
      </p:sp>
    </p:spTree>
    <p:extLst>
      <p:ext uri="{BB962C8B-B14F-4D97-AF65-F5344CB8AC3E}">
        <p14:creationId xmlns:p14="http://schemas.microsoft.com/office/powerpoint/2010/main" val="32850078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CA891C-7B14-166A-A3BA-79F6E8E36AD9}"/>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83FCC5BF-69B1-8281-8BAD-88861BCEBDC1}"/>
              </a:ext>
            </a:extLst>
          </p:cNvPr>
          <p:cNvPicPr>
            <a:picLocks noChangeAspect="1"/>
          </p:cNvPicPr>
          <p:nvPr/>
        </p:nvPicPr>
        <p:blipFill>
          <a:blip r:embed="rId2"/>
          <a:stretch>
            <a:fillRect/>
          </a:stretch>
        </p:blipFill>
        <p:spPr>
          <a:xfrm>
            <a:off x="-16769" y="0"/>
            <a:ext cx="6166284" cy="4322536"/>
          </a:xfrm>
          <a:prstGeom prst="rect">
            <a:avLst/>
          </a:prstGeom>
        </p:spPr>
      </p:pic>
      <p:sp>
        <p:nvSpPr>
          <p:cNvPr id="4" name="TextBox 3">
            <a:extLst>
              <a:ext uri="{FF2B5EF4-FFF2-40B4-BE49-F238E27FC236}">
                <a16:creationId xmlns:a16="http://schemas.microsoft.com/office/drawing/2014/main" id="{1CFA53F3-F0F5-4362-4434-1CA64B94EA7D}"/>
              </a:ext>
            </a:extLst>
          </p:cNvPr>
          <p:cNvSpPr txBox="1"/>
          <p:nvPr/>
        </p:nvSpPr>
        <p:spPr>
          <a:xfrm>
            <a:off x="241825" y="172240"/>
            <a:ext cx="3559359" cy="246221"/>
          </a:xfrm>
          <a:prstGeom prst="rect">
            <a:avLst/>
          </a:prstGeom>
          <a:noFill/>
        </p:spPr>
        <p:txBody>
          <a:bodyPr wrap="square" rtlCol="0">
            <a:spAutoFit/>
          </a:bodyPr>
          <a:lstStyle/>
          <a:p>
            <a:r>
              <a:rPr lang="en-US" sz="1000" b="1" dirty="0">
                <a:latin typeface="Calibri" panose="020F0502020204030204" pitchFamily="34" charset="0"/>
                <a:cs typeface="Calibri" panose="020F0502020204030204" pitchFamily="34" charset="0"/>
              </a:rPr>
              <a:t>Your objective: Provide PE CPD and support to all staff</a:t>
            </a:r>
          </a:p>
        </p:txBody>
      </p:sp>
      <p:graphicFrame>
        <p:nvGraphicFramePr>
          <p:cNvPr id="5" name="Table 4">
            <a:extLst>
              <a:ext uri="{FF2B5EF4-FFF2-40B4-BE49-F238E27FC236}">
                <a16:creationId xmlns:a16="http://schemas.microsoft.com/office/drawing/2014/main" id="{F0477A34-6993-9246-FC0C-49BD67304B48}"/>
              </a:ext>
            </a:extLst>
          </p:cNvPr>
          <p:cNvGraphicFramePr>
            <a:graphicFrameLocks noGrp="1"/>
          </p:cNvGraphicFramePr>
          <p:nvPr>
            <p:extLst>
              <p:ext uri="{D42A27DB-BD31-4B8C-83A1-F6EECF244321}">
                <p14:modId xmlns:p14="http://schemas.microsoft.com/office/powerpoint/2010/main" val="610255696"/>
              </p:ext>
            </p:extLst>
          </p:nvPr>
        </p:nvGraphicFramePr>
        <p:xfrm>
          <a:off x="294842" y="694098"/>
          <a:ext cx="5530128" cy="3185160"/>
        </p:xfrm>
        <a:graphic>
          <a:graphicData uri="http://schemas.openxmlformats.org/drawingml/2006/table">
            <a:tbl>
              <a:tblPr firstRow="1" bandRow="1">
                <a:tableStyleId>{5C22544A-7EE6-4342-B048-85BDC9FD1C3A}</a:tableStyleId>
              </a:tblPr>
              <a:tblGrid>
                <a:gridCol w="497638">
                  <a:extLst>
                    <a:ext uri="{9D8B030D-6E8A-4147-A177-3AD203B41FA5}">
                      <a16:colId xmlns:a16="http://schemas.microsoft.com/office/drawing/2014/main" val="1397519339"/>
                    </a:ext>
                  </a:extLst>
                </a:gridCol>
                <a:gridCol w="1158240">
                  <a:extLst>
                    <a:ext uri="{9D8B030D-6E8A-4147-A177-3AD203B41FA5}">
                      <a16:colId xmlns:a16="http://schemas.microsoft.com/office/drawing/2014/main" val="3874769663"/>
                    </a:ext>
                  </a:extLst>
                </a:gridCol>
                <a:gridCol w="1417320">
                  <a:extLst>
                    <a:ext uri="{9D8B030D-6E8A-4147-A177-3AD203B41FA5}">
                      <a16:colId xmlns:a16="http://schemas.microsoft.com/office/drawing/2014/main" val="279180329"/>
                    </a:ext>
                  </a:extLst>
                </a:gridCol>
                <a:gridCol w="1516380">
                  <a:extLst>
                    <a:ext uri="{9D8B030D-6E8A-4147-A177-3AD203B41FA5}">
                      <a16:colId xmlns:a16="http://schemas.microsoft.com/office/drawing/2014/main" val="1419483341"/>
                    </a:ext>
                  </a:extLst>
                </a:gridCol>
                <a:gridCol w="940550">
                  <a:extLst>
                    <a:ext uri="{9D8B030D-6E8A-4147-A177-3AD203B41FA5}">
                      <a16:colId xmlns:a16="http://schemas.microsoft.com/office/drawing/2014/main" val="1532179531"/>
                    </a:ext>
                  </a:extLst>
                </a:gridCol>
              </a:tblGrid>
              <a:tr h="226247">
                <a:tc>
                  <a:txBody>
                    <a:bodyPr/>
                    <a:lstStyle/>
                    <a:p>
                      <a:pPr algn="ct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dirty="0">
                          <a:solidFill>
                            <a:sysClr val="windowText" lastClr="000000"/>
                          </a:solidFill>
                          <a:latin typeface="Calibri" panose="020F0502020204030204" pitchFamily="34" charset="0"/>
                          <a:cs typeface="Calibri" panose="020F0502020204030204" pitchFamily="34" charset="0"/>
                        </a:rPr>
                        <a:t>Intent - what is your objective?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Implementation - How will you achieve this?</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Impact - What do you hope to see?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dirty="0">
                          <a:solidFill>
                            <a:sysClr val="windowText" lastClr="000000"/>
                          </a:solidFill>
                          <a:effectLst/>
                          <a:latin typeface="Calibri" panose="020F0502020204030204" pitchFamily="34" charset="0"/>
                          <a:cs typeface="Calibri" panose="020F0502020204030204" pitchFamily="34" charset="0"/>
                        </a:rPr>
                        <a:t>Supporting evidence</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938675785"/>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650" b="1" dirty="0">
                          <a:effectLst/>
                          <a:latin typeface="Calibri" panose="020F0502020204030204" pitchFamily="34" charset="0"/>
                          <a:cs typeface="Calibri" panose="020F0502020204030204" pitchFamily="34" charset="0"/>
                        </a:rPr>
                        <a:t>Plan and monitor</a:t>
                      </a:r>
                      <a:br>
                        <a:rPr lang="en-US" sz="700" b="1" dirty="0">
                          <a:effectLst/>
                          <a:latin typeface="Calibri" panose="020F0502020204030204" pitchFamily="34" charset="0"/>
                          <a:cs typeface="Calibri" panose="020F0502020204030204" pitchFamily="34" charset="0"/>
                        </a:rPr>
                      </a:br>
                      <a:r>
                        <a:rPr lang="en-US" sz="500" b="1" dirty="0">
                          <a:effectLst/>
                          <a:latin typeface="Calibri" panose="020F0502020204030204" pitchFamily="34" charset="0"/>
                          <a:cs typeface="Calibri" panose="020F0502020204030204" pitchFamily="34" charset="0"/>
                        </a:rPr>
                        <a:t>(Complete now and monitor)</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US" sz="600" dirty="0">
                          <a:solidFill>
                            <a:schemeClr val="tx1"/>
                          </a:solidFill>
                          <a:latin typeface="Calibri" panose="020F0502020204030204" pitchFamily="34" charset="0"/>
                          <a:cs typeface="Calibri" panose="020F0502020204030204" pitchFamily="34" charset="0"/>
                        </a:rPr>
                        <a:t>Focus on teacher training to increase confidence and competency when delivering contact rugby coaching.</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p>
                      <a:pPr algn="l">
                        <a:lnSpc>
                          <a:spcPct val="100000"/>
                        </a:lnSpc>
                      </a:pPr>
                      <a:r>
                        <a:rPr lang="en-US" sz="600" dirty="0">
                          <a:solidFill>
                            <a:schemeClr val="tx1"/>
                          </a:solidFill>
                          <a:latin typeface="Calibri" panose="020F0502020204030204" pitchFamily="34" charset="0"/>
                          <a:cs typeface="Calibri" panose="020F0502020204030204" pitchFamily="34" charset="0"/>
                        </a:rPr>
                        <a:t>To reinvest in Complete PE to help support planning and evaluating, whilst supporting the delivery of high-quality PE provision throughout the school.</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US" sz="600" dirty="0">
                          <a:solidFill>
                            <a:schemeClr val="tx1"/>
                          </a:solidFill>
                          <a:latin typeface="Calibri" panose="020F0502020204030204" pitchFamily="34" charset="0"/>
                          <a:cs typeface="Calibri" panose="020F0502020204030204" pitchFamily="34" charset="0"/>
                        </a:rPr>
                        <a:t>Rippa/Bournemouth Rugby to deliver introduction to contact sessions to year 8 classes.</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p>
                      <a:pPr algn="l">
                        <a:lnSpc>
                          <a:spcPct val="100000"/>
                        </a:lnSpc>
                      </a:pPr>
                      <a:r>
                        <a:rPr lang="en-US" sz="600" dirty="0">
                          <a:solidFill>
                            <a:schemeClr val="tx1"/>
                          </a:solidFill>
                          <a:latin typeface="Calibri" panose="020F0502020204030204" pitchFamily="34" charset="0"/>
                          <a:cs typeface="Calibri" panose="020F0502020204030204" pitchFamily="34" charset="0"/>
                        </a:rPr>
                        <a:t>Invest money and time to understand how to </a:t>
                      </a:r>
                      <a:r>
                        <a:rPr lang="en-US" sz="600" dirty="0" err="1">
                          <a:solidFill>
                            <a:schemeClr val="tx1"/>
                          </a:solidFill>
                          <a:latin typeface="Calibri" panose="020F0502020204030204" pitchFamily="34" charset="0"/>
                          <a:cs typeface="Calibri" panose="020F0502020204030204" pitchFamily="34" charset="0"/>
                        </a:rPr>
                        <a:t>maximise</a:t>
                      </a:r>
                      <a:r>
                        <a:rPr lang="en-US" sz="600" dirty="0">
                          <a:solidFill>
                            <a:schemeClr val="tx1"/>
                          </a:solidFill>
                          <a:latin typeface="Calibri" panose="020F0502020204030204" pitchFamily="34" charset="0"/>
                          <a:cs typeface="Calibri" panose="020F0502020204030204" pitchFamily="34" charset="0"/>
                        </a:rPr>
                        <a:t> the potential of the platform.</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US" sz="600" dirty="0">
                          <a:solidFill>
                            <a:schemeClr val="tx1"/>
                          </a:solidFill>
                          <a:highlight>
                            <a:srgbClr val="FFFF00"/>
                          </a:highlight>
                          <a:latin typeface="Calibri" panose="020F0502020204030204" pitchFamily="34" charset="0"/>
                          <a:cs typeface="Calibri" panose="020F0502020204030204" pitchFamily="34" charset="0"/>
                        </a:rPr>
                        <a:t>100% </a:t>
                      </a:r>
                      <a:r>
                        <a:rPr lang="en-US" sz="600" dirty="0">
                          <a:solidFill>
                            <a:schemeClr val="tx1"/>
                          </a:solidFill>
                          <a:latin typeface="Calibri" panose="020F0502020204030204" pitchFamily="34" charset="0"/>
                          <a:cs typeface="Calibri" panose="020F0502020204030204" pitchFamily="34" charset="0"/>
                        </a:rPr>
                        <a:t>of PE staff become confident and broaden their knowledge of how to coach contact rugby sessions safely and effectively.</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p>
                      <a:pPr algn="l">
                        <a:lnSpc>
                          <a:spcPct val="100000"/>
                        </a:lnSpc>
                      </a:pPr>
                      <a:r>
                        <a:rPr lang="en-US" sz="600" dirty="0">
                          <a:solidFill>
                            <a:schemeClr val="tx1"/>
                          </a:solidFill>
                          <a:latin typeface="Calibri" panose="020F0502020204030204" pitchFamily="34" charset="0"/>
                          <a:cs typeface="Calibri" panose="020F0502020204030204" pitchFamily="34" charset="0"/>
                        </a:rPr>
                        <a:t>To ensure that high quality PE planning and evaluation tools are in place, to enable the PE department to deliver high-quality, inclusive PE and sport provision.</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US" sz="600" dirty="0">
                          <a:solidFill>
                            <a:schemeClr val="tx1"/>
                          </a:solidFill>
                          <a:latin typeface="Calibri" panose="020F0502020204030204" pitchFamily="34" charset="0"/>
                          <a:cs typeface="Calibri" panose="020F0502020204030204" pitchFamily="34" charset="0"/>
                        </a:rPr>
                        <a:t>Staff confidence surveys, pupils' attainment data, lesson observation reviews, pupil voice.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68936110"/>
                  </a:ext>
                </a:extLst>
              </a:tr>
              <a:tr h="164253">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b="1" dirty="0">
                          <a:solidFill>
                            <a:schemeClr val="tx1"/>
                          </a:solidFill>
                          <a:latin typeface="Calibri" panose="020F0502020204030204" pitchFamily="34" charset="0"/>
                          <a:cs typeface="Calibri" panose="020F0502020204030204" pitchFamily="34" charset="0"/>
                        </a:rPr>
                        <a:t>What impact have you seen?</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chemeClr val="tx1"/>
                          </a:solidFill>
                          <a:effectLst/>
                          <a:latin typeface="Calibri" panose="020F0502020204030204" pitchFamily="34" charset="0"/>
                          <a:ea typeface="+mn-ea"/>
                          <a:cs typeface="Calibri" panose="020F0502020204030204" pitchFamily="34" charset="0"/>
                        </a:rPr>
                        <a:t>Are the improvements sustainable? How?</a:t>
                      </a:r>
                      <a:endParaRPr lang="en-US" sz="700" b="1"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Supporting evidence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b="1" dirty="0">
                          <a:solidFill>
                            <a:schemeClr val="tx1"/>
                          </a:solidFill>
                          <a:effectLst/>
                          <a:latin typeface="Calibri" panose="020F0502020204030204" pitchFamily="34" charset="0"/>
                          <a:cs typeface="Calibri" panose="020F0502020204030204" pitchFamily="34" charset="0"/>
                        </a:rPr>
                        <a:t>Approx. cost</a:t>
                      </a:r>
                      <a:endParaRPr lang="en-GB" sz="700" b="1"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3420514327"/>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650" b="1" dirty="0">
                          <a:latin typeface="Calibri" panose="020F0502020204030204" pitchFamily="34" charset="0"/>
                          <a:cs typeface="Calibri" panose="020F0502020204030204" pitchFamily="34" charset="0"/>
                        </a:rPr>
                        <a:t>Evaluate</a:t>
                      </a:r>
                      <a:r>
                        <a:rPr lang="en-US" sz="700" b="1" dirty="0">
                          <a:latin typeface="Calibri" panose="020F0502020204030204" pitchFamily="34" charset="0"/>
                          <a:cs typeface="Calibri" panose="020F0502020204030204" pitchFamily="34" charset="0"/>
                        </a:rPr>
                        <a:t> </a:t>
                      </a:r>
                      <a:r>
                        <a:rPr lang="en-US" sz="500" b="1" dirty="0">
                          <a:latin typeface="Calibri" panose="020F0502020204030204" pitchFamily="34" charset="0"/>
                          <a:cs typeface="Calibri" panose="020F0502020204030204" pitchFamily="34" charset="0"/>
                        </a:rPr>
                        <a:t>(Complete in July)</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US" sz="600" dirty="0">
                          <a:solidFill>
                            <a:schemeClr val="tx1"/>
                          </a:solidFill>
                          <a:highlight>
                            <a:srgbClr val="FFFF00"/>
                          </a:highlight>
                          <a:latin typeface="Calibri" panose="020F0502020204030204" pitchFamily="34" charset="0"/>
                          <a:cs typeface="Calibri" panose="020F0502020204030204" pitchFamily="34" charset="0"/>
                        </a:rPr>
                        <a:t>100% </a:t>
                      </a:r>
                      <a:r>
                        <a:rPr lang="en-US" sz="600" dirty="0">
                          <a:solidFill>
                            <a:schemeClr val="tx1"/>
                          </a:solidFill>
                          <a:latin typeface="Calibri" panose="020F0502020204030204" pitchFamily="34" charset="0"/>
                          <a:cs typeface="Calibri" panose="020F0502020204030204" pitchFamily="34" charset="0"/>
                        </a:rPr>
                        <a:t>of PE staff have increased confidence and knowledge to help facilitate contact rugby sessions.</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p>
                      <a:pPr algn="l">
                        <a:lnSpc>
                          <a:spcPct val="100000"/>
                        </a:lnSpc>
                      </a:pPr>
                      <a:r>
                        <a:rPr lang="en-GB" sz="600" dirty="0">
                          <a:solidFill>
                            <a:schemeClr val="tx1"/>
                          </a:solidFill>
                        </a:rPr>
                        <a:t>Reduced teacher workload through access to high-quality planning, assessment and teaching resources.</a:t>
                      </a:r>
                      <a:endParaRPr lang="en-US" sz="600" dirty="0">
                        <a:solidFill>
                          <a:schemeClr val="tx1"/>
                        </a:solidFill>
                        <a:latin typeface="Calibri" panose="020F0502020204030204" pitchFamily="34" charset="0"/>
                        <a:cs typeface="Calibri" panose="020F0502020204030204" pitchFamily="34" charset="0"/>
                      </a:endParaRP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p>
                      <a:pPr algn="l">
                        <a:lnSpc>
                          <a:spcPct val="100000"/>
                        </a:lnSpc>
                      </a:pPr>
                      <a:endParaRPr lang="en-US" sz="7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US" sz="600" dirty="0">
                          <a:solidFill>
                            <a:schemeClr val="tx1"/>
                          </a:solidFill>
                          <a:latin typeface="Calibri" panose="020F0502020204030204" pitchFamily="34" charset="0"/>
                          <a:cs typeface="Calibri" panose="020F0502020204030204" pitchFamily="34" charset="0"/>
                        </a:rPr>
                        <a:t>PE staff will now require to complete RFU coaching course to teach sessions independently.</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p>
                      <a:pPr algn="l">
                        <a:lnSpc>
                          <a:spcPct val="100000"/>
                        </a:lnSpc>
                      </a:pPr>
                      <a:r>
                        <a:rPr lang="en-GB" sz="600" dirty="0">
                          <a:solidFill>
                            <a:schemeClr val="tx1"/>
                          </a:solidFill>
                        </a:rPr>
                        <a:t>Resources and assessment systems are embedded across the PE curriculum, ensuring consistent delivery and continuous improvement year on year.</a:t>
                      </a: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US" sz="600" dirty="0">
                          <a:solidFill>
                            <a:schemeClr val="tx1"/>
                          </a:solidFill>
                          <a:latin typeface="Calibri" panose="020F0502020204030204" pitchFamily="34" charset="0"/>
                          <a:cs typeface="Calibri" panose="020F0502020204030204" pitchFamily="34" charset="0"/>
                        </a:rPr>
                        <a:t>Staff confidence surveys, pupils’, lesson observations, coaches feedback.</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p>
                      <a:pPr algn="l">
                        <a:lnSpc>
                          <a:spcPct val="100000"/>
                        </a:lnSpc>
                      </a:pPr>
                      <a:endParaRPr lang="en-GB" sz="600" dirty="0">
                        <a:solidFill>
                          <a:schemeClr val="tx1"/>
                        </a:solidFill>
                      </a:endParaRPr>
                    </a:p>
                    <a:p>
                      <a:pPr algn="l">
                        <a:lnSpc>
                          <a:spcPct val="100000"/>
                        </a:lnSpc>
                      </a:pPr>
                      <a:endParaRPr lang="en-GB" sz="600" dirty="0">
                        <a:solidFill>
                          <a:schemeClr val="tx1"/>
                        </a:solidFill>
                      </a:endParaRPr>
                    </a:p>
                    <a:p>
                      <a:pPr algn="l">
                        <a:lnSpc>
                          <a:spcPct val="100000"/>
                        </a:lnSpc>
                      </a:pPr>
                      <a:r>
                        <a:rPr lang="en-GB" sz="600" dirty="0">
                          <a:solidFill>
                            <a:schemeClr val="tx1"/>
                          </a:solidFill>
                        </a:rPr>
                        <a:t>Staff confidence surveys and feedback, lesson observations and learning walks, Pupil voice and engagement surveys, Assessment and attainment/progress data.</a:t>
                      </a: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US" sz="600" dirty="0">
                          <a:solidFill>
                            <a:schemeClr val="tx1"/>
                          </a:solidFill>
                          <a:latin typeface="Calibri" panose="020F0502020204030204" pitchFamily="34" charset="0"/>
                          <a:cs typeface="Calibri" panose="020F0502020204030204" pitchFamily="34" charset="0"/>
                        </a:rPr>
                        <a:t>£3,915 bespoke teacher CPD in school</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p>
                      <a:pPr algn="l">
                        <a:lnSpc>
                          <a:spcPct val="100000"/>
                        </a:lnSpc>
                      </a:pPr>
                      <a:r>
                        <a:rPr lang="en-US" sz="600" dirty="0">
                          <a:solidFill>
                            <a:schemeClr val="tx1"/>
                          </a:solidFill>
                          <a:latin typeface="Calibri" panose="020F0502020204030204" pitchFamily="34" charset="0"/>
                          <a:cs typeface="Calibri" panose="020F0502020204030204" pitchFamily="34" charset="0"/>
                        </a:rPr>
                        <a:t>£150 CPE membership</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p>
                      <a:pPr algn="l">
                        <a:lnSpc>
                          <a:spcPct val="100000"/>
                        </a:lnSpc>
                      </a:pPr>
                      <a:r>
                        <a:rPr lang="en-US" sz="600" b="1" dirty="0">
                          <a:solidFill>
                            <a:schemeClr val="tx1"/>
                          </a:solidFill>
                          <a:latin typeface="Calibri" panose="020F0502020204030204" pitchFamily="34" charset="0"/>
                          <a:cs typeface="Calibri" panose="020F0502020204030204" pitchFamily="34" charset="0"/>
                        </a:rPr>
                        <a:t>Total = £4065</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72556584"/>
                  </a:ext>
                </a:extLst>
              </a:tr>
            </a:tbl>
          </a:graphicData>
        </a:graphic>
      </p:graphicFrame>
    </p:spTree>
    <p:extLst>
      <p:ext uri="{BB962C8B-B14F-4D97-AF65-F5344CB8AC3E}">
        <p14:creationId xmlns:p14="http://schemas.microsoft.com/office/powerpoint/2010/main" val="31206585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4D9D6A-7411-40C9-965E-7457BD54A90C}"/>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91322DC1-2CDD-2B47-52E3-284DA2572464}"/>
              </a:ext>
            </a:extLst>
          </p:cNvPr>
          <p:cNvPicPr>
            <a:picLocks noChangeAspect="1"/>
          </p:cNvPicPr>
          <p:nvPr/>
        </p:nvPicPr>
        <p:blipFill>
          <a:blip r:embed="rId2"/>
          <a:stretch>
            <a:fillRect/>
          </a:stretch>
        </p:blipFill>
        <p:spPr>
          <a:xfrm>
            <a:off x="-16769" y="-1"/>
            <a:ext cx="6166284" cy="7377345"/>
          </a:xfrm>
          <a:prstGeom prst="rect">
            <a:avLst/>
          </a:prstGeom>
        </p:spPr>
      </p:pic>
      <p:sp>
        <p:nvSpPr>
          <p:cNvPr id="4" name="TextBox 3">
            <a:extLst>
              <a:ext uri="{FF2B5EF4-FFF2-40B4-BE49-F238E27FC236}">
                <a16:creationId xmlns:a16="http://schemas.microsoft.com/office/drawing/2014/main" id="{A82E9F88-1B1C-26C8-B3CD-7BBEBB78FFD9}"/>
              </a:ext>
            </a:extLst>
          </p:cNvPr>
          <p:cNvSpPr txBox="1"/>
          <p:nvPr/>
        </p:nvSpPr>
        <p:spPr>
          <a:xfrm>
            <a:off x="241825" y="172240"/>
            <a:ext cx="3559359" cy="246221"/>
          </a:xfrm>
          <a:prstGeom prst="rect">
            <a:avLst/>
          </a:prstGeom>
          <a:noFill/>
        </p:spPr>
        <p:txBody>
          <a:bodyPr wrap="square" rtlCol="0">
            <a:spAutoFit/>
          </a:bodyPr>
          <a:lstStyle/>
          <a:p>
            <a:r>
              <a:rPr lang="en-US" sz="1000" b="1" dirty="0">
                <a:latin typeface="Calibri" panose="020F0502020204030204" pitchFamily="34" charset="0"/>
                <a:cs typeface="Calibri" panose="020F0502020204030204" pitchFamily="34" charset="0"/>
              </a:rPr>
              <a:t>Your objective: Drive physical activity levels</a:t>
            </a:r>
          </a:p>
        </p:txBody>
      </p:sp>
      <p:graphicFrame>
        <p:nvGraphicFramePr>
          <p:cNvPr id="2" name="Table 1">
            <a:extLst>
              <a:ext uri="{FF2B5EF4-FFF2-40B4-BE49-F238E27FC236}">
                <a16:creationId xmlns:a16="http://schemas.microsoft.com/office/drawing/2014/main" id="{2BBD5956-553C-B2C1-20E4-5C544653068D}"/>
              </a:ext>
            </a:extLst>
          </p:cNvPr>
          <p:cNvGraphicFramePr>
            <a:graphicFrameLocks noGrp="1"/>
          </p:cNvGraphicFramePr>
          <p:nvPr>
            <p:extLst>
              <p:ext uri="{D42A27DB-BD31-4B8C-83A1-F6EECF244321}">
                <p14:modId xmlns:p14="http://schemas.microsoft.com/office/powerpoint/2010/main" val="1684693401"/>
              </p:ext>
            </p:extLst>
          </p:nvPr>
        </p:nvGraphicFramePr>
        <p:xfrm>
          <a:off x="294842" y="694098"/>
          <a:ext cx="5530128" cy="6461760"/>
        </p:xfrm>
        <a:graphic>
          <a:graphicData uri="http://schemas.openxmlformats.org/drawingml/2006/table">
            <a:tbl>
              <a:tblPr firstRow="1" bandRow="1">
                <a:tableStyleId>{5C22544A-7EE6-4342-B048-85BDC9FD1C3A}</a:tableStyleId>
              </a:tblPr>
              <a:tblGrid>
                <a:gridCol w="497638">
                  <a:extLst>
                    <a:ext uri="{9D8B030D-6E8A-4147-A177-3AD203B41FA5}">
                      <a16:colId xmlns:a16="http://schemas.microsoft.com/office/drawing/2014/main" val="1397519339"/>
                    </a:ext>
                  </a:extLst>
                </a:gridCol>
                <a:gridCol w="1158240">
                  <a:extLst>
                    <a:ext uri="{9D8B030D-6E8A-4147-A177-3AD203B41FA5}">
                      <a16:colId xmlns:a16="http://schemas.microsoft.com/office/drawing/2014/main" val="3874769663"/>
                    </a:ext>
                  </a:extLst>
                </a:gridCol>
                <a:gridCol w="1417320">
                  <a:extLst>
                    <a:ext uri="{9D8B030D-6E8A-4147-A177-3AD203B41FA5}">
                      <a16:colId xmlns:a16="http://schemas.microsoft.com/office/drawing/2014/main" val="279180329"/>
                    </a:ext>
                  </a:extLst>
                </a:gridCol>
                <a:gridCol w="1516380">
                  <a:extLst>
                    <a:ext uri="{9D8B030D-6E8A-4147-A177-3AD203B41FA5}">
                      <a16:colId xmlns:a16="http://schemas.microsoft.com/office/drawing/2014/main" val="1419483341"/>
                    </a:ext>
                  </a:extLst>
                </a:gridCol>
                <a:gridCol w="940550">
                  <a:extLst>
                    <a:ext uri="{9D8B030D-6E8A-4147-A177-3AD203B41FA5}">
                      <a16:colId xmlns:a16="http://schemas.microsoft.com/office/drawing/2014/main" val="1532179531"/>
                    </a:ext>
                  </a:extLst>
                </a:gridCol>
              </a:tblGrid>
              <a:tr h="226247">
                <a:tc>
                  <a:txBody>
                    <a:bodyPr/>
                    <a:lstStyle/>
                    <a:p>
                      <a:pPr algn="ct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dirty="0">
                          <a:solidFill>
                            <a:sysClr val="windowText" lastClr="000000"/>
                          </a:solidFill>
                          <a:latin typeface="Calibri" panose="020F0502020204030204" pitchFamily="34" charset="0"/>
                          <a:cs typeface="Calibri" panose="020F0502020204030204" pitchFamily="34" charset="0"/>
                        </a:rPr>
                        <a:t>Intent - what is your objective?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Implementation - How will you achieve this?</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Impact - What do you hope to see?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dirty="0">
                          <a:solidFill>
                            <a:sysClr val="windowText" lastClr="000000"/>
                          </a:solidFill>
                          <a:effectLst/>
                          <a:latin typeface="Calibri" panose="020F0502020204030204" pitchFamily="34" charset="0"/>
                          <a:cs typeface="Calibri" panose="020F0502020204030204" pitchFamily="34" charset="0"/>
                        </a:rPr>
                        <a:t>Supporting evidence</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938675785"/>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650" b="1" dirty="0">
                          <a:effectLst/>
                          <a:latin typeface="Calibri" panose="020F0502020204030204" pitchFamily="34" charset="0"/>
                          <a:cs typeface="Calibri" panose="020F0502020204030204" pitchFamily="34" charset="0"/>
                        </a:rPr>
                        <a:t>Plan and monitor</a:t>
                      </a:r>
                      <a:br>
                        <a:rPr lang="en-US" sz="700" b="1" dirty="0">
                          <a:effectLst/>
                          <a:latin typeface="Calibri" panose="020F0502020204030204" pitchFamily="34" charset="0"/>
                          <a:cs typeface="Calibri" panose="020F0502020204030204" pitchFamily="34" charset="0"/>
                        </a:rPr>
                      </a:br>
                      <a:r>
                        <a:rPr lang="en-US" sz="500" b="1" dirty="0">
                          <a:effectLst/>
                          <a:latin typeface="Calibri" panose="020F0502020204030204" pitchFamily="34" charset="0"/>
                          <a:cs typeface="Calibri" panose="020F0502020204030204" pitchFamily="34" charset="0"/>
                        </a:rPr>
                        <a:t>(Complete now and monitor)</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US" sz="600" dirty="0">
                          <a:solidFill>
                            <a:schemeClr val="tx1"/>
                          </a:solidFill>
                          <a:latin typeface="Calibri" panose="020F0502020204030204" pitchFamily="34" charset="0"/>
                          <a:cs typeface="Calibri" panose="020F0502020204030204" pitchFamily="34" charset="0"/>
                        </a:rPr>
                        <a:t>Continue investing in high-quality PE equipment to support the broad-range of our PE provision.</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p>
                      <a:pPr algn="l">
                        <a:lnSpc>
                          <a:spcPct val="100000"/>
                        </a:lnSpc>
                      </a:pPr>
                      <a:r>
                        <a:rPr lang="en-US" sz="600" dirty="0">
                          <a:solidFill>
                            <a:schemeClr val="tx1"/>
                          </a:solidFill>
                          <a:latin typeface="Calibri" panose="020F0502020204030204" pitchFamily="34" charset="0"/>
                          <a:cs typeface="Calibri" panose="020F0502020204030204" pitchFamily="34" charset="0"/>
                        </a:rPr>
                        <a:t>Continue to </a:t>
                      </a:r>
                      <a:r>
                        <a:rPr lang="en-US" sz="600" dirty="0" err="1">
                          <a:solidFill>
                            <a:schemeClr val="tx1"/>
                          </a:solidFill>
                          <a:latin typeface="Calibri" panose="020F0502020204030204" pitchFamily="34" charset="0"/>
                          <a:cs typeface="Calibri" panose="020F0502020204030204" pitchFamily="34" charset="0"/>
                        </a:rPr>
                        <a:t>subsidise</a:t>
                      </a:r>
                      <a:r>
                        <a:rPr lang="en-US" sz="600" dirty="0">
                          <a:solidFill>
                            <a:schemeClr val="tx1"/>
                          </a:solidFill>
                          <a:latin typeface="Calibri" panose="020F0502020204030204" pitchFamily="34" charset="0"/>
                          <a:cs typeface="Calibri" panose="020F0502020204030204" pitchFamily="34" charset="0"/>
                        </a:rPr>
                        <a:t> children attending Rippa Rugby after school club.</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p>
                      <a:pPr algn="l">
                        <a:lnSpc>
                          <a:spcPct val="100000"/>
                        </a:lnSpc>
                      </a:pPr>
                      <a:r>
                        <a:rPr lang="en-US" sz="600" dirty="0">
                          <a:solidFill>
                            <a:schemeClr val="tx1"/>
                          </a:solidFill>
                          <a:latin typeface="Calibri" panose="020F0502020204030204" pitchFamily="34" charset="0"/>
                          <a:cs typeface="Calibri" panose="020F0502020204030204" pitchFamily="34" charset="0"/>
                        </a:rPr>
                        <a:t>Transport to attend fixtures/events and competitions.</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p>
                      <a:pPr algn="l">
                        <a:lnSpc>
                          <a:spcPct val="100000"/>
                        </a:lnSpc>
                      </a:pPr>
                      <a:r>
                        <a:rPr lang="en-GB" sz="600" dirty="0"/>
                        <a:t>Continue to provide high-quality Forest School provision, delivered by an external provider, to develop pupils' physical literacy, confidence, resilience and teamwork through regular outdoor learning experiences. Ensure all pupils have access to inclusive outdoor activities that complement the PE curriculum.</a:t>
                      </a:r>
                      <a:endParaRPr lang="en-US" sz="600" dirty="0">
                        <a:solidFill>
                          <a:schemeClr val="tx1"/>
                        </a:solidFill>
                        <a:latin typeface="Calibri" panose="020F0502020204030204" pitchFamily="34" charset="0"/>
                        <a:cs typeface="Calibri" panose="020F0502020204030204" pitchFamily="34" charset="0"/>
                      </a:endParaRPr>
                    </a:p>
                    <a:p>
                      <a:pPr algn="l">
                        <a:lnSpc>
                          <a:spcPct val="100000"/>
                        </a:lnSpc>
                      </a:pPr>
                      <a:endParaRPr lang="en-US" sz="600" dirty="0">
                        <a:solidFill>
                          <a:srgbClr val="7030A0"/>
                        </a:solidFill>
                        <a:latin typeface="Calibri" panose="020F0502020204030204" pitchFamily="34" charset="0"/>
                        <a:cs typeface="Calibri" panose="020F0502020204030204" pitchFamily="34" charset="0"/>
                      </a:endParaRPr>
                    </a:p>
                    <a:p>
                      <a:pPr algn="l">
                        <a:lnSpc>
                          <a:spcPct val="100000"/>
                        </a:lnSpc>
                      </a:pPr>
                      <a:endParaRPr lang="en-US" sz="600" dirty="0">
                        <a:solidFill>
                          <a:srgbClr val="7030A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US" sz="600" dirty="0">
                          <a:solidFill>
                            <a:schemeClr val="tx1"/>
                          </a:solidFill>
                          <a:latin typeface="Calibri" panose="020F0502020204030204" pitchFamily="34" charset="0"/>
                          <a:cs typeface="Calibri" panose="020F0502020204030204" pitchFamily="34" charset="0"/>
                        </a:rPr>
                        <a:t>Continual inventory checks on equipment and maintaining current equipment to </a:t>
                      </a:r>
                      <a:r>
                        <a:rPr lang="en-US" sz="600" dirty="0" err="1">
                          <a:solidFill>
                            <a:schemeClr val="tx1"/>
                          </a:solidFill>
                          <a:latin typeface="Calibri" panose="020F0502020204030204" pitchFamily="34" charset="0"/>
                          <a:cs typeface="Calibri" panose="020F0502020204030204" pitchFamily="34" charset="0"/>
                        </a:rPr>
                        <a:t>maximise</a:t>
                      </a:r>
                      <a:r>
                        <a:rPr lang="en-US" sz="600" dirty="0">
                          <a:solidFill>
                            <a:schemeClr val="tx1"/>
                          </a:solidFill>
                          <a:latin typeface="Calibri" panose="020F0502020204030204" pitchFamily="34" charset="0"/>
                          <a:cs typeface="Calibri" panose="020F0502020204030204" pitchFamily="34" charset="0"/>
                        </a:rPr>
                        <a:t> lifespan.</a:t>
                      </a:r>
                      <a:endParaRPr lang="en-US" sz="500" dirty="0">
                        <a:solidFill>
                          <a:schemeClr val="tx1"/>
                        </a:solidFill>
                        <a:latin typeface="Calibri" panose="020F0502020204030204" pitchFamily="34" charset="0"/>
                        <a:cs typeface="Calibri" panose="020F0502020204030204" pitchFamily="34" charset="0"/>
                      </a:endParaRPr>
                    </a:p>
                    <a:p>
                      <a:pPr algn="l">
                        <a:lnSpc>
                          <a:spcPct val="100000"/>
                        </a:lnSpc>
                      </a:pPr>
                      <a:endParaRPr lang="en-US" sz="500" dirty="0">
                        <a:solidFill>
                          <a:schemeClr val="tx1"/>
                        </a:solidFill>
                        <a:latin typeface="Calibri" panose="020F0502020204030204" pitchFamily="34" charset="0"/>
                        <a:cs typeface="Calibri" panose="020F0502020204030204" pitchFamily="34" charset="0"/>
                      </a:endParaRPr>
                    </a:p>
                    <a:p>
                      <a:pPr algn="l">
                        <a:lnSpc>
                          <a:spcPct val="100000"/>
                        </a:lnSpc>
                      </a:pPr>
                      <a:endParaRPr lang="en-US" sz="500" dirty="0">
                        <a:solidFill>
                          <a:schemeClr val="tx1"/>
                        </a:solidFill>
                        <a:latin typeface="Calibri" panose="020F0502020204030204" pitchFamily="34" charset="0"/>
                        <a:cs typeface="Calibri" panose="020F0502020204030204" pitchFamily="34" charset="0"/>
                      </a:endParaRPr>
                    </a:p>
                    <a:p>
                      <a:pPr algn="l">
                        <a:lnSpc>
                          <a:spcPct val="100000"/>
                        </a:lnSpc>
                      </a:pPr>
                      <a:r>
                        <a:rPr lang="en-US" sz="600" dirty="0">
                          <a:solidFill>
                            <a:schemeClr val="tx1"/>
                          </a:solidFill>
                          <a:latin typeface="Calibri" panose="020F0502020204030204" pitchFamily="34" charset="0"/>
                          <a:cs typeface="Calibri" panose="020F0502020204030204" pitchFamily="34" charset="0"/>
                        </a:rPr>
                        <a:t>Offer a £1 subsidy to all children attending RR after school club in order to make the club more accessible for all.</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p>
                      <a:pPr algn="l">
                        <a:lnSpc>
                          <a:spcPct val="100000"/>
                        </a:lnSpc>
                      </a:pPr>
                      <a:r>
                        <a:rPr lang="en-US" sz="600" dirty="0">
                          <a:solidFill>
                            <a:schemeClr val="tx1"/>
                          </a:solidFill>
                          <a:latin typeface="Calibri" panose="020F0502020204030204" pitchFamily="34" charset="0"/>
                          <a:cs typeface="Calibri" panose="020F0502020204030204" pitchFamily="34" charset="0"/>
                        </a:rPr>
                        <a:t>Ensure that transport to and from swimming and extra-curricular fixtures/competitions/events is at no cost to all children.</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p>
                      <a:pPr algn="l">
                        <a:lnSpc>
                          <a:spcPct val="100000"/>
                        </a:lnSpc>
                      </a:pPr>
                      <a:r>
                        <a:rPr lang="en-GB" sz="600" dirty="0"/>
                        <a:t>Forest School provider to deliver planned sessions throughout the academic year. Schedule regular sessions for identified individuals, ensuring activities promote physical development, problem-solving, teamwork, risk management and engagement with the natural environment.</a:t>
                      </a: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US" sz="600" dirty="0">
                          <a:solidFill>
                            <a:schemeClr val="tx1"/>
                          </a:solidFill>
                          <a:latin typeface="Calibri" panose="020F0502020204030204" pitchFamily="34" charset="0"/>
                          <a:cs typeface="Calibri" panose="020F0502020204030204" pitchFamily="34" charset="0"/>
                        </a:rPr>
                        <a:t>Reduction in damaged equipment throughout misusage to enable money to be spent on new sports/activities in order to broaden our PE offer.</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p>
                      <a:pPr algn="l">
                        <a:lnSpc>
                          <a:spcPct val="100000"/>
                        </a:lnSpc>
                      </a:pPr>
                      <a:r>
                        <a:rPr lang="en-US" sz="600" dirty="0">
                          <a:solidFill>
                            <a:schemeClr val="tx1"/>
                          </a:solidFill>
                          <a:latin typeface="Calibri" panose="020F0502020204030204" pitchFamily="34" charset="0"/>
                          <a:cs typeface="Calibri" panose="020F0502020204030204" pitchFamily="34" charset="0"/>
                        </a:rPr>
                        <a:t>To make RR after school club more accessible regardless of socioeconomic background.</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p>
                      <a:pPr algn="l">
                        <a:lnSpc>
                          <a:spcPct val="100000"/>
                        </a:lnSpc>
                      </a:pPr>
                      <a:r>
                        <a:rPr lang="en-US" sz="600" dirty="0">
                          <a:solidFill>
                            <a:schemeClr val="tx1"/>
                          </a:solidFill>
                          <a:latin typeface="Calibri" panose="020F0502020204030204" pitchFamily="34" charset="0"/>
                          <a:cs typeface="Calibri" panose="020F0502020204030204" pitchFamily="34" charset="0"/>
                        </a:rPr>
                        <a:t>An even wider-range of children accessing sports/activities offsite.</a:t>
                      </a:r>
                    </a:p>
                    <a:p>
                      <a:pPr algn="l">
                        <a:lnSpc>
                          <a:spcPct val="100000"/>
                        </a:lnSpc>
                      </a:pPr>
                      <a:r>
                        <a:rPr lang="en-US" sz="600" dirty="0">
                          <a:solidFill>
                            <a:schemeClr val="tx1"/>
                          </a:solidFill>
                          <a:latin typeface="Calibri" panose="020F0502020204030204" pitchFamily="34" charset="0"/>
                          <a:cs typeface="Calibri" panose="020F0502020204030204" pitchFamily="34" charset="0"/>
                        </a:rPr>
                        <a:t>An increase in the number of children participating in physical activity.</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p>
                      <a:pPr algn="l">
                        <a:lnSpc>
                          <a:spcPct val="100000"/>
                        </a:lnSpc>
                      </a:pPr>
                      <a:r>
                        <a:rPr lang="en-GB" sz="600" dirty="0"/>
                        <a:t>Improved confidence, resilience and teamwork. Increased physical activity through outdoor learning. Improved balance, coordination and gross motor skills. Greater engagement from pupils who may be less confident in traditional PE activities. Increased wellbeing, independence and positive attitudes towards being active outdoors.</a:t>
                      </a:r>
                      <a:endParaRPr lang="en-US" sz="4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GB" sz="600" dirty="0"/>
                        <a:t>PE &amp; Sport Premium purchase orders and invoices; Club registers showing attendance; Coach/minibus booking invoices; Fixture and competition registers/evolve documentation; Forest School timetable; provider invoices; Forest School registers.</a:t>
                      </a:r>
                      <a:endParaRPr lang="en-US" sz="600" dirty="0">
                        <a:solidFill>
                          <a:srgbClr val="7030A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68936110"/>
                  </a:ext>
                </a:extLst>
              </a:tr>
              <a:tr h="164253">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b="1" dirty="0">
                          <a:solidFill>
                            <a:sysClr val="windowText" lastClr="000000"/>
                          </a:solidFill>
                          <a:latin typeface="Calibri" panose="020F0502020204030204" pitchFamily="34" charset="0"/>
                          <a:cs typeface="Calibri" panose="020F0502020204030204" pitchFamily="34" charset="0"/>
                        </a:rPr>
                        <a:t>What impact have you seen?</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Are the improvements sustainable? How?</a:t>
                      </a:r>
                      <a:endParaRPr lang="en-US" sz="700" b="1"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Supporting evidence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b="1" dirty="0">
                          <a:solidFill>
                            <a:sysClr val="windowText" lastClr="000000"/>
                          </a:solidFill>
                          <a:effectLst/>
                          <a:latin typeface="Calibri" panose="020F0502020204030204" pitchFamily="34" charset="0"/>
                          <a:cs typeface="Calibri" panose="020F0502020204030204" pitchFamily="34" charset="0"/>
                        </a:rPr>
                        <a:t>Approx. cost</a:t>
                      </a:r>
                      <a:endParaRPr lang="en-GB" sz="7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3420514327"/>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650" b="1" dirty="0">
                          <a:latin typeface="Calibri" panose="020F0502020204030204" pitchFamily="34" charset="0"/>
                          <a:cs typeface="Calibri" panose="020F0502020204030204" pitchFamily="34" charset="0"/>
                        </a:rPr>
                        <a:t>Evaluate</a:t>
                      </a:r>
                      <a:r>
                        <a:rPr lang="en-US" sz="700" b="1" dirty="0">
                          <a:latin typeface="Calibri" panose="020F0502020204030204" pitchFamily="34" charset="0"/>
                          <a:cs typeface="Calibri" panose="020F0502020204030204" pitchFamily="34" charset="0"/>
                        </a:rPr>
                        <a:t> </a:t>
                      </a:r>
                      <a:r>
                        <a:rPr lang="en-US" sz="500" b="1" dirty="0">
                          <a:latin typeface="Calibri" panose="020F0502020204030204" pitchFamily="34" charset="0"/>
                          <a:cs typeface="Calibri" panose="020F0502020204030204" pitchFamily="34" charset="0"/>
                        </a:rPr>
                        <a:t>(Complete in July)</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GB" sz="600" dirty="0">
                          <a:solidFill>
                            <a:schemeClr val="tx1"/>
                          </a:solidFill>
                        </a:rPr>
                        <a:t>A wider range of activities has been offered, helping to meet the needs and interests of more pupils.</a:t>
                      </a:r>
                    </a:p>
                    <a:p>
                      <a:pPr algn="l">
                        <a:lnSpc>
                          <a:spcPct val="100000"/>
                        </a:lnSpc>
                      </a:pPr>
                      <a:r>
                        <a:rPr lang="en-GB" sz="600" dirty="0">
                          <a:solidFill>
                            <a:schemeClr val="tx1"/>
                          </a:solidFill>
                        </a:rPr>
                        <a:t>Teachers have been able to deliver higher-quality PE lessons with appropriate resources.</a:t>
                      </a:r>
                    </a:p>
                    <a:p>
                      <a:pPr algn="l">
                        <a:lnSpc>
                          <a:spcPct val="100000"/>
                        </a:lnSpc>
                      </a:pPr>
                      <a:endParaRPr lang="en-GB" sz="600" dirty="0">
                        <a:solidFill>
                          <a:schemeClr val="tx1"/>
                        </a:solidFill>
                        <a:latin typeface="Calibri" panose="020F0502020204030204" pitchFamily="34" charset="0"/>
                        <a:cs typeface="Calibri" panose="020F0502020204030204" pitchFamily="34" charset="0"/>
                      </a:endParaRPr>
                    </a:p>
                    <a:p>
                      <a:pPr algn="l">
                        <a:lnSpc>
                          <a:spcPct val="100000"/>
                        </a:lnSpc>
                      </a:pPr>
                      <a:r>
                        <a:rPr lang="en-GB" sz="600" dirty="0">
                          <a:solidFill>
                            <a:schemeClr val="tx1"/>
                          </a:solidFill>
                          <a:latin typeface="Calibri" panose="020F0502020204030204" pitchFamily="34" charset="0"/>
                          <a:cs typeface="Calibri" panose="020F0502020204030204" pitchFamily="34" charset="0"/>
                        </a:rPr>
                        <a:t>An increase in the number of children attending high-quality extra-curricular rugby sessions.</a:t>
                      </a:r>
                    </a:p>
                    <a:p>
                      <a:pPr algn="l">
                        <a:lnSpc>
                          <a:spcPct val="100000"/>
                        </a:lnSpc>
                      </a:pPr>
                      <a:endParaRPr lang="en-GB" sz="600" dirty="0">
                        <a:solidFill>
                          <a:schemeClr val="tx1"/>
                        </a:solidFill>
                        <a:latin typeface="Calibri" panose="020F0502020204030204" pitchFamily="34" charset="0"/>
                        <a:cs typeface="Calibri" panose="020F0502020204030204" pitchFamily="34" charset="0"/>
                      </a:endParaRPr>
                    </a:p>
                    <a:p>
                      <a:pPr algn="l">
                        <a:lnSpc>
                          <a:spcPct val="100000"/>
                        </a:lnSpc>
                      </a:pPr>
                      <a:r>
                        <a:rPr lang="en-GB" sz="600" dirty="0">
                          <a:solidFill>
                            <a:schemeClr val="tx1"/>
                          </a:solidFill>
                          <a:latin typeface="Calibri" panose="020F0502020204030204" pitchFamily="34" charset="0"/>
                          <a:cs typeface="Calibri" panose="020F0502020204030204" pitchFamily="34" charset="0"/>
                        </a:rPr>
                        <a:t>A wide-range of children participating in fixtures/competitions/events taking place offsite.</a:t>
                      </a:r>
                    </a:p>
                    <a:p>
                      <a:pPr algn="l">
                        <a:lnSpc>
                          <a:spcPct val="100000"/>
                        </a:lnSpc>
                      </a:pPr>
                      <a:r>
                        <a:rPr lang="en-GB" sz="600" dirty="0">
                          <a:solidFill>
                            <a:schemeClr val="tx1"/>
                          </a:solidFill>
                          <a:latin typeface="Calibri" panose="020F0502020204030204" pitchFamily="34" charset="0"/>
                          <a:cs typeface="Calibri" panose="020F0502020204030204" pitchFamily="34" charset="0"/>
                        </a:rPr>
                        <a:t>Y6 attending swimming lessons throughout June/July half term.</a:t>
                      </a:r>
                    </a:p>
                    <a:p>
                      <a:pPr algn="l">
                        <a:lnSpc>
                          <a:spcPct val="100000"/>
                        </a:lnSpc>
                      </a:pPr>
                      <a:endParaRPr lang="en-GB" sz="600" dirty="0">
                        <a:solidFill>
                          <a:schemeClr val="tx1"/>
                        </a:solidFill>
                        <a:latin typeface="Calibri" panose="020F0502020204030204" pitchFamily="34" charset="0"/>
                        <a:cs typeface="Calibri" panose="020F0502020204030204" pitchFamily="34" charset="0"/>
                      </a:endParaRPr>
                    </a:p>
                    <a:p>
                      <a:pPr algn="l">
                        <a:lnSpc>
                          <a:spcPct val="100000"/>
                        </a:lnSpc>
                      </a:pPr>
                      <a:r>
                        <a:rPr lang="en-GB" sz="600" dirty="0"/>
                        <a:t>Pupils demonstrated increased confidence, resilience and independence during outdoor learning. High levels of engagement and participation were evident across all groups, including pupils who are less engaged in traditional PE. Pupils developed teamwork, communication and problem-solving skills while remaining physically active in an outdoor environment.</a:t>
                      </a:r>
                      <a:endParaRPr lang="en-US" sz="1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GB" sz="600" dirty="0">
                          <a:solidFill>
                            <a:schemeClr val="tx1"/>
                          </a:solidFill>
                        </a:rPr>
                        <a:t>High-quality equipment is durable and will last for several years, reducing replacement costs.</a:t>
                      </a:r>
                    </a:p>
                    <a:p>
                      <a:pPr algn="l">
                        <a:lnSpc>
                          <a:spcPct val="100000"/>
                        </a:lnSpc>
                      </a:pPr>
                      <a:r>
                        <a:rPr lang="en-GB" sz="600" dirty="0">
                          <a:solidFill>
                            <a:schemeClr val="tx1"/>
                          </a:solidFill>
                        </a:rPr>
                        <a:t>The equipment supports a broad and balanced PE curriculum year after year.</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p>
                      <a:pPr algn="l">
                        <a:lnSpc>
                          <a:spcPct val="100000"/>
                        </a:lnSpc>
                      </a:pPr>
                      <a:r>
                        <a:rPr lang="en-US" sz="600" dirty="0">
                          <a:solidFill>
                            <a:schemeClr val="tx1"/>
                          </a:solidFill>
                          <a:latin typeface="Calibri" panose="020F0502020204030204" pitchFamily="34" charset="0"/>
                          <a:cs typeface="Calibri" panose="020F0502020204030204" pitchFamily="34" charset="0"/>
                        </a:rPr>
                        <a:t>Money is ring-fenced in order to continue financial support for children attending this after school club.</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p>
                      <a:pPr algn="l">
                        <a:lnSpc>
                          <a:spcPct val="100000"/>
                        </a:lnSpc>
                      </a:pPr>
                      <a:r>
                        <a:rPr lang="en-GB" sz="600" dirty="0">
                          <a:solidFill>
                            <a:schemeClr val="tx1"/>
                          </a:solidFill>
                          <a:latin typeface="Calibri" panose="020F0502020204030204" pitchFamily="34" charset="0"/>
                          <a:cs typeface="Calibri" panose="020F0502020204030204" pitchFamily="34" charset="0"/>
                        </a:rPr>
                        <a:t>Again, money is ring-fenced to ensure that these opportunities are available each academic year.</a:t>
                      </a:r>
                    </a:p>
                    <a:p>
                      <a:pPr algn="l">
                        <a:lnSpc>
                          <a:spcPct val="100000"/>
                        </a:lnSpc>
                      </a:pPr>
                      <a:r>
                        <a:rPr lang="en-GB" sz="600" dirty="0">
                          <a:solidFill>
                            <a:schemeClr val="tx1"/>
                          </a:solidFill>
                          <a:latin typeface="Calibri" panose="020F0502020204030204" pitchFamily="34" charset="0"/>
                          <a:cs typeface="Calibri" panose="020F0502020204030204" pitchFamily="34" charset="0"/>
                        </a:rPr>
                        <a:t>Strategic planning to ensure appropriate transport is hired.</a:t>
                      </a:r>
                    </a:p>
                    <a:p>
                      <a:pPr algn="l">
                        <a:lnSpc>
                          <a:spcPct val="100000"/>
                        </a:lnSpc>
                      </a:pPr>
                      <a:endParaRPr lang="en-GB" sz="600" dirty="0">
                        <a:solidFill>
                          <a:schemeClr val="tx1"/>
                        </a:solidFill>
                        <a:latin typeface="Calibri" panose="020F0502020204030204" pitchFamily="34" charset="0"/>
                        <a:cs typeface="Calibri" panose="020F0502020204030204" pitchFamily="34" charset="0"/>
                      </a:endParaRPr>
                    </a:p>
                    <a:p>
                      <a:pPr algn="l">
                        <a:lnSpc>
                          <a:spcPct val="100000"/>
                        </a:lnSpc>
                      </a:pPr>
                      <a:r>
                        <a:rPr lang="en-GB" sz="600" dirty="0"/>
                        <a:t>Our strong partnership with our external Forest School provider ensures consistent, high-quality provision each year. Outdoor learning has become embedded within the school's enrichment offer and supports pupils' long-term physical, social and emotional development.</a:t>
                      </a:r>
                      <a:endParaRPr lang="en-GB"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GB" sz="600" dirty="0">
                          <a:solidFill>
                            <a:schemeClr val="tx1"/>
                          </a:solidFill>
                        </a:rPr>
                        <a:t>Annual equipment audit and inventory; PE &amp; Sport Premium purchase orders/invoices; clubs; pupil voice survey results; extra-curricular participation registers; staff feedback from lesson observations/learning walks; and maintenance records showing reduced equipment damage and replacement requirements.</a:t>
                      </a:r>
                    </a:p>
                    <a:p>
                      <a:pPr algn="l">
                        <a:lnSpc>
                          <a:spcPct val="100000"/>
                        </a:lnSpc>
                      </a:pPr>
                      <a:endParaRPr lang="en-GB" sz="600" dirty="0">
                        <a:solidFill>
                          <a:schemeClr val="tx1"/>
                        </a:solidFill>
                        <a:latin typeface="Calibri" panose="020F0502020204030204" pitchFamily="34" charset="0"/>
                        <a:cs typeface="Calibri" panose="020F0502020204030204" pitchFamily="34" charset="0"/>
                      </a:endParaRPr>
                    </a:p>
                    <a:p>
                      <a:pPr algn="l">
                        <a:lnSpc>
                          <a:spcPct val="100000"/>
                        </a:lnSpc>
                      </a:pPr>
                      <a:r>
                        <a:rPr lang="en-GB" sz="600" dirty="0">
                          <a:solidFill>
                            <a:schemeClr val="tx1"/>
                          </a:solidFill>
                          <a:latin typeface="Calibri" panose="020F0502020204030204" pitchFamily="34" charset="0"/>
                          <a:cs typeface="Calibri" panose="020F0502020204030204" pitchFamily="34" charset="0"/>
                        </a:rPr>
                        <a:t>After school club registers; invoices from RR; pupil voice surveys.</a:t>
                      </a:r>
                    </a:p>
                    <a:p>
                      <a:pPr algn="l">
                        <a:lnSpc>
                          <a:spcPct val="100000"/>
                        </a:lnSpc>
                      </a:pPr>
                      <a:endParaRPr lang="en-GB" sz="600" dirty="0">
                        <a:solidFill>
                          <a:schemeClr val="tx1"/>
                        </a:solidFill>
                        <a:latin typeface="Calibri" panose="020F0502020204030204" pitchFamily="34" charset="0"/>
                        <a:cs typeface="Calibri" panose="020F0502020204030204" pitchFamily="34" charset="0"/>
                      </a:endParaRPr>
                    </a:p>
                    <a:p>
                      <a:pPr algn="l">
                        <a:lnSpc>
                          <a:spcPct val="100000"/>
                        </a:lnSpc>
                      </a:pPr>
                      <a:r>
                        <a:rPr lang="en-GB" sz="600" dirty="0">
                          <a:solidFill>
                            <a:schemeClr val="tx1"/>
                          </a:solidFill>
                        </a:rPr>
                        <a:t>Transport booking records and invoices; Registers/evolve documentation of pupils attending fixtures, festivals and competitions; Pupil voice surveys; Swimming data.</a:t>
                      </a:r>
                    </a:p>
                    <a:p>
                      <a:pPr algn="l">
                        <a:lnSpc>
                          <a:spcPct val="100000"/>
                        </a:lnSpc>
                      </a:pPr>
                      <a:endParaRPr lang="en-GB" sz="600" dirty="0">
                        <a:solidFill>
                          <a:schemeClr val="tx1"/>
                        </a:solidFill>
                        <a:latin typeface="Calibri" panose="020F0502020204030204" pitchFamily="34" charset="0"/>
                        <a:cs typeface="Calibri" panose="020F0502020204030204" pitchFamily="34" charset="0"/>
                      </a:endParaRPr>
                    </a:p>
                    <a:p>
                      <a:pPr algn="l">
                        <a:lnSpc>
                          <a:spcPct val="100000"/>
                        </a:lnSpc>
                      </a:pPr>
                      <a:r>
                        <a:rPr lang="en-GB" sz="600" dirty="0"/>
                        <a:t>Forest School registers; pupil voice surveys; newsletters celebrating Forest School activities.</a:t>
                      </a: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p>
                      <a:pPr algn="l">
                        <a:lnSpc>
                          <a:spcPct val="100000"/>
                        </a:lnSpc>
                      </a:pPr>
                      <a:r>
                        <a:rPr lang="en-US" sz="600" b="1" dirty="0">
                          <a:solidFill>
                            <a:schemeClr val="tx1"/>
                          </a:solidFill>
                          <a:latin typeface="Calibri" panose="020F0502020204030204" pitchFamily="34" charset="0"/>
                          <a:cs typeface="Calibri" panose="020F0502020204030204" pitchFamily="34" charset="0"/>
                        </a:rPr>
                        <a:t>Equipment = £1,722</a:t>
                      </a:r>
                    </a:p>
                    <a:p>
                      <a:pPr algn="l">
                        <a:lnSpc>
                          <a:spcPct val="100000"/>
                        </a:lnSpc>
                      </a:pPr>
                      <a:endParaRPr lang="en-US" sz="600" b="1" dirty="0">
                        <a:solidFill>
                          <a:schemeClr val="tx1"/>
                        </a:solidFill>
                        <a:latin typeface="Calibri" panose="020F0502020204030204" pitchFamily="34" charset="0"/>
                        <a:cs typeface="Calibri" panose="020F0502020204030204" pitchFamily="34" charset="0"/>
                      </a:endParaRPr>
                    </a:p>
                    <a:p>
                      <a:pPr algn="l">
                        <a:lnSpc>
                          <a:spcPct val="100000"/>
                        </a:lnSpc>
                      </a:pPr>
                      <a:r>
                        <a:rPr lang="en-US" sz="600" b="1" dirty="0">
                          <a:solidFill>
                            <a:schemeClr val="tx1"/>
                          </a:solidFill>
                          <a:latin typeface="Calibri" panose="020F0502020204030204" pitchFamily="34" charset="0"/>
                          <a:cs typeface="Calibri" panose="020F0502020204030204" pitchFamily="34" charset="0"/>
                        </a:rPr>
                        <a:t>RR subsidy = £630</a:t>
                      </a:r>
                    </a:p>
                    <a:p>
                      <a:pPr algn="l">
                        <a:lnSpc>
                          <a:spcPct val="100000"/>
                        </a:lnSpc>
                      </a:pPr>
                      <a:endParaRPr lang="en-US" sz="600" b="1" dirty="0">
                        <a:solidFill>
                          <a:schemeClr val="tx1"/>
                        </a:solidFill>
                        <a:latin typeface="Calibri" panose="020F0502020204030204" pitchFamily="34" charset="0"/>
                        <a:cs typeface="Calibri" panose="020F0502020204030204" pitchFamily="34" charset="0"/>
                      </a:endParaRPr>
                    </a:p>
                    <a:p>
                      <a:pPr algn="l">
                        <a:lnSpc>
                          <a:spcPct val="100000"/>
                        </a:lnSpc>
                      </a:pPr>
                      <a:r>
                        <a:rPr lang="en-US" sz="600" b="1" dirty="0">
                          <a:solidFill>
                            <a:schemeClr val="tx1"/>
                          </a:solidFill>
                          <a:latin typeface="Calibri" panose="020F0502020204030204" pitchFamily="34" charset="0"/>
                          <a:cs typeface="Calibri" panose="020F0502020204030204" pitchFamily="34" charset="0"/>
                        </a:rPr>
                        <a:t>Transport (to swimming) = £875</a:t>
                      </a:r>
                    </a:p>
                    <a:p>
                      <a:pPr algn="l">
                        <a:lnSpc>
                          <a:spcPct val="100000"/>
                        </a:lnSpc>
                      </a:pPr>
                      <a:endParaRPr lang="en-US" sz="600" b="1" dirty="0">
                        <a:solidFill>
                          <a:schemeClr val="tx1"/>
                        </a:solidFill>
                        <a:latin typeface="Calibri" panose="020F0502020204030204" pitchFamily="34" charset="0"/>
                        <a:cs typeface="Calibri" panose="020F0502020204030204" pitchFamily="34" charset="0"/>
                      </a:endParaRPr>
                    </a:p>
                    <a:p>
                      <a:pPr algn="l">
                        <a:lnSpc>
                          <a:spcPct val="100000"/>
                        </a:lnSpc>
                      </a:pPr>
                      <a:r>
                        <a:rPr lang="en-US" sz="600" b="1" dirty="0">
                          <a:solidFill>
                            <a:schemeClr val="tx1"/>
                          </a:solidFill>
                          <a:latin typeface="Calibri" panose="020F0502020204030204" pitchFamily="34" charset="0"/>
                          <a:cs typeface="Calibri" panose="020F0502020204030204" pitchFamily="34" charset="0"/>
                        </a:rPr>
                        <a:t>Forest School = £2,337</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p>
                      <a:pPr algn="l">
                        <a:lnSpc>
                          <a:spcPct val="100000"/>
                        </a:lnSpc>
                      </a:pPr>
                      <a:r>
                        <a:rPr lang="en-US" sz="600" b="1" dirty="0">
                          <a:solidFill>
                            <a:schemeClr val="tx1"/>
                          </a:solidFill>
                          <a:latin typeface="Calibri" panose="020F0502020204030204" pitchFamily="34" charset="0"/>
                          <a:cs typeface="Calibri" panose="020F0502020204030204" pitchFamily="34" charset="0"/>
                        </a:rPr>
                        <a:t>Total: £6,104</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72556584"/>
                  </a:ext>
                </a:extLst>
              </a:tr>
            </a:tbl>
          </a:graphicData>
        </a:graphic>
      </p:graphicFrame>
    </p:spTree>
    <p:extLst>
      <p:ext uri="{BB962C8B-B14F-4D97-AF65-F5344CB8AC3E}">
        <p14:creationId xmlns:p14="http://schemas.microsoft.com/office/powerpoint/2010/main" val="22973267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AE574A-0620-4E1B-DFDE-411AC81DCD32}"/>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257FFA36-C719-87C0-57B5-AF85FCC95ECD}"/>
              </a:ext>
            </a:extLst>
          </p:cNvPr>
          <p:cNvPicPr>
            <a:picLocks noChangeAspect="1"/>
          </p:cNvPicPr>
          <p:nvPr/>
        </p:nvPicPr>
        <p:blipFill>
          <a:blip r:embed="rId2"/>
          <a:stretch>
            <a:fillRect/>
          </a:stretch>
        </p:blipFill>
        <p:spPr>
          <a:xfrm>
            <a:off x="-16769" y="-1"/>
            <a:ext cx="6166284" cy="5712031"/>
          </a:xfrm>
          <a:prstGeom prst="rect">
            <a:avLst/>
          </a:prstGeom>
        </p:spPr>
      </p:pic>
      <p:sp>
        <p:nvSpPr>
          <p:cNvPr id="4" name="TextBox 3">
            <a:extLst>
              <a:ext uri="{FF2B5EF4-FFF2-40B4-BE49-F238E27FC236}">
                <a16:creationId xmlns:a16="http://schemas.microsoft.com/office/drawing/2014/main" id="{13595F43-1DB0-3C76-5D1D-F2B796CC4C35}"/>
              </a:ext>
            </a:extLst>
          </p:cNvPr>
          <p:cNvSpPr txBox="1"/>
          <p:nvPr/>
        </p:nvSpPr>
        <p:spPr>
          <a:xfrm>
            <a:off x="241825" y="172240"/>
            <a:ext cx="3559359" cy="246221"/>
          </a:xfrm>
          <a:prstGeom prst="rect">
            <a:avLst/>
          </a:prstGeom>
          <a:noFill/>
        </p:spPr>
        <p:txBody>
          <a:bodyPr wrap="square" rtlCol="0">
            <a:spAutoFit/>
          </a:bodyPr>
          <a:lstStyle/>
          <a:p>
            <a:r>
              <a:rPr lang="en-US" sz="1000" b="1" dirty="0">
                <a:latin typeface="Calibri" panose="020F0502020204030204" pitchFamily="34" charset="0"/>
                <a:cs typeface="Calibri" panose="020F0502020204030204" pitchFamily="34" charset="0"/>
              </a:rPr>
              <a:t>Your objective: Maintain and further develop competition </a:t>
            </a:r>
          </a:p>
        </p:txBody>
      </p:sp>
      <p:graphicFrame>
        <p:nvGraphicFramePr>
          <p:cNvPr id="2" name="Table 1">
            <a:extLst>
              <a:ext uri="{FF2B5EF4-FFF2-40B4-BE49-F238E27FC236}">
                <a16:creationId xmlns:a16="http://schemas.microsoft.com/office/drawing/2014/main" id="{211CECEF-178D-3E46-7577-CC8146C1119C}"/>
              </a:ext>
            </a:extLst>
          </p:cNvPr>
          <p:cNvGraphicFramePr>
            <a:graphicFrameLocks noGrp="1"/>
          </p:cNvGraphicFramePr>
          <p:nvPr>
            <p:extLst>
              <p:ext uri="{D42A27DB-BD31-4B8C-83A1-F6EECF244321}">
                <p14:modId xmlns:p14="http://schemas.microsoft.com/office/powerpoint/2010/main" val="2207443167"/>
              </p:ext>
            </p:extLst>
          </p:nvPr>
        </p:nvGraphicFramePr>
        <p:xfrm>
          <a:off x="294842" y="694098"/>
          <a:ext cx="5530128" cy="4815840"/>
        </p:xfrm>
        <a:graphic>
          <a:graphicData uri="http://schemas.openxmlformats.org/drawingml/2006/table">
            <a:tbl>
              <a:tblPr firstRow="1" bandRow="1">
                <a:tableStyleId>{5C22544A-7EE6-4342-B048-85BDC9FD1C3A}</a:tableStyleId>
              </a:tblPr>
              <a:tblGrid>
                <a:gridCol w="497638">
                  <a:extLst>
                    <a:ext uri="{9D8B030D-6E8A-4147-A177-3AD203B41FA5}">
                      <a16:colId xmlns:a16="http://schemas.microsoft.com/office/drawing/2014/main" val="1397519339"/>
                    </a:ext>
                  </a:extLst>
                </a:gridCol>
                <a:gridCol w="1158240">
                  <a:extLst>
                    <a:ext uri="{9D8B030D-6E8A-4147-A177-3AD203B41FA5}">
                      <a16:colId xmlns:a16="http://schemas.microsoft.com/office/drawing/2014/main" val="3874769663"/>
                    </a:ext>
                  </a:extLst>
                </a:gridCol>
                <a:gridCol w="1417320">
                  <a:extLst>
                    <a:ext uri="{9D8B030D-6E8A-4147-A177-3AD203B41FA5}">
                      <a16:colId xmlns:a16="http://schemas.microsoft.com/office/drawing/2014/main" val="279180329"/>
                    </a:ext>
                  </a:extLst>
                </a:gridCol>
                <a:gridCol w="1516380">
                  <a:extLst>
                    <a:ext uri="{9D8B030D-6E8A-4147-A177-3AD203B41FA5}">
                      <a16:colId xmlns:a16="http://schemas.microsoft.com/office/drawing/2014/main" val="1419483341"/>
                    </a:ext>
                  </a:extLst>
                </a:gridCol>
                <a:gridCol w="940550">
                  <a:extLst>
                    <a:ext uri="{9D8B030D-6E8A-4147-A177-3AD203B41FA5}">
                      <a16:colId xmlns:a16="http://schemas.microsoft.com/office/drawing/2014/main" val="1532179531"/>
                    </a:ext>
                  </a:extLst>
                </a:gridCol>
              </a:tblGrid>
              <a:tr h="226247">
                <a:tc>
                  <a:txBody>
                    <a:bodyPr/>
                    <a:lstStyle/>
                    <a:p>
                      <a:pPr algn="ct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dirty="0">
                          <a:solidFill>
                            <a:sysClr val="windowText" lastClr="000000"/>
                          </a:solidFill>
                          <a:latin typeface="Calibri" panose="020F0502020204030204" pitchFamily="34" charset="0"/>
                          <a:cs typeface="Calibri" panose="020F0502020204030204" pitchFamily="34" charset="0"/>
                        </a:rPr>
                        <a:t>Intent - what is your objective?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Implementation - How will you achieve this?</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Impact - What do you hope to see?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dirty="0">
                          <a:solidFill>
                            <a:sysClr val="windowText" lastClr="000000"/>
                          </a:solidFill>
                          <a:effectLst/>
                          <a:latin typeface="Calibri" panose="020F0502020204030204" pitchFamily="34" charset="0"/>
                          <a:cs typeface="Calibri" panose="020F0502020204030204" pitchFamily="34" charset="0"/>
                        </a:rPr>
                        <a:t>Supporting evidence</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938675785"/>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650" b="1" dirty="0">
                          <a:effectLst/>
                          <a:latin typeface="Calibri" panose="020F0502020204030204" pitchFamily="34" charset="0"/>
                          <a:cs typeface="Calibri" panose="020F0502020204030204" pitchFamily="34" charset="0"/>
                        </a:rPr>
                        <a:t>Plan and monitor</a:t>
                      </a:r>
                      <a:br>
                        <a:rPr lang="en-US" sz="700" b="1" dirty="0">
                          <a:effectLst/>
                          <a:latin typeface="Calibri" panose="020F0502020204030204" pitchFamily="34" charset="0"/>
                          <a:cs typeface="Calibri" panose="020F0502020204030204" pitchFamily="34" charset="0"/>
                        </a:rPr>
                      </a:br>
                      <a:r>
                        <a:rPr lang="en-US" sz="500" b="1" dirty="0">
                          <a:effectLst/>
                          <a:latin typeface="Calibri" panose="020F0502020204030204" pitchFamily="34" charset="0"/>
                          <a:cs typeface="Calibri" panose="020F0502020204030204" pitchFamily="34" charset="0"/>
                        </a:rPr>
                        <a:t>(Complete now and monitor)</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US" sz="600" dirty="0">
                          <a:solidFill>
                            <a:schemeClr val="accent3"/>
                          </a:solidFill>
                          <a:latin typeface="Calibri" panose="020F0502020204030204" pitchFamily="34" charset="0"/>
                          <a:cs typeface="Calibri" panose="020F0502020204030204" pitchFamily="34" charset="0"/>
                        </a:rPr>
                        <a:t>Ensure all pupils can access a wide-range of competition in school through regular intra school competition, as well as all pupils accessing inter competitions against other schools. Competition formats to reflect needs of pupils. See school games offer.</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indent="0" algn="l">
                        <a:lnSpc>
                          <a:spcPct val="100000"/>
                        </a:lnSpc>
                        <a:buFont typeface="Arial" panose="020B0604020202020204" pitchFamily="34" charset="0"/>
                        <a:buNone/>
                      </a:pPr>
                      <a:r>
                        <a:rPr lang="en-GB" sz="600" dirty="0"/>
                        <a:t>Plan a year-round programme of intra-school competitions across a range of sports.</a:t>
                      </a:r>
                      <a:br>
                        <a:rPr lang="en-GB" sz="600" dirty="0"/>
                      </a:br>
                      <a:endParaRPr lang="en-GB" sz="600" dirty="0"/>
                    </a:p>
                    <a:p>
                      <a:pPr marL="0" indent="0" algn="l">
                        <a:lnSpc>
                          <a:spcPct val="100000"/>
                        </a:lnSpc>
                        <a:buFont typeface="Arial" panose="020B0604020202020204" pitchFamily="34" charset="0"/>
                        <a:buNone/>
                      </a:pPr>
                      <a:r>
                        <a:rPr lang="en-GB" sz="600" dirty="0"/>
                        <a:t>Continue  teams into local PE and Sport competitions and festivals.</a:t>
                      </a:r>
                    </a:p>
                    <a:p>
                      <a:pPr marL="0" indent="0" algn="l">
                        <a:lnSpc>
                          <a:spcPct val="100000"/>
                        </a:lnSpc>
                        <a:buFont typeface="Arial" panose="020B0604020202020204" pitchFamily="34" charset="0"/>
                        <a:buNone/>
                      </a:pPr>
                      <a:endParaRPr lang="en-GB" sz="600" dirty="0"/>
                    </a:p>
                    <a:p>
                      <a:pPr marL="0" indent="0" algn="l">
                        <a:lnSpc>
                          <a:spcPct val="100000"/>
                        </a:lnSpc>
                        <a:buFont typeface="Arial" panose="020B0604020202020204" pitchFamily="34" charset="0"/>
                        <a:buNone/>
                      </a:pPr>
                      <a:r>
                        <a:rPr lang="en-GB" sz="600" dirty="0"/>
                        <a:t>Ensure transport and staffing are available to enable participation.</a:t>
                      </a:r>
                      <a:br>
                        <a:rPr lang="en-GB" sz="600" dirty="0"/>
                      </a:br>
                      <a:endParaRPr lang="en-GB" sz="600" dirty="0"/>
                    </a:p>
                    <a:p>
                      <a:pPr marL="0" indent="0" algn="l">
                        <a:lnSpc>
                          <a:spcPct val="100000"/>
                        </a:lnSpc>
                        <a:buFont typeface="Arial" panose="020B0604020202020204" pitchFamily="34" charset="0"/>
                        <a:buNone/>
                      </a:pPr>
                      <a:r>
                        <a:rPr lang="en-GB" sz="600" dirty="0"/>
                        <a:t>Provide inclusive competitions for SEND pupils and less confident participants.</a:t>
                      </a:r>
                      <a:br>
                        <a:rPr lang="en-GB" sz="600" dirty="0"/>
                      </a:br>
                      <a:endParaRPr lang="en-GB" sz="600" dirty="0"/>
                    </a:p>
                    <a:p>
                      <a:pPr marL="0" indent="0" algn="l">
                        <a:lnSpc>
                          <a:spcPct val="100000"/>
                        </a:lnSpc>
                        <a:buFont typeface="Arial" panose="020B0604020202020204" pitchFamily="34" charset="0"/>
                        <a:buNone/>
                      </a:pPr>
                      <a:r>
                        <a:rPr lang="en-GB" sz="600" dirty="0"/>
                        <a:t>Develop leadership opportunities by training Sports Leaders to organise house competitions and festivals.</a:t>
                      </a:r>
                      <a:br>
                        <a:rPr lang="en-GB" sz="600" dirty="0"/>
                      </a:br>
                      <a:endParaRPr lang="en-GB" sz="600" dirty="0"/>
                    </a:p>
                    <a:p>
                      <a:pPr marL="0" indent="0" algn="l">
                        <a:lnSpc>
                          <a:spcPct val="100000"/>
                        </a:lnSpc>
                        <a:buFont typeface="Arial" panose="020B0604020202020204" pitchFamily="34" charset="0"/>
                        <a:buNone/>
                      </a:pPr>
                      <a:r>
                        <a:rPr lang="en-GB" sz="600" dirty="0"/>
                        <a:t>Use competition formats that maximise participation rather than just selecting elite performers.</a:t>
                      </a:r>
                      <a:endParaRPr lang="en-US" sz="300" dirty="0">
                        <a:solidFill>
                          <a:schemeClr val="accent3"/>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GB" sz="600" dirty="0"/>
                        <a:t>Increased number of pupils representing the school in competitive sport.</a:t>
                      </a:r>
                      <a:br>
                        <a:rPr lang="en-GB" sz="600" dirty="0"/>
                      </a:br>
                      <a:endParaRPr lang="en-GB" sz="600" dirty="0"/>
                    </a:p>
                    <a:p>
                      <a:pPr algn="l">
                        <a:lnSpc>
                          <a:spcPct val="100000"/>
                        </a:lnSpc>
                      </a:pPr>
                      <a:r>
                        <a:rPr lang="en-GB" sz="600" dirty="0"/>
                        <a:t>Increased participation in intra-school competitions across all year groups.</a:t>
                      </a:r>
                      <a:br>
                        <a:rPr lang="en-GB" sz="600" dirty="0"/>
                      </a:br>
                      <a:endParaRPr lang="en-GB" sz="600" dirty="0"/>
                    </a:p>
                    <a:p>
                      <a:pPr algn="l">
                        <a:lnSpc>
                          <a:spcPct val="100000"/>
                        </a:lnSpc>
                      </a:pPr>
                      <a:r>
                        <a:rPr lang="en-GB" sz="600" dirty="0"/>
                        <a:t>Greater confidence, teamwork, </a:t>
                      </a:r>
                    </a:p>
                    <a:p>
                      <a:pPr algn="l">
                        <a:lnSpc>
                          <a:spcPct val="100000"/>
                        </a:lnSpc>
                      </a:pPr>
                      <a:r>
                        <a:rPr lang="en-GB" sz="600" dirty="0"/>
                        <a:t>resilience and sportsmanship.</a:t>
                      </a:r>
                    </a:p>
                    <a:p>
                      <a:pPr algn="l">
                        <a:lnSpc>
                          <a:spcPct val="100000"/>
                        </a:lnSpc>
                      </a:pPr>
                      <a:endParaRPr lang="en-GB" sz="600" dirty="0"/>
                    </a:p>
                    <a:p>
                      <a:pPr algn="l">
                        <a:lnSpc>
                          <a:spcPct val="100000"/>
                        </a:lnSpc>
                      </a:pPr>
                      <a:r>
                        <a:rPr lang="en-GB" sz="600" dirty="0"/>
                        <a:t>More pupils progressing from PE lessons into clubs and competitive sport.</a:t>
                      </a:r>
                      <a:br>
                        <a:rPr lang="en-GB" sz="600" dirty="0"/>
                      </a:br>
                      <a:endParaRPr lang="en-GB" sz="600" dirty="0"/>
                    </a:p>
                    <a:p>
                      <a:pPr algn="l">
                        <a:lnSpc>
                          <a:spcPct val="100000"/>
                        </a:lnSpc>
                      </a:pPr>
                      <a:r>
                        <a:rPr lang="en-GB" sz="600" dirty="0"/>
                        <a:t>Improved engagement from disadvantaged pupils and SEND pupils through inclusive competition opportunities.</a:t>
                      </a:r>
                      <a:endParaRPr lang="en-US" sz="600" dirty="0">
                        <a:solidFill>
                          <a:schemeClr val="accent3"/>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GB" sz="600" dirty="0"/>
                        <a:t>PEDSSA/School Games calendar.</a:t>
                      </a:r>
                      <a:br>
                        <a:rPr lang="en-GB" sz="600" dirty="0"/>
                      </a:br>
                      <a:endParaRPr lang="en-GB" sz="600" dirty="0"/>
                    </a:p>
                    <a:p>
                      <a:pPr algn="l">
                        <a:lnSpc>
                          <a:spcPct val="100000"/>
                        </a:lnSpc>
                      </a:pPr>
                      <a:r>
                        <a:rPr lang="en-GB" sz="600" dirty="0"/>
                        <a:t>Fixture list.</a:t>
                      </a:r>
                      <a:br>
                        <a:rPr lang="en-GB" sz="600" dirty="0"/>
                      </a:br>
                      <a:endParaRPr lang="en-GB" sz="600" dirty="0"/>
                    </a:p>
                    <a:p>
                      <a:pPr algn="l">
                        <a:lnSpc>
                          <a:spcPct val="100000"/>
                        </a:lnSpc>
                      </a:pPr>
                      <a:r>
                        <a:rPr lang="en-GB" sz="600" dirty="0"/>
                        <a:t>Registers/evolve documentation of participating pupils and event details.</a:t>
                      </a:r>
                      <a:br>
                        <a:rPr lang="en-GB" sz="600" dirty="0"/>
                      </a:br>
                      <a:endParaRPr lang="en-GB" sz="600" dirty="0"/>
                    </a:p>
                    <a:p>
                      <a:pPr algn="l">
                        <a:lnSpc>
                          <a:spcPct val="100000"/>
                        </a:lnSpc>
                      </a:pPr>
                      <a:r>
                        <a:rPr lang="en-GB" sz="600" dirty="0"/>
                        <a:t>School newsletter/social media celebrating participation.</a:t>
                      </a:r>
                      <a:br>
                        <a:rPr lang="en-GB" sz="600" dirty="0"/>
                      </a:br>
                      <a:endParaRPr lang="en-US" sz="400" dirty="0">
                        <a:solidFill>
                          <a:schemeClr val="accent3"/>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68936110"/>
                  </a:ext>
                </a:extLst>
              </a:tr>
              <a:tr h="164253">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b="1" dirty="0">
                          <a:solidFill>
                            <a:sysClr val="windowText" lastClr="000000"/>
                          </a:solidFill>
                          <a:latin typeface="Calibri" panose="020F0502020204030204" pitchFamily="34" charset="0"/>
                          <a:cs typeface="Calibri" panose="020F0502020204030204" pitchFamily="34" charset="0"/>
                        </a:rPr>
                        <a:t>What impact have you seen?</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Are the improvements sustainable? How?</a:t>
                      </a:r>
                      <a:endParaRPr lang="en-US" sz="700" b="1"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Supporting evidence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b="1" dirty="0">
                          <a:solidFill>
                            <a:sysClr val="windowText" lastClr="000000"/>
                          </a:solidFill>
                          <a:effectLst/>
                          <a:latin typeface="Calibri" panose="020F0502020204030204" pitchFamily="34" charset="0"/>
                          <a:cs typeface="Calibri" panose="020F0502020204030204" pitchFamily="34" charset="0"/>
                        </a:rPr>
                        <a:t>Approx. cost</a:t>
                      </a:r>
                      <a:endParaRPr lang="en-GB" sz="7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3420514327"/>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650" b="1" dirty="0">
                          <a:latin typeface="Calibri" panose="020F0502020204030204" pitchFamily="34" charset="0"/>
                          <a:cs typeface="Calibri" panose="020F0502020204030204" pitchFamily="34" charset="0"/>
                        </a:rPr>
                        <a:t>Evaluate</a:t>
                      </a:r>
                      <a:r>
                        <a:rPr lang="en-US" sz="700" b="1" dirty="0">
                          <a:latin typeface="Calibri" panose="020F0502020204030204" pitchFamily="34" charset="0"/>
                          <a:cs typeface="Calibri" panose="020F0502020204030204" pitchFamily="34" charset="0"/>
                        </a:rPr>
                        <a:t> </a:t>
                      </a:r>
                      <a:r>
                        <a:rPr lang="en-US" sz="500" b="1" dirty="0">
                          <a:latin typeface="Calibri" panose="020F0502020204030204" pitchFamily="34" charset="0"/>
                          <a:cs typeface="Calibri" panose="020F0502020204030204" pitchFamily="34" charset="0"/>
                        </a:rPr>
                        <a:t>(Complete in July)</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GB" sz="600" dirty="0"/>
                        <a:t>A greater proportion of pupils participated in both intra- and inter-school competitions. </a:t>
                      </a:r>
                    </a:p>
                    <a:p>
                      <a:pPr algn="l">
                        <a:lnSpc>
                          <a:spcPct val="100000"/>
                        </a:lnSpc>
                      </a:pPr>
                      <a:endParaRPr lang="en-GB" sz="600" dirty="0"/>
                    </a:p>
                    <a:p>
                      <a:pPr algn="l">
                        <a:lnSpc>
                          <a:spcPct val="100000"/>
                        </a:lnSpc>
                      </a:pPr>
                      <a:r>
                        <a:rPr lang="en-GB" sz="600" dirty="0"/>
                        <a:t>All year groups accessed competitive opportunities during the academic year. </a:t>
                      </a:r>
                    </a:p>
                    <a:p>
                      <a:pPr algn="l">
                        <a:lnSpc>
                          <a:spcPct val="100000"/>
                        </a:lnSpc>
                      </a:pPr>
                      <a:endParaRPr lang="en-GB" sz="600" dirty="0"/>
                    </a:p>
                    <a:p>
                      <a:pPr algn="l">
                        <a:lnSpc>
                          <a:spcPct val="100000"/>
                        </a:lnSpc>
                      </a:pPr>
                      <a:r>
                        <a:rPr lang="en-GB" sz="600" dirty="0"/>
                        <a:t>Participation increased among girls, SEND pupils and disadvantaged pupils. </a:t>
                      </a:r>
                    </a:p>
                    <a:p>
                      <a:pPr algn="l">
                        <a:lnSpc>
                          <a:spcPct val="100000"/>
                        </a:lnSpc>
                      </a:pPr>
                      <a:endParaRPr lang="en-GB" sz="600" dirty="0"/>
                    </a:p>
                    <a:p>
                      <a:pPr algn="l">
                        <a:lnSpc>
                          <a:spcPct val="100000"/>
                        </a:lnSpc>
                      </a:pPr>
                      <a:r>
                        <a:rPr lang="en-GB" sz="600" dirty="0"/>
                        <a:t>More pupils represented the school at School Games and local SSP events. Positive pupil feedback showed increased enjoyment and motivation in PE. </a:t>
                      </a:r>
                    </a:p>
                    <a:p>
                      <a:pPr algn="l">
                        <a:lnSpc>
                          <a:spcPct val="100000"/>
                        </a:lnSpc>
                      </a:pPr>
                      <a:endParaRPr lang="en-GB" sz="600" dirty="0"/>
                    </a:p>
                    <a:p>
                      <a:pPr algn="l">
                        <a:lnSpc>
                          <a:spcPct val="100000"/>
                        </a:lnSpc>
                      </a:pPr>
                      <a:r>
                        <a:rPr lang="en-GB" sz="600" dirty="0"/>
                        <a:t>Sports Leaders successfully organised and officiated intra-school competitions.</a:t>
                      </a:r>
                      <a:endParaRPr lang="en-US" sz="400" dirty="0">
                        <a:solidFill>
                          <a:schemeClr val="accent3"/>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GB" sz="600" dirty="0"/>
                        <a:t>An annual competition calendar has been established and can be repeated each year.</a:t>
                      </a:r>
                    </a:p>
                    <a:p>
                      <a:pPr algn="l">
                        <a:lnSpc>
                          <a:spcPct val="100000"/>
                        </a:lnSpc>
                      </a:pPr>
                      <a:endParaRPr lang="en-GB" sz="600" dirty="0"/>
                    </a:p>
                    <a:p>
                      <a:pPr algn="l">
                        <a:lnSpc>
                          <a:spcPct val="100000"/>
                        </a:lnSpc>
                      </a:pPr>
                      <a:r>
                        <a:rPr lang="en-GB" sz="600" dirty="0"/>
                        <a:t>Strong links with the School Sport Partnership ensure continued access to competitions. </a:t>
                      </a:r>
                    </a:p>
                    <a:p>
                      <a:pPr algn="l">
                        <a:lnSpc>
                          <a:spcPct val="100000"/>
                        </a:lnSpc>
                      </a:pPr>
                      <a:endParaRPr lang="en-GB" sz="600" dirty="0"/>
                    </a:p>
                    <a:p>
                      <a:pPr algn="l">
                        <a:lnSpc>
                          <a:spcPct val="100000"/>
                        </a:lnSpc>
                      </a:pPr>
                      <a:r>
                        <a:rPr lang="en-GB" sz="600" dirty="0"/>
                        <a:t>Staff have developed confidence in organising competitive events. </a:t>
                      </a:r>
                    </a:p>
                    <a:p>
                      <a:pPr algn="l">
                        <a:lnSpc>
                          <a:spcPct val="100000"/>
                        </a:lnSpc>
                      </a:pPr>
                      <a:endParaRPr lang="en-GB" sz="600" dirty="0"/>
                    </a:p>
                    <a:p>
                      <a:pPr algn="l">
                        <a:lnSpc>
                          <a:spcPct val="100000"/>
                        </a:lnSpc>
                      </a:pPr>
                      <a:r>
                        <a:rPr lang="en-GB" sz="600" dirty="0"/>
                        <a:t>Sports Leaders will continue to support the delivery of intra-school competitions. </a:t>
                      </a:r>
                    </a:p>
                    <a:p>
                      <a:pPr algn="l">
                        <a:lnSpc>
                          <a:spcPct val="100000"/>
                        </a:lnSpc>
                      </a:pPr>
                      <a:endParaRPr lang="en-GB" sz="600" dirty="0"/>
                    </a:p>
                    <a:p>
                      <a:pPr algn="l">
                        <a:lnSpc>
                          <a:spcPct val="100000"/>
                        </a:lnSpc>
                      </a:pPr>
                      <a:r>
                        <a:rPr lang="en-GB" sz="600" dirty="0"/>
                        <a:t>Competition has become embedded within the PE curriculum and school enrichment programme.</a:t>
                      </a:r>
                    </a:p>
                    <a:p>
                      <a:pPr algn="l">
                        <a:lnSpc>
                          <a:spcPct val="100000"/>
                        </a:lnSpc>
                      </a:pPr>
                      <a:endParaRPr lang="en-GB" sz="600" dirty="0"/>
                    </a:p>
                    <a:p>
                      <a:pPr algn="l">
                        <a:lnSpc>
                          <a:spcPct val="100000"/>
                        </a:lnSpc>
                      </a:pPr>
                      <a:r>
                        <a:rPr lang="en-GB" sz="600" dirty="0"/>
                        <a:t>Equipment and resources purchased will continue to support future competitions.</a:t>
                      </a:r>
                      <a:endParaRPr lang="en-US" sz="600" dirty="0">
                        <a:solidFill>
                          <a:schemeClr val="accent3"/>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GB" sz="600" dirty="0"/>
                        <a:t>Competition registers showing numbers of participants; School Games Mark evidence; Fixture results and event reports; Pupil voice surveys; Staff evaluations; Sports Leader logs; Photographs and newsletters; Certificates and awards; Registers demonstrating participation by year group, gender and pupil groups (e.g. SEND, disadvantaged).</a:t>
                      </a:r>
                      <a:endParaRPr lang="en-US" sz="400" dirty="0">
                        <a:solidFill>
                          <a:schemeClr val="accent3"/>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US" sz="600" dirty="0">
                          <a:solidFill>
                            <a:schemeClr val="tx1"/>
                          </a:solidFill>
                          <a:latin typeface="Calibri" panose="020F0502020204030204" pitchFamily="34" charset="0"/>
                          <a:cs typeface="Calibri" panose="020F0502020204030204" pitchFamily="34" charset="0"/>
                        </a:rPr>
                        <a:t>Youth Sports Trust = £260</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p>
                      <a:pPr algn="l">
                        <a:lnSpc>
                          <a:spcPct val="100000"/>
                        </a:lnSpc>
                      </a:pPr>
                      <a:r>
                        <a:rPr lang="en-US" sz="600" dirty="0">
                          <a:solidFill>
                            <a:schemeClr val="tx1"/>
                          </a:solidFill>
                          <a:latin typeface="Calibri" panose="020F0502020204030204" pitchFamily="34" charset="0"/>
                          <a:cs typeface="Calibri" panose="020F0502020204030204" pitchFamily="34" charset="0"/>
                        </a:rPr>
                        <a:t>PEDSSA = £81</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p>
                      <a:pPr algn="l">
                        <a:lnSpc>
                          <a:spcPct val="100000"/>
                        </a:lnSpc>
                      </a:pPr>
                      <a:r>
                        <a:rPr lang="en-US" sz="600" dirty="0">
                          <a:solidFill>
                            <a:schemeClr val="tx1"/>
                          </a:solidFill>
                          <a:latin typeface="Calibri" panose="020F0502020204030204" pitchFamily="34" charset="0"/>
                          <a:cs typeface="Calibri" panose="020F0502020204030204" pitchFamily="34" charset="0"/>
                        </a:rPr>
                        <a:t>Transport (to competitions/fixtures/events) = £1,415</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p>
                      <a:pPr algn="l">
                        <a:lnSpc>
                          <a:spcPct val="100000"/>
                        </a:lnSpc>
                      </a:pPr>
                      <a:r>
                        <a:rPr lang="en-US" sz="600" b="1" dirty="0">
                          <a:solidFill>
                            <a:schemeClr val="tx1"/>
                          </a:solidFill>
                          <a:latin typeface="Calibri" panose="020F0502020204030204" pitchFamily="34" charset="0"/>
                          <a:cs typeface="Calibri" panose="020F0502020204030204" pitchFamily="34" charset="0"/>
                        </a:rPr>
                        <a:t>Total = £1,776</a:t>
                      </a:r>
                    </a:p>
                    <a:p>
                      <a:pPr algn="l">
                        <a:lnSpc>
                          <a:spcPct val="100000"/>
                        </a:lnSpc>
                      </a:pPr>
                      <a:endParaRPr lang="en-US" sz="600" dirty="0">
                        <a:solidFill>
                          <a:schemeClr val="accent3"/>
                        </a:solidFill>
                        <a:latin typeface="Calibri" panose="020F0502020204030204" pitchFamily="34" charset="0"/>
                        <a:cs typeface="Calibri" panose="020F0502020204030204" pitchFamily="34" charset="0"/>
                      </a:endParaRPr>
                    </a:p>
                    <a:p>
                      <a:pPr algn="l">
                        <a:lnSpc>
                          <a:spcPct val="100000"/>
                        </a:lnSpc>
                      </a:pPr>
                      <a:endParaRPr lang="en-US" sz="600" dirty="0">
                        <a:solidFill>
                          <a:schemeClr val="accent3"/>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72556584"/>
                  </a:ext>
                </a:extLst>
              </a:tr>
            </a:tbl>
          </a:graphicData>
        </a:graphic>
      </p:graphicFrame>
    </p:spTree>
    <p:extLst>
      <p:ext uri="{BB962C8B-B14F-4D97-AF65-F5344CB8AC3E}">
        <p14:creationId xmlns:p14="http://schemas.microsoft.com/office/powerpoint/2010/main" val="3760391281"/>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1335</TotalTime>
  <Words>3229</Words>
  <Application>Microsoft Office PowerPoint</Application>
  <PresentationFormat>Custom</PresentationFormat>
  <Paragraphs>369</Paragraphs>
  <Slides>11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Aptos</vt:lpstr>
      <vt:lpstr>Aptos Display</vt: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David Rock</dc:creator>
  <cp:lastModifiedBy>Danielle Feavearyear</cp:lastModifiedBy>
  <cp:revision>49</cp:revision>
  <dcterms:created xsi:type="dcterms:W3CDTF">2025-10-08T18:09:30Z</dcterms:created>
  <dcterms:modified xsi:type="dcterms:W3CDTF">2026-09-01T13:57:15Z</dcterms:modified>
</cp:coreProperties>
</file>