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84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53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96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05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00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01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06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1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01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35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DD828-F978-453E-827F-D723F7991403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93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73"/>
            <a:ext cx="1316264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latin typeface="Century Gothic" panose="020B0502020202020204" pitchFamily="34" charset="0"/>
              </a:rPr>
              <a:t>ART Curriculum</a:t>
            </a:r>
            <a:endParaRPr lang="en-GB" sz="1600" u="sng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5538" y="2387"/>
            <a:ext cx="7941466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BIG IDEAS: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Willingness to fail but accept, reflect and refine.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Happy accidents are creative sparks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To personalise emotive and real issues.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To understand that ideas can be recorded in countless ways.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Exploring a wide range of materials and techniques to realise ideas in both 2D and 3D.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To feel confident and proud of the creative outcomes.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96278" y="1"/>
            <a:ext cx="122584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SMSC</a:t>
            </a:r>
            <a:endParaRPr lang="en-GB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22118" y="0"/>
            <a:ext cx="1669881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Main Learning Points/NC Objectives</a:t>
            </a:r>
            <a:endParaRPr lang="en-GB" sz="1200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029349"/>
              </p:ext>
            </p:extLst>
          </p:nvPr>
        </p:nvGraphicFramePr>
        <p:xfrm>
          <a:off x="0" y="992777"/>
          <a:ext cx="12191999" cy="163539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7769">
                  <a:extLst>
                    <a:ext uri="{9D8B030D-6E8A-4147-A177-3AD203B41FA5}">
                      <a16:colId xmlns:a16="http://schemas.microsoft.com/office/drawing/2014/main" val="292655646"/>
                    </a:ext>
                  </a:extLst>
                </a:gridCol>
                <a:gridCol w="3081410">
                  <a:extLst>
                    <a:ext uri="{9D8B030D-6E8A-4147-A177-3AD203B41FA5}">
                      <a16:colId xmlns:a16="http://schemas.microsoft.com/office/drawing/2014/main" val="1733637832"/>
                    </a:ext>
                  </a:extLst>
                </a:gridCol>
                <a:gridCol w="3081410">
                  <a:extLst>
                    <a:ext uri="{9D8B030D-6E8A-4147-A177-3AD203B41FA5}">
                      <a16:colId xmlns:a16="http://schemas.microsoft.com/office/drawing/2014/main" val="1323323191"/>
                    </a:ext>
                  </a:extLst>
                </a:gridCol>
                <a:gridCol w="3081410">
                  <a:extLst>
                    <a:ext uri="{9D8B030D-6E8A-4147-A177-3AD203B41FA5}">
                      <a16:colId xmlns:a16="http://schemas.microsoft.com/office/drawing/2014/main" val="1355648522"/>
                    </a:ext>
                  </a:extLst>
                </a:gridCol>
              </a:tblGrid>
              <a:tr h="39769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Year 5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Year</a:t>
                      </a:r>
                      <a:r>
                        <a:rPr lang="en-GB" baseline="0" dirty="0" smtClean="0">
                          <a:latin typeface="Century Gothic" panose="020B0502020202020204" pitchFamily="34" charset="0"/>
                        </a:rPr>
                        <a:t> 6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Year 7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Year 8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750563"/>
                  </a:ext>
                </a:extLst>
              </a:tr>
              <a:tr h="4971142">
                <a:tc>
                  <a:txBody>
                    <a:bodyPr/>
                    <a:lstStyle/>
                    <a:p>
                      <a:endParaRPr lang="en-GB" sz="1100" u="sng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ABORIGINAL</a:t>
                      </a:r>
                      <a:r>
                        <a:rPr lang="en-GB" sz="1100" u="sng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ART</a:t>
                      </a:r>
                      <a:r>
                        <a:rPr lang="en-GB" sz="1100" u="none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u="none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GB" sz="11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2 4 5</a:t>
                      </a:r>
                      <a:r>
                        <a:rPr lang="en-GB" sz="1100" baseline="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6</a:t>
                      </a:r>
                      <a:endParaRPr lang="en-GB" sz="1100" u="sng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develop an understanding of different elements of Aboriginal Art – </a:t>
                      </a:r>
                      <a:r>
                        <a:rPr lang="en-GB" sz="1100" b="1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Indigenous symbols, dreaming stories </a:t>
                      </a:r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and </a:t>
                      </a:r>
                      <a:r>
                        <a:rPr lang="en-GB" sz="1100" b="1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styles of Aboriginal Art </a:t>
                      </a:r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(Dot painting and X Ray painting). </a:t>
                      </a:r>
                    </a:p>
                    <a:p>
                      <a:endParaRPr lang="en-GB" sz="1100" b="0" i="0" u="none" strike="noStrike" kern="1200" baseline="0" dirty="0" smtClean="0">
                        <a:solidFill>
                          <a:srgbClr val="00B05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1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Skills: drawing, painting, printing and sculpting.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Sketch from second-hand observation, thinking about using shapes to plan a proportionally correct drawing.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Mix colours using acrylic paint- primary colours, secondary colours, tertiary colours and browns.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Use layers of two or more colours to add depth and interest.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Develop painting techniques used by Aboriginal artists.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Use a variety of printing methods to create own design.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Make a 3D sculpture using clay transferring techniques learnt.</a:t>
                      </a:r>
                    </a:p>
                    <a:p>
                      <a:endParaRPr lang="en-GB" sz="1100" b="0" i="0" u="none" strike="noStrike" kern="1200" baseline="0" dirty="0" smtClean="0">
                        <a:solidFill>
                          <a:srgbClr val="00B05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i="0" u="sng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COLOUR AND PATTERN </a:t>
                      </a:r>
                      <a:r>
                        <a:rPr lang="en-GB" sz="1100" b="0" i="0" u="none" strike="noStrike" kern="1200" baseline="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1 2 4 5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develop confidence with the experimentation of different mediums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r>
                        <a:rPr lang="en-GB" sz="1100" b="1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Creativity and Outcome:</a:t>
                      </a:r>
                      <a:endParaRPr lang="en-GB" sz="1100" b="0" i="0" u="none" strike="noStrike" kern="1200" baseline="0" dirty="0" smtClean="0">
                        <a:solidFill>
                          <a:srgbClr val="00B05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When generating ideas start to develop your own personal style. Be an artist.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Adapt and refine ideas as they progress. </a:t>
                      </a:r>
                    </a:p>
                    <a:p>
                      <a:endParaRPr lang="en-GB" sz="1100" b="0" i="0" u="none" strike="noStrike" kern="1200" baseline="0" dirty="0" smtClean="0">
                        <a:solidFill>
                          <a:srgbClr val="00B05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1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Skills: Painting, drawing, printing, sculpting, collage and textiles.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Use complimentary colours, harmony colours and tones and tints to enhance the mood of a piece.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Mix colours using batik dyes and show a good level of control with a range of different materials.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Sketch from first and second-hand observations and show a good level of control and understanding when drawing.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Sketch lightly (no need to use a rubber to correct mistakes) and become more creative.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en-GB" sz="1100" b="0" i="0" u="sng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INSECTS</a:t>
                      </a:r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i="0" u="none" strike="noStrike" kern="1200" baseline="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1 2 3 4 6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develop drawing skills using texture and tone when drawing and to develop accuracy and control when printing.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r>
                        <a:rPr lang="en-GB" sz="1100" b="1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Creativity and Outcome:</a:t>
                      </a:r>
                      <a:endParaRPr lang="en-GB" sz="1100" b="0" i="0" u="none" strike="noStrike" kern="1200" baseline="0" dirty="0" smtClean="0">
                        <a:solidFill>
                          <a:srgbClr val="00B05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When generating ideas start to confidently use your sketchbooks for a variety of purposes including: recording observations; developing ideas; exploring techniques; planning and recording information.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Develop ideas from different starting points throughout the curriculum. </a:t>
                      </a:r>
                    </a:p>
                    <a:p>
                      <a:endParaRPr lang="en-GB" sz="1100" b="0" i="0" u="none" strike="noStrike" kern="1200" baseline="0" dirty="0" smtClean="0">
                        <a:solidFill>
                          <a:srgbClr val="00B05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1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Skills: Painting, drawing, printing and sculpting.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Use pencils to show line, tone and texture to help enhance the depth of your drawing and use shading to show light and shadow.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Mix colours using acrylic paint, focusing on tones and tints.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Become more accurate when drawing from observation and develop accurate printing blocks using polystyrene squares.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Develop a creative design, then use this to create precise repeating patterns.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en-GB" sz="1100" b="0" i="0" u="none" strike="noStrike" kern="12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en-GB" sz="1100" b="0" i="0" u="none" strike="noStrike" kern="12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en-GB" sz="1100" b="0" i="0" u="none" strike="noStrike" kern="12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en-GB" sz="1100" b="0" i="0" u="none" strike="noStrike" kern="12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en-GB" sz="1100" b="0" i="0" u="none" strike="noStrike" kern="12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en-GB" sz="1100" b="0" i="0" u="none" strike="noStrike" kern="12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en-GB" sz="1100" b="0" i="0" u="none" strike="noStrike" kern="12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en-GB" sz="1100" b="0" i="0" u="none" strike="noStrike" kern="12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en-GB" sz="1100" b="0" i="0" u="none" strike="noStrike" kern="12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en-GB" sz="1100" b="0" i="0" u="none" strike="noStrike" kern="12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en-GB" sz="1100" b="0" i="0" u="none" strike="noStrike" kern="12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en-GB" sz="1100" b="0" i="0" u="none" strike="noStrike" kern="12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en-GB" sz="1100" b="0" i="0" u="none" strike="noStrike" kern="12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u="sng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100" b="0" i="0" u="sng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CAKES AND SWEETS</a:t>
                      </a:r>
                      <a:r>
                        <a:rPr lang="en-GB" sz="1100" b="0" i="0" u="none" strike="noStrike" kern="1200" baseline="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1 3 4 5 6</a:t>
                      </a:r>
                      <a:endParaRPr lang="en-GB" sz="1100" b="0" i="0" u="sng" strike="noStrike" kern="12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develop an understanding of </a:t>
                      </a:r>
                      <a:r>
                        <a:rPr lang="en-GB" sz="1100" b="1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artists styles</a:t>
                      </a:r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and gain confidence with the experimentation of different materials to create </a:t>
                      </a:r>
                      <a:r>
                        <a:rPr lang="en-GB" sz="1100" b="1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3D sculptures</a:t>
                      </a:r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	</a:t>
                      </a:r>
                    </a:p>
                    <a:p>
                      <a:endParaRPr lang="en-GB" sz="1100" b="0" i="0" u="none" strike="noStrike" kern="1200" baseline="0" dirty="0" smtClean="0">
                        <a:solidFill>
                          <a:srgbClr val="00B05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1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Skills: Painting, drawing, printing, sculpting and collage.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Sketch thinking about using shapes to plan a proportionally correct drawing.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Draw and shade 3D shapes with some success and have a basic understanding of how shading changes with a light source.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Recreate artists work effectively and creatively.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Use paint to decorate, improve and embellish ideas.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Use the qualities of acrylic paints to create visually interesting pieces.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Design and make in 3 dimensions, using card, wire, paper etc. </a:t>
                      </a: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en-GB" sz="1100" u="sng" dirty="0" smtClean="0">
                        <a:latin typeface="Century Gothic" panose="020B0502020202020204" pitchFamily="34" charset="0"/>
                      </a:endParaRPr>
                    </a:p>
                    <a:p>
                      <a:endParaRPr lang="en-GB" sz="1100" u="sng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100" b="0" i="0" u="sng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PATTERNS, PATTERNS AND PATTERNS</a:t>
                      </a:r>
                      <a:r>
                        <a:rPr lang="en-GB" sz="1100" b="0" i="0" u="none" strike="noStrike" kern="1200" baseline="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1 2 4 5</a:t>
                      </a:r>
                      <a:endParaRPr lang="en-GB" sz="1100" b="0" i="0" u="sng" strike="noStrike" kern="12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develop awareness of artist's work, develop accuracy and confidence when creating drawings and paintings and use a range of media to show experimentation.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Creativity and Outcome </a:t>
                      </a:r>
                      <a:endParaRPr lang="en-GB" sz="1100" b="0" i="0" u="none" strike="noStrike" kern="1200" baseline="0" dirty="0" smtClean="0">
                        <a:solidFill>
                          <a:srgbClr val="00B05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Use sketchbooks for a range of purposes; pleasure, research, investigating and exploring media, developing ideas and self-expression.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Develop and imaginatively extend ideas from starting points throughout the curriculum. </a:t>
                      </a:r>
                    </a:p>
                    <a:p>
                      <a:endParaRPr lang="en-GB" sz="1100" b="0" i="0" u="none" strike="noStrike" kern="1200" baseline="0" dirty="0" smtClean="0">
                        <a:solidFill>
                          <a:srgbClr val="00B05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1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Skills: Painting, drawing, printing and sculpting.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Create accurate patterns showing fine detail.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Use the qualities of materials to enhance ideas.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Use a variety of techniques to add interesting effects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Use a wide range of art materials – pencils, felt tips, acrylic paint, inks etc. </a:t>
                      </a: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GB" sz="1100" b="0" i="0" u="none" strike="noStrike" kern="1200" baseline="0" dirty="0" smtClean="0">
                        <a:solidFill>
                          <a:srgbClr val="00B05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i="0" u="sng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FUTURISM </a:t>
                      </a:r>
                      <a:r>
                        <a:rPr lang="en-GB" sz="1100" b="0" i="0" u="none" strike="noStrike" kern="1200" baseline="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1 2 4 5</a:t>
                      </a:r>
                      <a:endParaRPr lang="en-GB" sz="1100" b="0" i="0" u="sng" strike="noStrike" kern="12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develop patterns and textures to show </a:t>
                      </a:r>
                      <a:r>
                        <a:rPr lang="en-GB" sz="1100" b="1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movement, textures </a:t>
                      </a:r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and </a:t>
                      </a:r>
                      <a:r>
                        <a:rPr lang="en-GB" sz="1100" b="1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repetition </a:t>
                      </a:r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and to develop control and accuracy to creative drawings and paintings.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en-GB" sz="1100" b="1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Creativity and Outcome </a:t>
                      </a:r>
                      <a:endParaRPr lang="en-GB" sz="1100" b="0" i="0" u="none" strike="noStrike" kern="1200" baseline="0" dirty="0" smtClean="0">
                        <a:solidFill>
                          <a:srgbClr val="00B05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Express their own thoughts and ideas from their imagination.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Spot the potential in unexpected results as work progresses. </a:t>
                      </a:r>
                    </a:p>
                    <a:p>
                      <a:endParaRPr lang="en-GB" sz="1100" b="0" i="0" u="none" strike="noStrike" kern="1200" baseline="0" dirty="0" smtClean="0">
                        <a:solidFill>
                          <a:srgbClr val="00B05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1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Skills: Painting, drawing, printing and sculpting.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Combine colours to enhance the mood of a piece.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Create a colour palette based upon colours observed from observation.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Sketch (lightly) before painting to combine line and colour.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Combine and control paint to describe thoughts and feelings.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GB" sz="1100" u="sng" dirty="0" smtClean="0">
                        <a:latin typeface="Century Gothic" panose="020B0502020202020204" pitchFamily="34" charset="0"/>
                      </a:endParaRPr>
                    </a:p>
                    <a:p>
                      <a:endParaRPr lang="en-GB" sz="1100" u="sng" dirty="0" smtClean="0">
                        <a:latin typeface="Century Gothic" panose="020B0502020202020204" pitchFamily="34" charset="0"/>
                      </a:endParaRPr>
                    </a:p>
                    <a:p>
                      <a:endParaRPr lang="en-GB" sz="11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0" u="sng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i="0" u="sng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NATURAL FORMS</a:t>
                      </a:r>
                      <a:r>
                        <a:rPr lang="en-GB" sz="11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i="0" u="none" strike="noStrike" kern="1200" baseline="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1 2 4 5 6</a:t>
                      </a:r>
                      <a:endParaRPr lang="en-GB" sz="1100" b="0" i="0" u="sng" strike="noStrike" kern="12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develop </a:t>
                      </a:r>
                      <a:r>
                        <a:rPr lang="en-GB" sz="1100" b="1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drawing skills</a:t>
                      </a:r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(depth, texture and proportion) and understanding of </a:t>
                      </a:r>
                      <a:r>
                        <a:rPr lang="en-GB" sz="1100" b="1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patterns</a:t>
                      </a:r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in nature. To experiment depicting patterns from nature using a range of media – </a:t>
                      </a:r>
                      <a:r>
                        <a:rPr lang="en-GB" sz="1100" b="1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sculpture, coffee,  textiles and printing styles</a:t>
                      </a:r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(oil pastel transfer, lino print, foam print, string print).</a:t>
                      </a:r>
                    </a:p>
                    <a:p>
                      <a:endParaRPr lang="en-GB" sz="1100" b="0" i="0" u="none" strike="noStrike" kern="1200" baseline="0" dirty="0" smtClean="0">
                        <a:solidFill>
                          <a:srgbClr val="00B05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1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Skills: Painting, drawing, printing, sculpting and textiles.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Develop more complex patterns and understand how to repeat patterns in a basic way.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Work with a range of materials and select these appropriately to the subject matter.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Start to work confidently with materials and processes – be an artist-develop an individual style.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Demonstrate more control when painting, printing and constructing artwork.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Sketch and paint confidently from first and second-hand observation, using a range of materials and techniques. </a:t>
                      </a: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GB" sz="1100" u="none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100" b="0" i="0" u="sng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POP ART</a:t>
                      </a:r>
                      <a:r>
                        <a:rPr lang="en-GB" sz="11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i="0" u="none" strike="noStrike" kern="1200" baseline="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1 3 5 6</a:t>
                      </a:r>
                      <a:endParaRPr lang="en-GB" sz="1100" b="0" i="0" u="none" strike="noStrike" kern="12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study different Pop Artist’s styles and develop drawing skills and confidence with the experimentation of different materials. To create 3D art work.</a:t>
                      </a:r>
                    </a:p>
                    <a:p>
                      <a:endParaRPr lang="en-GB" sz="1100" b="0" i="0" u="none" strike="noStrike" kern="1200" baseline="0" dirty="0" smtClean="0">
                        <a:solidFill>
                          <a:srgbClr val="00B05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1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Creativity and Outcome </a:t>
                      </a:r>
                      <a:endParaRPr lang="en-GB" sz="1100" b="0" i="0" u="none" strike="noStrike" kern="1200" baseline="0" dirty="0" smtClean="0">
                        <a:solidFill>
                          <a:srgbClr val="00B05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Select suitable tools and materials to design and make your artwork.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Design and make in 3 dimensions. </a:t>
                      </a:r>
                    </a:p>
                    <a:p>
                      <a:endParaRPr lang="en-GB" sz="1100" b="0" i="0" u="none" strike="noStrike" kern="1200" baseline="0" dirty="0" smtClean="0">
                        <a:solidFill>
                          <a:srgbClr val="00B05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1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Skills: Painting, drawing, printing, collage and sculpting.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Understand primary, secondary and complimentary colours and use these appropriately. Begin to select colours according to needs.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Develop techniques that start to develop perspective and a greater sense of movement and proportion.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Develop use of different materials to create a well-controlled piece.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Show form, scale and proportion through sculpture.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Investigate and experiment with a range of sculpting tools to create; form and texture.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GB" sz="1100" u="sng" dirty="0" smtClean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100" b="0" i="0" u="none" strike="noStrike" kern="1200" baseline="0" dirty="0" smtClean="0">
                        <a:solidFill>
                          <a:srgbClr val="00B05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i="0" u="sng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ABSRTACT ART AND ART HISTORY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Looking at a range of different artists’ work, develop an understanding of different styles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en-GB" sz="1100" b="1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Creativity and Outcome </a:t>
                      </a:r>
                      <a:endParaRPr lang="en-GB" sz="1100" b="0" i="0" u="none" strike="noStrike" kern="1200" baseline="0" dirty="0" smtClean="0">
                        <a:solidFill>
                          <a:srgbClr val="00B05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Use a range of resources and research sources to develop ideas clearly.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Look at a range of artists and develop from a variety of starting points. Be open-minded to influences. </a:t>
                      </a:r>
                    </a:p>
                    <a:p>
                      <a:endParaRPr lang="en-GB" sz="1100" b="0" i="0" u="none" strike="noStrike" kern="1200" baseline="0" dirty="0" smtClean="0">
                        <a:solidFill>
                          <a:srgbClr val="00B05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1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Skills: Painting, drawing, printing and sculpting.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Use a range of media and techniques to bring research to life in your sketchbook.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Show how you have been able to select and interpret elements from your study of artists to creatively inform your individual designs.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Generate ideas from first and second hand observations, using a variety of art materials – pencils, acrylic paint, oil pastels, biro, fine liners, inks etc.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Use a greater range of styles to create different moods and feelings.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Develop your own practical skills through investigation and experimentation using a range of materials and techniques. </a:t>
                      </a: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GB" sz="1100" u="sng" dirty="0" smtClean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i="0" u="sng" strike="noStrike" kern="12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i="0" u="sng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GRAFFITI ART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develop an understanding of different style throughout art and use this to influence own work, using a range of media to show experimentation.</a:t>
                      </a:r>
                    </a:p>
                    <a:p>
                      <a:endParaRPr lang="en-GB" sz="1100" b="0" i="0" u="none" strike="noStrike" kern="1200" baseline="0" dirty="0" smtClean="0">
                        <a:solidFill>
                          <a:srgbClr val="00B05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1" i="0" u="none" strike="noStrike" kern="1200" baseline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Key </a:t>
                      </a:r>
                      <a:r>
                        <a:rPr lang="en-GB" sz="1100" b="1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Skills </a:t>
                      </a:r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	</a:t>
                      </a:r>
                      <a:r>
                        <a:rPr lang="en-GB" sz="1100" b="1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Creativity and Outcome </a:t>
                      </a:r>
                      <a:endParaRPr lang="en-GB" sz="1100" b="0" i="0" u="none" strike="noStrike" kern="1200" baseline="0" dirty="0" smtClean="0">
                        <a:solidFill>
                          <a:srgbClr val="00B05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Explain how your chosen artist, designer, genre, or culture has influenced or informed your design ideas.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Apply technical understanding gained through the study of artists, designers and craftspeople to inform your final decisions.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Show confidence and increased independence when developing ideas, using links from research and experimentation of styles and media. </a:t>
                      </a:r>
                    </a:p>
                    <a:p>
                      <a:endParaRPr lang="en-GB" sz="1100" b="0" i="0" u="none" strike="noStrike" kern="1200" baseline="0" dirty="0" smtClean="0">
                        <a:solidFill>
                          <a:srgbClr val="00B05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1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Skills </a:t>
                      </a:r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(Painting, drawing, printing, sculpting etc.)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Sustain concentration and control when using different tools and exploring materials for a purpose.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Use a mixture of materials to create a visually exciting piece appropriate to the theme or style we are working towards.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Use templates, stencils and lino to create more complex prints. Use sculpting tools in a controlled and professional manner.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Use a combination of different visual elements to help develop a more complex and detailed piece of work. </a:t>
                      </a:r>
                    </a:p>
                    <a:p>
                      <a:r>
                        <a:rPr lang="en-GB" sz="1100" b="0" i="0" u="none" strike="noStrike" kern="1200" baseline="0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9673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16157070"/>
            <a:ext cx="6101542" cy="17081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GB" sz="1050" b="1" u="sng" dirty="0" smtClean="0">
                <a:latin typeface="Century Gothic" panose="020B0502020202020204" pitchFamily="34" charset="0"/>
              </a:rPr>
              <a:t>KS2 Art Curriculum Objectives</a:t>
            </a:r>
          </a:p>
          <a:p>
            <a:r>
              <a:rPr lang="en-GB" sz="105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Pupils </a:t>
            </a:r>
            <a:r>
              <a:rPr lang="en-GB" sz="1050" dirty="0">
                <a:solidFill>
                  <a:srgbClr val="00B050"/>
                </a:solidFill>
                <a:latin typeface="Century Gothic" panose="020B0502020202020204" pitchFamily="34" charset="0"/>
              </a:rPr>
              <a:t>should be taught to develop their techniques, including their control and their use of materials, with creativity, experimentation and an increasing awareness of different kinds of art, craft and design.</a:t>
            </a:r>
          </a:p>
          <a:p>
            <a:r>
              <a:rPr lang="en-GB" sz="1050" dirty="0">
                <a:solidFill>
                  <a:srgbClr val="00B050"/>
                </a:solidFill>
                <a:latin typeface="Century Gothic" panose="020B0502020202020204" pitchFamily="34" charset="0"/>
              </a:rPr>
              <a:t>Pupils should be taught: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to </a:t>
            </a:r>
            <a:r>
              <a:rPr lang="en-GB" sz="1050" dirty="0">
                <a:solidFill>
                  <a:srgbClr val="00B050"/>
                </a:solidFill>
                <a:latin typeface="Century Gothic" panose="020B0502020202020204" pitchFamily="34" charset="0"/>
              </a:rPr>
              <a:t>create sketch books to record their observations and use them to review and revisit ideas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to </a:t>
            </a:r>
            <a:r>
              <a:rPr lang="en-GB" sz="1050" dirty="0">
                <a:solidFill>
                  <a:srgbClr val="00B050"/>
                </a:solidFill>
                <a:latin typeface="Century Gothic" panose="020B0502020202020204" pitchFamily="34" charset="0"/>
              </a:rPr>
              <a:t>improve their mastery of art and design techniques, including drawing, painting and sculpture with a range of materials [for example, pencil, charcoal, paint, clay]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about </a:t>
            </a:r>
            <a:r>
              <a:rPr lang="en-GB" sz="1050" dirty="0">
                <a:solidFill>
                  <a:srgbClr val="00B050"/>
                </a:solidFill>
                <a:latin typeface="Century Gothic" panose="020B0502020202020204" pitchFamily="34" charset="0"/>
              </a:rPr>
              <a:t>great artists, architects and designers in history.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3228" y="16157070"/>
            <a:ext cx="6096000" cy="17235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GB" sz="1000" b="1" u="sng" dirty="0" smtClean="0">
                <a:latin typeface="Century Gothic" panose="020B0502020202020204" pitchFamily="34" charset="0"/>
              </a:rPr>
              <a:t>KS3 </a:t>
            </a:r>
            <a:r>
              <a:rPr lang="en-GB" sz="1000" b="1" u="sng" dirty="0">
                <a:latin typeface="Century Gothic" panose="020B0502020202020204" pitchFamily="34" charset="0"/>
              </a:rPr>
              <a:t>Art Curriculum </a:t>
            </a:r>
            <a:r>
              <a:rPr lang="en-GB" sz="1000" b="1" u="sng" dirty="0" smtClean="0">
                <a:latin typeface="Century Gothic" panose="020B0502020202020204" pitchFamily="34" charset="0"/>
              </a:rPr>
              <a:t>Objectives</a:t>
            </a:r>
            <a:endParaRPr lang="en-GB" sz="1000" dirty="0" smtClean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r>
              <a:rPr lang="en-GB" sz="8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Pupils </a:t>
            </a:r>
            <a:r>
              <a:rPr lang="en-GB" sz="800" dirty="0">
                <a:solidFill>
                  <a:srgbClr val="00B050"/>
                </a:solidFill>
                <a:latin typeface="Century Gothic" panose="020B0502020202020204" pitchFamily="34" charset="0"/>
              </a:rPr>
              <a:t>should be taught to develop their creativity and ideas, and increase proficiency in their execution. They should develop a critical understanding of artists, architects and designers, expressing reasoned judgements that can inform their own work.</a:t>
            </a:r>
          </a:p>
          <a:p>
            <a:r>
              <a:rPr lang="en-GB" sz="800" dirty="0">
                <a:solidFill>
                  <a:srgbClr val="00B050"/>
                </a:solidFill>
                <a:latin typeface="Century Gothic" panose="020B0502020202020204" pitchFamily="34" charset="0"/>
              </a:rPr>
              <a:t>Pupils should be </a:t>
            </a:r>
            <a:r>
              <a:rPr lang="en-GB" sz="8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taught to:</a:t>
            </a:r>
            <a:endParaRPr lang="en-GB" sz="800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use </a:t>
            </a:r>
            <a:r>
              <a:rPr lang="en-GB" sz="800" dirty="0">
                <a:solidFill>
                  <a:srgbClr val="00B050"/>
                </a:solidFill>
                <a:latin typeface="Century Gothic" panose="020B0502020202020204" pitchFamily="34" charset="0"/>
              </a:rPr>
              <a:t>a range of techniques to record their observations in sketchbooks, journals and other media as a basis for exploring their ideas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use </a:t>
            </a:r>
            <a:r>
              <a:rPr lang="en-GB" sz="800" dirty="0">
                <a:solidFill>
                  <a:srgbClr val="00B050"/>
                </a:solidFill>
                <a:latin typeface="Century Gothic" panose="020B0502020202020204" pitchFamily="34" charset="0"/>
              </a:rPr>
              <a:t>a range of techniques and media, including painting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increase </a:t>
            </a:r>
            <a:r>
              <a:rPr lang="en-GB" sz="800" dirty="0">
                <a:solidFill>
                  <a:srgbClr val="00B050"/>
                </a:solidFill>
                <a:latin typeface="Century Gothic" panose="020B0502020202020204" pitchFamily="34" charset="0"/>
              </a:rPr>
              <a:t>their proficiency in the handling of different materials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analyse </a:t>
            </a:r>
            <a:r>
              <a:rPr lang="en-GB" sz="800" dirty="0">
                <a:solidFill>
                  <a:srgbClr val="00B050"/>
                </a:solidFill>
                <a:latin typeface="Century Gothic" panose="020B0502020202020204" pitchFamily="34" charset="0"/>
              </a:rPr>
              <a:t>and evaluate their own work, and that of others, in order to strengthen the visual impact or applications of their 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about </a:t>
            </a:r>
            <a:r>
              <a:rPr lang="en-GB" sz="800" dirty="0">
                <a:solidFill>
                  <a:srgbClr val="00B050"/>
                </a:solidFill>
                <a:latin typeface="Century Gothic" panose="020B0502020202020204" pitchFamily="34" charset="0"/>
              </a:rPr>
              <a:t>the history of art, craft, design and architecture, including periods, styles and major movements from ancient times up to the present day.</a:t>
            </a:r>
          </a:p>
        </p:txBody>
      </p:sp>
    </p:spTree>
    <p:extLst>
      <p:ext uri="{BB962C8B-B14F-4D97-AF65-F5344CB8AC3E}">
        <p14:creationId xmlns:p14="http://schemas.microsoft.com/office/powerpoint/2010/main" val="138327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1785</Words>
  <Application>Microsoft Office PowerPoint</Application>
  <PresentationFormat>Widescreen</PresentationFormat>
  <Paragraphs>175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Watkins</dc:creator>
  <cp:lastModifiedBy>Deborah Craddock</cp:lastModifiedBy>
  <cp:revision>64</cp:revision>
  <dcterms:created xsi:type="dcterms:W3CDTF">2020-01-22T11:44:23Z</dcterms:created>
  <dcterms:modified xsi:type="dcterms:W3CDTF">2022-08-11T12:19:10Z</dcterms:modified>
</cp:coreProperties>
</file>