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56DD828-F978-453E-827F-D723F7991403}" type="datetimeFigureOut">
              <a:rPr lang="en-GB" smtClean="0"/>
              <a:t>07/12/2020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DDA097-2B70-48A5-92A2-F30E66E6733D}" type="slidenum">
              <a:rPr lang="en-GB" smtClean="0"/>
              <a:t>‹#›</a:t>
            </a:fld>
            <a:endParaRPr lang="en-GB"/>
          </a:p>
        </p:txBody>
      </p:sp>
    </p:spTree>
    <p:extLst>
      <p:ext uri="{BB962C8B-B14F-4D97-AF65-F5344CB8AC3E}">
        <p14:creationId xmlns:p14="http://schemas.microsoft.com/office/powerpoint/2010/main" val="1922845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56DD828-F978-453E-827F-D723F7991403}" type="datetimeFigureOut">
              <a:rPr lang="en-GB" smtClean="0"/>
              <a:t>07/12/2020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DDA097-2B70-48A5-92A2-F30E66E6733D}" type="slidenum">
              <a:rPr lang="en-GB" smtClean="0"/>
              <a:t>‹#›</a:t>
            </a:fld>
            <a:endParaRPr lang="en-GB"/>
          </a:p>
        </p:txBody>
      </p:sp>
    </p:spTree>
    <p:extLst>
      <p:ext uri="{BB962C8B-B14F-4D97-AF65-F5344CB8AC3E}">
        <p14:creationId xmlns:p14="http://schemas.microsoft.com/office/powerpoint/2010/main" val="705531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56DD828-F978-453E-827F-D723F7991403}" type="datetimeFigureOut">
              <a:rPr lang="en-GB" smtClean="0"/>
              <a:t>07/12/2020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DDA097-2B70-48A5-92A2-F30E66E6733D}" type="slidenum">
              <a:rPr lang="en-GB" smtClean="0"/>
              <a:t>‹#›</a:t>
            </a:fld>
            <a:endParaRPr lang="en-GB"/>
          </a:p>
        </p:txBody>
      </p:sp>
    </p:spTree>
    <p:extLst>
      <p:ext uri="{BB962C8B-B14F-4D97-AF65-F5344CB8AC3E}">
        <p14:creationId xmlns:p14="http://schemas.microsoft.com/office/powerpoint/2010/main" val="33981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56DD828-F978-453E-827F-D723F7991403}" type="datetimeFigureOut">
              <a:rPr lang="en-GB" smtClean="0"/>
              <a:t>07/12/2020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DDA097-2B70-48A5-92A2-F30E66E6733D}" type="slidenum">
              <a:rPr lang="en-GB" smtClean="0"/>
              <a:t>‹#›</a:t>
            </a:fld>
            <a:endParaRPr lang="en-GB"/>
          </a:p>
        </p:txBody>
      </p:sp>
    </p:spTree>
    <p:extLst>
      <p:ext uri="{BB962C8B-B14F-4D97-AF65-F5344CB8AC3E}">
        <p14:creationId xmlns:p14="http://schemas.microsoft.com/office/powerpoint/2010/main" val="567962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6DD828-F978-453E-827F-D723F7991403}" type="datetimeFigureOut">
              <a:rPr lang="en-GB" smtClean="0"/>
              <a:t>07/12/2020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DDA097-2B70-48A5-92A2-F30E66E6733D}" type="slidenum">
              <a:rPr lang="en-GB" smtClean="0"/>
              <a:t>‹#›</a:t>
            </a:fld>
            <a:endParaRPr lang="en-GB"/>
          </a:p>
        </p:txBody>
      </p:sp>
    </p:spTree>
    <p:extLst>
      <p:ext uri="{BB962C8B-B14F-4D97-AF65-F5344CB8AC3E}">
        <p14:creationId xmlns:p14="http://schemas.microsoft.com/office/powerpoint/2010/main" val="1730056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56DD828-F978-453E-827F-D723F7991403}" type="datetimeFigureOut">
              <a:rPr lang="en-GB" smtClean="0"/>
              <a:t>07/12/2020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DDA097-2B70-48A5-92A2-F30E66E6733D}" type="slidenum">
              <a:rPr lang="en-GB" smtClean="0"/>
              <a:t>‹#›</a:t>
            </a:fld>
            <a:endParaRPr lang="en-GB"/>
          </a:p>
        </p:txBody>
      </p:sp>
    </p:spTree>
    <p:extLst>
      <p:ext uri="{BB962C8B-B14F-4D97-AF65-F5344CB8AC3E}">
        <p14:creationId xmlns:p14="http://schemas.microsoft.com/office/powerpoint/2010/main" val="1610003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56DD828-F978-453E-827F-D723F7991403}" type="datetimeFigureOut">
              <a:rPr lang="en-GB" smtClean="0"/>
              <a:t>07/12/2020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2DDA097-2B70-48A5-92A2-F30E66E6733D}" type="slidenum">
              <a:rPr lang="en-GB" smtClean="0"/>
              <a:t>‹#›</a:t>
            </a:fld>
            <a:endParaRPr lang="en-GB"/>
          </a:p>
        </p:txBody>
      </p:sp>
    </p:spTree>
    <p:extLst>
      <p:ext uri="{BB962C8B-B14F-4D97-AF65-F5344CB8AC3E}">
        <p14:creationId xmlns:p14="http://schemas.microsoft.com/office/powerpoint/2010/main" val="451012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56DD828-F978-453E-827F-D723F7991403}" type="datetimeFigureOut">
              <a:rPr lang="en-GB" smtClean="0"/>
              <a:t>07/12/2020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2DDA097-2B70-48A5-92A2-F30E66E6733D}" type="slidenum">
              <a:rPr lang="en-GB" smtClean="0"/>
              <a:t>‹#›</a:t>
            </a:fld>
            <a:endParaRPr lang="en-GB"/>
          </a:p>
        </p:txBody>
      </p:sp>
    </p:spTree>
    <p:extLst>
      <p:ext uri="{BB962C8B-B14F-4D97-AF65-F5344CB8AC3E}">
        <p14:creationId xmlns:p14="http://schemas.microsoft.com/office/powerpoint/2010/main" val="109106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6DD828-F978-453E-827F-D723F7991403}" type="datetimeFigureOut">
              <a:rPr lang="en-GB" smtClean="0"/>
              <a:t>07/12/2020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2DDA097-2B70-48A5-92A2-F30E66E6733D}" type="slidenum">
              <a:rPr lang="en-GB" smtClean="0"/>
              <a:t>‹#›</a:t>
            </a:fld>
            <a:endParaRPr lang="en-GB"/>
          </a:p>
        </p:txBody>
      </p:sp>
    </p:spTree>
    <p:extLst>
      <p:ext uri="{BB962C8B-B14F-4D97-AF65-F5344CB8AC3E}">
        <p14:creationId xmlns:p14="http://schemas.microsoft.com/office/powerpoint/2010/main" val="222618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6DD828-F978-453E-827F-D723F7991403}" type="datetimeFigureOut">
              <a:rPr lang="en-GB" smtClean="0"/>
              <a:t>07/12/2020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DDA097-2B70-48A5-92A2-F30E66E6733D}" type="slidenum">
              <a:rPr lang="en-GB" smtClean="0"/>
              <a:t>‹#›</a:t>
            </a:fld>
            <a:endParaRPr lang="en-GB"/>
          </a:p>
        </p:txBody>
      </p:sp>
    </p:spTree>
    <p:extLst>
      <p:ext uri="{BB962C8B-B14F-4D97-AF65-F5344CB8AC3E}">
        <p14:creationId xmlns:p14="http://schemas.microsoft.com/office/powerpoint/2010/main" val="1382010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6DD828-F978-453E-827F-D723F7991403}" type="datetimeFigureOut">
              <a:rPr lang="en-GB" smtClean="0"/>
              <a:t>07/12/2020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DDA097-2B70-48A5-92A2-F30E66E6733D}" type="slidenum">
              <a:rPr lang="en-GB" smtClean="0"/>
              <a:t>‹#›</a:t>
            </a:fld>
            <a:endParaRPr lang="en-GB"/>
          </a:p>
        </p:txBody>
      </p:sp>
    </p:spTree>
    <p:extLst>
      <p:ext uri="{BB962C8B-B14F-4D97-AF65-F5344CB8AC3E}">
        <p14:creationId xmlns:p14="http://schemas.microsoft.com/office/powerpoint/2010/main" val="3518353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6DD828-F978-453E-827F-D723F7991403}" type="datetimeFigureOut">
              <a:rPr lang="en-GB" smtClean="0"/>
              <a:t>07/12/2020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DDA097-2B70-48A5-92A2-F30E66E6733D}" type="slidenum">
              <a:rPr lang="en-GB" smtClean="0"/>
              <a:t>‹#›</a:t>
            </a:fld>
            <a:endParaRPr lang="en-GB"/>
          </a:p>
        </p:txBody>
      </p:sp>
    </p:spTree>
    <p:extLst>
      <p:ext uri="{BB962C8B-B14F-4D97-AF65-F5344CB8AC3E}">
        <p14:creationId xmlns:p14="http://schemas.microsoft.com/office/powerpoint/2010/main" val="2610930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314"/>
            <a:ext cx="1597489" cy="830997"/>
          </a:xfrm>
          <a:prstGeom prst="rect">
            <a:avLst/>
          </a:prstGeom>
          <a:noFill/>
          <a:ln w="28575">
            <a:solidFill>
              <a:schemeClr val="tx1"/>
            </a:solidFill>
          </a:ln>
        </p:spPr>
        <p:txBody>
          <a:bodyPr wrap="square" rtlCol="0">
            <a:spAutoFit/>
          </a:bodyPr>
          <a:lstStyle/>
          <a:p>
            <a:pPr algn="ctr"/>
            <a:r>
              <a:rPr lang="en-GB" sz="1600" u="sng" dirty="0">
                <a:latin typeface="Century Gothic" panose="020B0502020202020204" pitchFamily="34" charset="0"/>
              </a:rPr>
              <a:t>Design Technology Curriculum</a:t>
            </a:r>
          </a:p>
        </p:txBody>
      </p:sp>
      <p:sp>
        <p:nvSpPr>
          <p:cNvPr id="5" name="TextBox 4"/>
          <p:cNvSpPr txBox="1"/>
          <p:nvPr/>
        </p:nvSpPr>
        <p:spPr>
          <a:xfrm>
            <a:off x="1616764" y="0"/>
            <a:ext cx="7838757" cy="1554272"/>
          </a:xfrm>
          <a:prstGeom prst="rect">
            <a:avLst/>
          </a:prstGeom>
          <a:noFill/>
          <a:ln>
            <a:solidFill>
              <a:schemeClr val="accent1"/>
            </a:solidFill>
          </a:ln>
        </p:spPr>
        <p:txBody>
          <a:bodyPr wrap="square" rtlCol="0">
            <a:spAutoFit/>
          </a:bodyPr>
          <a:lstStyle/>
          <a:p>
            <a:r>
              <a:rPr lang="en-GB" sz="700" b="1" dirty="0">
                <a:solidFill>
                  <a:srgbClr val="0070C0"/>
                </a:solidFill>
                <a:latin typeface="Century Gothic" panose="020B0502020202020204" pitchFamily="34" charset="0"/>
              </a:rPr>
              <a:t>BIG IDEAS:</a:t>
            </a:r>
          </a:p>
          <a:p>
            <a:r>
              <a:rPr lang="en-GB" sz="800" dirty="0">
                <a:solidFill>
                  <a:srgbClr val="0070C0"/>
                </a:solidFill>
                <a:latin typeface="Century Gothic" panose="020B0502020202020204" pitchFamily="34" charset="0"/>
              </a:rPr>
              <a:t>1.</a:t>
            </a:r>
            <a:r>
              <a:rPr lang="en-GB" sz="800" dirty="0">
                <a:latin typeface="Century Gothic" panose="020B0502020202020204" pitchFamily="34" charset="0"/>
              </a:rPr>
              <a:t> </a:t>
            </a:r>
            <a:r>
              <a:rPr lang="en-GB" sz="800" dirty="0">
                <a:solidFill>
                  <a:schemeClr val="accent1">
                    <a:lumMod val="75000"/>
                  </a:schemeClr>
                </a:solidFill>
                <a:latin typeface="Century Gothic" panose="020B0502020202020204" pitchFamily="34" charset="0"/>
              </a:rPr>
              <a:t>In Design and Technology students use practical and technological skills to design and make products and systems that meet their client’s needs. </a:t>
            </a:r>
          </a:p>
          <a:p>
            <a:r>
              <a:rPr lang="en-GB" sz="800" dirty="0">
                <a:solidFill>
                  <a:srgbClr val="0070C0"/>
                </a:solidFill>
                <a:latin typeface="Century Gothic" panose="020B0502020202020204" pitchFamily="34" charset="0"/>
              </a:rPr>
              <a:t>2.</a:t>
            </a:r>
            <a:r>
              <a:rPr lang="en-GB" sz="800" dirty="0">
                <a:latin typeface="Century Gothic" panose="020B0502020202020204" pitchFamily="34" charset="0"/>
              </a:rPr>
              <a:t> </a:t>
            </a:r>
            <a:r>
              <a:rPr lang="en-GB" sz="800" dirty="0">
                <a:solidFill>
                  <a:schemeClr val="accent1">
                    <a:lumMod val="75000"/>
                  </a:schemeClr>
                </a:solidFill>
                <a:latin typeface="Century Gothic" panose="020B0502020202020204" pitchFamily="34" charset="0"/>
              </a:rPr>
              <a:t>Using creativity and imagination, students design and make products that solve real and relevant problems within a variety of contexts, considering their own and others' needs, wants and values</a:t>
            </a:r>
          </a:p>
          <a:p>
            <a:r>
              <a:rPr lang="en-GB" sz="800" dirty="0">
                <a:solidFill>
                  <a:srgbClr val="0070C0"/>
                </a:solidFill>
                <a:latin typeface="Century Gothic" panose="020B0502020202020204" pitchFamily="34" charset="0"/>
              </a:rPr>
              <a:t>3.</a:t>
            </a:r>
            <a:r>
              <a:rPr lang="en-GB" sz="800" dirty="0">
                <a:latin typeface="Century Gothic" panose="020B0502020202020204" pitchFamily="34" charset="0"/>
              </a:rPr>
              <a:t> </a:t>
            </a:r>
            <a:r>
              <a:rPr lang="en-GB" sz="800" dirty="0">
                <a:solidFill>
                  <a:schemeClr val="accent1">
                    <a:lumMod val="75000"/>
                  </a:schemeClr>
                </a:solidFill>
                <a:latin typeface="Century Gothic" panose="020B0502020202020204" pitchFamily="34" charset="0"/>
              </a:rPr>
              <a:t>Students need to understand that failure isn’t negative. Failing can help build resilience.</a:t>
            </a:r>
          </a:p>
          <a:p>
            <a:r>
              <a:rPr lang="en-GB" sz="800" dirty="0">
                <a:solidFill>
                  <a:srgbClr val="0070C0"/>
                </a:solidFill>
                <a:latin typeface="Century Gothic" panose="020B0502020202020204" pitchFamily="34" charset="0"/>
              </a:rPr>
              <a:t>4.</a:t>
            </a:r>
            <a:r>
              <a:rPr lang="en-GB" sz="800" dirty="0">
                <a:latin typeface="Century Gothic" panose="020B0502020202020204" pitchFamily="34" charset="0"/>
              </a:rPr>
              <a:t> </a:t>
            </a:r>
            <a:r>
              <a:rPr lang="en-GB" sz="800" dirty="0">
                <a:solidFill>
                  <a:schemeClr val="accent1">
                    <a:lumMod val="75000"/>
                  </a:schemeClr>
                </a:solidFill>
                <a:latin typeface="Century Gothic" panose="020B0502020202020204" pitchFamily="34" charset="0"/>
              </a:rPr>
              <a:t>Identifying the needs of others and designing solutions for them to improve the world for all of us.</a:t>
            </a:r>
          </a:p>
          <a:p>
            <a:r>
              <a:rPr lang="en-GB" sz="800" dirty="0">
                <a:solidFill>
                  <a:schemeClr val="accent1">
                    <a:lumMod val="75000"/>
                  </a:schemeClr>
                </a:solidFill>
                <a:latin typeface="Century Gothic" panose="020B0502020202020204" pitchFamily="34" charset="0"/>
              </a:rPr>
              <a:t>5. To appreciate the aesthetic and creativity of good design. To consider both form and function.</a:t>
            </a:r>
          </a:p>
          <a:p>
            <a:r>
              <a:rPr lang="en-GB" sz="800" dirty="0">
                <a:solidFill>
                  <a:schemeClr val="accent1">
                    <a:lumMod val="75000"/>
                  </a:schemeClr>
                </a:solidFill>
                <a:latin typeface="Century Gothic" panose="020B0502020202020204" pitchFamily="34" charset="0"/>
              </a:rPr>
              <a:t>6. </a:t>
            </a:r>
            <a:r>
              <a:rPr lang="en-GB" sz="800" dirty="0">
                <a:solidFill>
                  <a:srgbClr val="0070C0"/>
                </a:solidFill>
                <a:latin typeface="Century Gothic" panose="020B0502020202020204" pitchFamily="34" charset="0"/>
              </a:rPr>
              <a:t>Engaging in an iterative design process; analysing and taking responsibility for the impact of a product whether design outcomes do what they are supposed to do and identifying unintended outcomes</a:t>
            </a:r>
          </a:p>
          <a:p>
            <a:r>
              <a:rPr lang="en-GB" sz="800" dirty="0">
                <a:solidFill>
                  <a:srgbClr val="0070C0"/>
                </a:solidFill>
                <a:latin typeface="Century Gothic" panose="020B0502020202020204" pitchFamily="34" charset="0"/>
              </a:rPr>
              <a:t>7. The use of knowledge, skill and understanding from a wide range of sources, such as maths, science, engineering and art.</a:t>
            </a:r>
          </a:p>
          <a:p>
            <a:r>
              <a:rPr lang="en-GB" sz="800" dirty="0">
                <a:solidFill>
                  <a:srgbClr val="0070C0"/>
                </a:solidFill>
                <a:latin typeface="Century Gothic" panose="020B0502020202020204" pitchFamily="34" charset="0"/>
              </a:rPr>
              <a:t>8. Inherently understanding a product’s contribution to the creativity, culture, wealth and well-being of the nation.</a:t>
            </a:r>
          </a:p>
          <a:p>
            <a:r>
              <a:rPr lang="en-GB" sz="800" dirty="0">
                <a:solidFill>
                  <a:srgbClr val="0070C0"/>
                </a:solidFill>
                <a:latin typeface="Century Gothic" panose="020B0502020202020204" pitchFamily="34" charset="0"/>
              </a:rPr>
              <a:t>9. Students need to understand that design is a function of the social conditions and technology that exist at that moment. </a:t>
            </a:r>
          </a:p>
        </p:txBody>
      </p:sp>
      <p:sp>
        <p:nvSpPr>
          <p:cNvPr id="6" name="TextBox 5"/>
          <p:cNvSpPr txBox="1"/>
          <p:nvPr/>
        </p:nvSpPr>
        <p:spPr>
          <a:xfrm>
            <a:off x="9474796" y="-2386"/>
            <a:ext cx="1265248" cy="461665"/>
          </a:xfrm>
          <a:prstGeom prst="rect">
            <a:avLst/>
          </a:prstGeom>
          <a:noFill/>
          <a:ln>
            <a:solidFill>
              <a:srgbClr val="FF0000"/>
            </a:solidFill>
          </a:ln>
        </p:spPr>
        <p:txBody>
          <a:bodyPr wrap="square" rtlCol="0">
            <a:spAutoFit/>
          </a:bodyPr>
          <a:lstStyle/>
          <a:p>
            <a:pPr algn="ctr"/>
            <a:r>
              <a:rPr lang="en-GB" sz="2400" dirty="0">
                <a:solidFill>
                  <a:srgbClr val="FF0000"/>
                </a:solidFill>
                <a:latin typeface="Century Gothic" panose="020B0502020202020204" pitchFamily="34" charset="0"/>
              </a:rPr>
              <a:t>SMSC</a:t>
            </a:r>
          </a:p>
        </p:txBody>
      </p:sp>
      <p:sp>
        <p:nvSpPr>
          <p:cNvPr id="7" name="TextBox 6"/>
          <p:cNvSpPr txBox="1"/>
          <p:nvPr/>
        </p:nvSpPr>
        <p:spPr>
          <a:xfrm>
            <a:off x="10740044" y="-2387"/>
            <a:ext cx="1394337" cy="646331"/>
          </a:xfrm>
          <a:prstGeom prst="rect">
            <a:avLst/>
          </a:prstGeom>
          <a:noFill/>
          <a:ln>
            <a:solidFill>
              <a:srgbClr val="00B050"/>
            </a:solidFill>
          </a:ln>
        </p:spPr>
        <p:txBody>
          <a:bodyPr wrap="square" rtlCol="0">
            <a:spAutoFit/>
          </a:bodyPr>
          <a:lstStyle/>
          <a:p>
            <a:pPr algn="ctr"/>
            <a:r>
              <a:rPr lang="en-GB" sz="1200" dirty="0">
                <a:solidFill>
                  <a:srgbClr val="00B050"/>
                </a:solidFill>
                <a:latin typeface="Century Gothic" panose="020B0502020202020204" pitchFamily="34" charset="0"/>
              </a:rPr>
              <a:t>Main Learning Points/NC Objectives</a:t>
            </a:r>
          </a:p>
        </p:txBody>
      </p:sp>
      <p:graphicFrame>
        <p:nvGraphicFramePr>
          <p:cNvPr id="12" name="Table 12">
            <a:extLst>
              <a:ext uri="{FF2B5EF4-FFF2-40B4-BE49-F238E27FC236}">
                <a16:creationId xmlns:a16="http://schemas.microsoft.com/office/drawing/2014/main" id="{ECF03303-7477-4ECE-8D07-E1EAEAD0E0CC}"/>
              </a:ext>
            </a:extLst>
          </p:cNvPr>
          <p:cNvGraphicFramePr>
            <a:graphicFrameLocks noGrp="1"/>
          </p:cNvGraphicFramePr>
          <p:nvPr>
            <p:extLst>
              <p:ext uri="{D42A27DB-BD31-4B8C-83A1-F6EECF244321}">
                <p14:modId xmlns:p14="http://schemas.microsoft.com/office/powerpoint/2010/main" val="739536267"/>
              </p:ext>
            </p:extLst>
          </p:nvPr>
        </p:nvGraphicFramePr>
        <p:xfrm>
          <a:off x="0" y="1537576"/>
          <a:ext cx="12205252" cy="3418122"/>
        </p:xfrm>
        <a:graphic>
          <a:graphicData uri="http://schemas.openxmlformats.org/drawingml/2006/table">
            <a:tbl>
              <a:tblPr firstRow="1" bandRow="1">
                <a:tableStyleId>{2D5ABB26-0587-4C30-8999-92F81FD0307C}</a:tableStyleId>
              </a:tblPr>
              <a:tblGrid>
                <a:gridCol w="2981739">
                  <a:extLst>
                    <a:ext uri="{9D8B030D-6E8A-4147-A177-3AD203B41FA5}">
                      <a16:colId xmlns:a16="http://schemas.microsoft.com/office/drawing/2014/main" val="1396561334"/>
                    </a:ext>
                  </a:extLst>
                </a:gridCol>
                <a:gridCol w="3053301">
                  <a:extLst>
                    <a:ext uri="{9D8B030D-6E8A-4147-A177-3AD203B41FA5}">
                      <a16:colId xmlns:a16="http://schemas.microsoft.com/office/drawing/2014/main" val="863977424"/>
                    </a:ext>
                  </a:extLst>
                </a:gridCol>
                <a:gridCol w="3136617">
                  <a:extLst>
                    <a:ext uri="{9D8B030D-6E8A-4147-A177-3AD203B41FA5}">
                      <a16:colId xmlns:a16="http://schemas.microsoft.com/office/drawing/2014/main" val="3741055782"/>
                    </a:ext>
                  </a:extLst>
                </a:gridCol>
                <a:gridCol w="3033595">
                  <a:extLst>
                    <a:ext uri="{9D8B030D-6E8A-4147-A177-3AD203B41FA5}">
                      <a16:colId xmlns:a16="http://schemas.microsoft.com/office/drawing/2014/main" val="3173476397"/>
                    </a:ext>
                  </a:extLst>
                </a:gridCol>
              </a:tblGrid>
              <a:tr h="295161">
                <a:tc>
                  <a:txBody>
                    <a:bodyPr/>
                    <a:lstStyle/>
                    <a:p>
                      <a:pPr algn="ctr"/>
                      <a:r>
                        <a:rPr lang="en-GB" sz="1200" b="1" dirty="0"/>
                        <a:t>Year 5</a:t>
                      </a:r>
                    </a:p>
                  </a:txBody>
                  <a:tcPr>
                    <a:solidFill>
                      <a:schemeClr val="bg1">
                        <a:lumMod val="65000"/>
                      </a:schemeClr>
                    </a:solidFill>
                  </a:tcPr>
                </a:tc>
                <a:tc>
                  <a:txBody>
                    <a:bodyPr/>
                    <a:lstStyle/>
                    <a:p>
                      <a:pPr algn="ctr"/>
                      <a:r>
                        <a:rPr lang="en-GB" sz="1200" b="1" dirty="0"/>
                        <a:t>Year 6</a:t>
                      </a:r>
                    </a:p>
                  </a:txBody>
                  <a:tcPr>
                    <a:solidFill>
                      <a:schemeClr val="bg1">
                        <a:lumMod val="65000"/>
                      </a:schemeClr>
                    </a:solidFill>
                  </a:tcPr>
                </a:tc>
                <a:tc>
                  <a:txBody>
                    <a:bodyPr/>
                    <a:lstStyle/>
                    <a:p>
                      <a:pPr algn="ctr"/>
                      <a:r>
                        <a:rPr lang="en-GB" sz="1200" b="1" dirty="0"/>
                        <a:t>Year 7</a:t>
                      </a:r>
                    </a:p>
                  </a:txBody>
                  <a:tcPr>
                    <a:solidFill>
                      <a:schemeClr val="bg1">
                        <a:lumMod val="65000"/>
                      </a:schemeClr>
                    </a:solidFill>
                  </a:tcPr>
                </a:tc>
                <a:tc>
                  <a:txBody>
                    <a:bodyPr/>
                    <a:lstStyle/>
                    <a:p>
                      <a:pPr algn="ctr"/>
                      <a:r>
                        <a:rPr lang="en-GB" sz="1200" b="1" dirty="0"/>
                        <a:t>Year 8</a:t>
                      </a:r>
                    </a:p>
                  </a:txBody>
                  <a:tcPr>
                    <a:solidFill>
                      <a:schemeClr val="bg1">
                        <a:lumMod val="65000"/>
                      </a:schemeClr>
                    </a:solidFill>
                  </a:tcPr>
                </a:tc>
                <a:extLst>
                  <a:ext uri="{0D108BD9-81ED-4DB2-BD59-A6C34878D82A}">
                    <a16:rowId xmlns:a16="http://schemas.microsoft.com/office/drawing/2014/main" val="1255526933"/>
                  </a:ext>
                </a:extLst>
              </a:tr>
              <a:tr h="3122961">
                <a:tc>
                  <a:txBody>
                    <a:bodyPr/>
                    <a:lstStyle/>
                    <a:p>
                      <a:pPr marL="0" indent="0">
                        <a:buFont typeface="Arial" panose="020B0604020202020204" pitchFamily="34" charset="0"/>
                        <a:buNone/>
                      </a:pPr>
                      <a:r>
                        <a:rPr lang="en-GB" sz="900" b="0" dirty="0" smtClean="0">
                          <a:solidFill>
                            <a:schemeClr val="tx1"/>
                          </a:solidFill>
                          <a:latin typeface="Century Gothic" panose="020B0502020202020204" pitchFamily="34" charset="0"/>
                        </a:rPr>
                        <a:t>DESIGN</a:t>
                      </a:r>
                      <a:r>
                        <a:rPr lang="en-GB" sz="900" b="0" dirty="0">
                          <a:solidFill>
                            <a:schemeClr val="tx1"/>
                          </a:solidFill>
                          <a:latin typeface="Century Gothic" panose="020B0502020202020204" pitchFamily="34" charset="0"/>
                        </a:rPr>
                        <a:t>, MAKE, EVALUATE &amp; TECHNICAL </a:t>
                      </a:r>
                      <a:r>
                        <a:rPr lang="en-GB" sz="900" b="0" dirty="0" smtClean="0">
                          <a:solidFill>
                            <a:schemeClr val="tx1"/>
                          </a:solidFill>
                          <a:latin typeface="Century Gothic" panose="020B0502020202020204" pitchFamily="34" charset="0"/>
                        </a:rPr>
                        <a:t>KNOWLEDGE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1" dirty="0" smtClean="0">
                          <a:solidFill>
                            <a:schemeClr val="tx1"/>
                          </a:solidFill>
                          <a:latin typeface="Century Gothic" panose="020B0502020202020204" pitchFamily="34" charset="0"/>
                        </a:rPr>
                        <a:t>Resistant</a:t>
                      </a:r>
                      <a:r>
                        <a:rPr lang="en-GB" sz="900" b="1" baseline="0" dirty="0" smtClean="0">
                          <a:solidFill>
                            <a:schemeClr val="tx1"/>
                          </a:solidFill>
                          <a:latin typeface="Century Gothic" panose="020B0502020202020204" pitchFamily="34" charset="0"/>
                        </a:rPr>
                        <a:t> materials: DRUM MAKING (AMAZING AFRICA)</a:t>
                      </a:r>
                      <a:r>
                        <a:rPr lang="en-GB" sz="900" b="1" dirty="0" smtClean="0">
                          <a:solidFill>
                            <a:srgbClr val="0070C0"/>
                          </a:solidFill>
                          <a:latin typeface="Century Gothic" panose="020B0502020202020204" pitchFamily="34" charset="0"/>
                        </a:rPr>
                        <a:t>2,5,6,7,8</a:t>
                      </a:r>
                      <a:r>
                        <a:rPr lang="en-GB" sz="900" b="1" baseline="0" dirty="0" smtClean="0">
                          <a:solidFill>
                            <a:srgbClr val="0070C0"/>
                          </a:solidFill>
                          <a:latin typeface="Century Gothic" panose="020B0502020202020204" pitchFamily="34" charset="0"/>
                        </a:rPr>
                        <a: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baseline="0" dirty="0" smtClean="0">
                          <a:solidFill>
                            <a:srgbClr val="00B050"/>
                          </a:solidFill>
                          <a:latin typeface="Century Gothic" panose="020B0502020202020204" pitchFamily="34" charset="0"/>
                        </a:rPr>
                        <a:t>Research African drums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baseline="0" dirty="0" smtClean="0">
                          <a:solidFill>
                            <a:srgbClr val="00B050"/>
                          </a:solidFill>
                          <a:latin typeface="Century Gothic" panose="020B0502020202020204" pitchFamily="34" charset="0"/>
                        </a:rPr>
                        <a:t>Design, make and evaluate either </a:t>
                      </a:r>
                      <a:r>
                        <a:rPr lang="en-GB" sz="900" b="0" baseline="0" dirty="0" err="1" smtClean="0">
                          <a:solidFill>
                            <a:srgbClr val="00B050"/>
                          </a:solidFill>
                          <a:latin typeface="Century Gothic" panose="020B0502020202020204" pitchFamily="34" charset="0"/>
                        </a:rPr>
                        <a:t>kalimba</a:t>
                      </a:r>
                      <a:r>
                        <a:rPr lang="en-GB" sz="900" b="0" baseline="0" dirty="0" smtClean="0">
                          <a:solidFill>
                            <a:srgbClr val="00B050"/>
                          </a:solidFill>
                          <a:latin typeface="Century Gothic" panose="020B0502020202020204" pitchFamily="34" charset="0"/>
                        </a:rPr>
                        <a:t>/djembe /</a:t>
                      </a:r>
                      <a:r>
                        <a:rPr lang="en-GB" sz="900" b="0" baseline="0" dirty="0" err="1" smtClean="0">
                          <a:solidFill>
                            <a:srgbClr val="00B050"/>
                          </a:solidFill>
                          <a:latin typeface="Century Gothic" panose="020B0502020202020204" pitchFamily="34" charset="0"/>
                        </a:rPr>
                        <a:t>shekere</a:t>
                      </a:r>
                      <a:r>
                        <a:rPr lang="en-GB" sz="900" b="0" baseline="0" dirty="0" smtClean="0">
                          <a:solidFill>
                            <a:srgbClr val="00B050"/>
                          </a:solidFill>
                          <a:latin typeface="Century Gothic" panose="020B0502020202020204" pitchFamily="34" charset="0"/>
                        </a:rPr>
                        <a:t> drums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1" baseline="0" dirty="0" smtClean="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1" baseline="0" dirty="0" smtClean="0">
                          <a:solidFill>
                            <a:schemeClr val="tx1"/>
                          </a:solidFill>
                          <a:latin typeface="Century Gothic" panose="020B0502020202020204" pitchFamily="34" charset="0"/>
                        </a:rPr>
                        <a:t>Textiles: KITE MAKING (CHINA) </a:t>
                      </a:r>
                      <a:r>
                        <a:rPr lang="en-GB" sz="900" b="1" dirty="0" smtClean="0">
                          <a:solidFill>
                            <a:srgbClr val="0070C0"/>
                          </a:solidFill>
                          <a:latin typeface="Century Gothic" panose="020B0502020202020204" pitchFamily="34" charset="0"/>
                        </a:rPr>
                        <a:t>1,3,4,5,6,7,9 </a:t>
                      </a:r>
                      <a:r>
                        <a:rPr lang="en-GB" sz="900" b="1" baseline="0" dirty="0" smtClean="0">
                          <a:solidFill>
                            <a:srgbClr val="0070C0"/>
                          </a:solidFill>
                          <a:latin typeface="Century Gothic" panose="020B0502020202020204" pitchFamily="34" charset="0"/>
                        </a:rPr>
                        <a: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baseline="0" dirty="0" smtClean="0">
                          <a:solidFill>
                            <a:srgbClr val="00B050"/>
                          </a:solidFill>
                          <a:latin typeface="Century Gothic" panose="020B0502020202020204" pitchFamily="34" charset="0"/>
                        </a:rPr>
                        <a:t>Investigate a range of Chinese inventions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baseline="0" dirty="0" smtClean="0">
                          <a:solidFill>
                            <a:srgbClr val="00B050"/>
                          </a:solidFill>
                          <a:latin typeface="Century Gothic" panose="020B0502020202020204" pitchFamily="34" charset="0"/>
                        </a:rPr>
                        <a:t>Design, make and evaluate a kite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0" baseline="0" dirty="0" smtClean="0">
                        <a:solidFill>
                          <a:srgbClr val="00B050"/>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dirty="0" smtClean="0">
                          <a:solidFill>
                            <a:schemeClr val="tx1"/>
                          </a:solidFill>
                          <a:latin typeface="Century Gothic" panose="020B0502020202020204" pitchFamily="34" charset="0"/>
                        </a:rPr>
                        <a:t>COOKING</a:t>
                      </a:r>
                      <a:r>
                        <a:rPr lang="en-GB" sz="900" b="0" baseline="0" dirty="0" smtClean="0">
                          <a:solidFill>
                            <a:schemeClr val="tx1"/>
                          </a:solidFill>
                          <a:latin typeface="Century Gothic" panose="020B0502020202020204" pitchFamily="34" charset="0"/>
                        </a:rPr>
                        <a:t> &amp; NUTRITION: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1" dirty="0" smtClean="0">
                          <a:solidFill>
                            <a:schemeClr val="tx1"/>
                          </a:solidFill>
                          <a:latin typeface="Century Gothic" panose="020B0502020202020204" pitchFamily="34" charset="0"/>
                        </a:rPr>
                        <a:t>FOOD SAFETY &amp; SEASONALITY (BRILLIANT BRITAIN)  </a:t>
                      </a:r>
                      <a:r>
                        <a:rPr lang="en-GB" sz="900" b="1" dirty="0" smtClean="0">
                          <a:solidFill>
                            <a:srgbClr val="0070C0"/>
                          </a:solidFill>
                          <a:latin typeface="Century Gothic" panose="020B0502020202020204" pitchFamily="34" charset="0"/>
                        </a:rPr>
                        <a:t>3, 4,6,</a:t>
                      </a:r>
                      <a:r>
                        <a:rPr lang="en-GB" sz="900" b="1" dirty="0" smtClean="0">
                          <a:solidFill>
                            <a:schemeClr val="tx1"/>
                          </a:solidFill>
                          <a:latin typeface="Century Gothic" panose="020B0502020202020204" pitchFamily="34" charset="0"/>
                        </a:rPr>
                        <a:t> </a:t>
                      </a:r>
                      <a:r>
                        <a:rPr lang="en-GB" sz="900" b="0" dirty="0" smtClean="0">
                          <a:solidFill>
                            <a:srgbClr val="00B050"/>
                          </a:solidFill>
                          <a:latin typeface="Century Gothic" panose="020B0502020202020204" pitchFamily="34" charset="0"/>
                        </a:rPr>
                        <a:t>Kitchen rules, Food safety, food tasting, Knife skills, understand seasonality, and know where and how a variety of ingredients are grown, reared, caught and processed. Plan a meal using seasonal vegetables</a:t>
                      </a:r>
                      <a:endParaRPr lang="en-GB" sz="900" b="0" dirty="0" smtClean="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0" baseline="0" dirty="0" smtClean="0">
                        <a:solidFill>
                          <a:schemeClr val="tx1"/>
                        </a:solidFill>
                        <a:latin typeface="Century Gothic" panose="020B0502020202020204" pitchFamily="34" charset="0"/>
                      </a:endParaRPr>
                    </a:p>
                  </a:txBody>
                  <a:tcPr>
                    <a:solidFill>
                      <a:schemeClr val="bg1">
                        <a:lumMod val="85000"/>
                      </a:schemeClr>
                    </a:solidFill>
                  </a:tcPr>
                </a:tc>
                <a:tc>
                  <a:txBody>
                    <a:bodyPr/>
                    <a:lstStyle/>
                    <a:p>
                      <a:pPr marL="0" indent="0">
                        <a:buFont typeface="Arial" panose="020B0604020202020204" pitchFamily="34" charset="0"/>
                        <a:buNone/>
                      </a:pPr>
                      <a:r>
                        <a:rPr lang="en-GB" sz="900" b="0" dirty="0" smtClean="0">
                          <a:solidFill>
                            <a:schemeClr val="tx1"/>
                          </a:solidFill>
                          <a:latin typeface="Century Gothic" panose="020B0502020202020204" pitchFamily="34" charset="0"/>
                        </a:rPr>
                        <a:t>DESIGN</a:t>
                      </a:r>
                      <a:r>
                        <a:rPr lang="en-GB" sz="900" b="0" dirty="0">
                          <a:solidFill>
                            <a:schemeClr val="tx1"/>
                          </a:solidFill>
                          <a:latin typeface="Century Gothic" panose="020B0502020202020204" pitchFamily="34" charset="0"/>
                        </a:rPr>
                        <a:t>, MAKE, EVALUATE &amp; TECHNICAL </a:t>
                      </a:r>
                      <a:r>
                        <a:rPr lang="en-GB" sz="900" b="0" dirty="0" smtClean="0">
                          <a:solidFill>
                            <a:schemeClr val="tx1"/>
                          </a:solidFill>
                          <a:latin typeface="Century Gothic" panose="020B0502020202020204" pitchFamily="34" charset="0"/>
                        </a:rPr>
                        <a:t>KNOWLEDGE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1" dirty="0" smtClean="0">
                          <a:solidFill>
                            <a:schemeClr val="tx1"/>
                          </a:solidFill>
                          <a:latin typeface="Century Gothic" panose="020B0502020202020204" pitchFamily="34" charset="0"/>
                        </a:rPr>
                        <a:t>Resistant</a:t>
                      </a:r>
                      <a:r>
                        <a:rPr lang="en-GB" sz="900" b="1" baseline="0" dirty="0" smtClean="0">
                          <a:solidFill>
                            <a:schemeClr val="tx1"/>
                          </a:solidFill>
                          <a:latin typeface="Century Gothic" panose="020B0502020202020204" pitchFamily="34" charset="0"/>
                        </a:rPr>
                        <a:t> materials: VIKING LONGBOAT (VIKINGS)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1" dirty="0" smtClean="0">
                          <a:solidFill>
                            <a:srgbClr val="0070C0"/>
                          </a:solidFill>
                          <a:latin typeface="Century Gothic" panose="020B0502020202020204" pitchFamily="34" charset="0"/>
                        </a:rPr>
                        <a:t>1,2,3,4,5,6,7,8,9 </a:t>
                      </a:r>
                      <a:r>
                        <a:rPr lang="en-GB" sz="900" b="1" baseline="0" dirty="0" smtClean="0">
                          <a:solidFill>
                            <a:srgbClr val="0070C0"/>
                          </a:solidFill>
                          <a:latin typeface="Century Gothic" panose="020B0502020202020204" pitchFamily="34" charset="0"/>
                        </a:rPr>
                        <a: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baseline="0" dirty="0" smtClean="0">
                          <a:solidFill>
                            <a:srgbClr val="00B050"/>
                          </a:solidFill>
                          <a:latin typeface="Century Gothic" panose="020B0502020202020204" pitchFamily="34" charset="0"/>
                        </a:rPr>
                        <a:t>Research Viking longboats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baseline="0" dirty="0" smtClean="0">
                          <a:solidFill>
                            <a:srgbClr val="00B050"/>
                          </a:solidFill>
                          <a:latin typeface="Century Gothic" panose="020B0502020202020204" pitchFamily="34" charset="0"/>
                        </a:rPr>
                        <a:t>Design, make and evaluate Viking longboats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baseline="0" smtClean="0">
                          <a:solidFill>
                            <a:schemeClr val="tx1"/>
                          </a:solidFill>
                          <a:latin typeface="Century Gothic" panose="020B0502020202020204" pitchFamily="34" charset="0"/>
                        </a:rPr>
                        <a:t>COOKING </a:t>
                      </a:r>
                      <a:r>
                        <a:rPr lang="en-GB" sz="900" b="0" baseline="0" dirty="0" smtClean="0">
                          <a:solidFill>
                            <a:schemeClr val="tx1"/>
                          </a:solidFill>
                          <a:latin typeface="Century Gothic" panose="020B0502020202020204" pitchFamily="34" charset="0"/>
                        </a:rPr>
                        <a:t>&amp; NUTRITION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baseline="0" dirty="0" smtClean="0">
                          <a:solidFill>
                            <a:srgbClr val="00B050"/>
                          </a:solidFill>
                          <a:latin typeface="Century Gothic" panose="020B0502020202020204" pitchFamily="34" charset="0"/>
                        </a:rPr>
                        <a:t>Viking diet – porridge, bread, stock</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1" baseline="0" dirty="0" smtClean="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1" baseline="0" dirty="0" smtClean="0">
                          <a:solidFill>
                            <a:schemeClr val="tx1"/>
                          </a:solidFill>
                          <a:latin typeface="Century Gothic" panose="020B0502020202020204" pitchFamily="34" charset="0"/>
                        </a:rPr>
                        <a:t>Textiles: </a:t>
                      </a:r>
                      <a:r>
                        <a:rPr lang="en-GB" sz="900" b="1" dirty="0" smtClean="0">
                          <a:solidFill>
                            <a:schemeClr val="tx1"/>
                          </a:solidFill>
                          <a:latin typeface="Century Gothic" panose="020B0502020202020204" pitchFamily="34" charset="0"/>
                        </a:rPr>
                        <a:t>FLAGS (MOUNTAINS) </a:t>
                      </a:r>
                      <a:r>
                        <a:rPr lang="en-GB" sz="900" b="1" dirty="0" smtClean="0">
                          <a:solidFill>
                            <a:srgbClr val="0070C0"/>
                          </a:solidFill>
                          <a:latin typeface="Century Gothic" panose="020B0502020202020204" pitchFamily="34" charset="0"/>
                        </a:rPr>
                        <a:t>1,2,3,4,5,6,7,8,9 </a:t>
                      </a:r>
                      <a:r>
                        <a:rPr lang="en-GB" sz="900" b="1" baseline="0" dirty="0" smtClean="0">
                          <a:solidFill>
                            <a:srgbClr val="0070C0"/>
                          </a:solidFill>
                          <a:latin typeface="Century Gothic" panose="020B0502020202020204" pitchFamily="34" charset="0"/>
                        </a:rPr>
                        <a:t> </a:t>
                      </a:r>
                      <a:endParaRPr lang="en-GB" sz="900" b="0"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baseline="0" dirty="0" smtClean="0">
                          <a:solidFill>
                            <a:srgbClr val="00B050"/>
                          </a:solidFill>
                          <a:latin typeface="Century Gothic" panose="020B0502020202020204" pitchFamily="34" charset="0"/>
                        </a:rPr>
                        <a:t>Research flags used for communication, Tibetan prayer flags, national flags</a:t>
                      </a:r>
                      <a:endParaRPr lang="en-GB" sz="900" b="1" dirty="0" smtClean="0">
                        <a:solidFill>
                          <a:srgbClr val="00B050"/>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baseline="0" dirty="0" smtClean="0">
                          <a:solidFill>
                            <a:srgbClr val="00B050"/>
                          </a:solidFill>
                          <a:latin typeface="Century Gothic" panose="020B0502020202020204" pitchFamily="34" charset="0"/>
                        </a:rPr>
                        <a:t>Design, make and evaluate a flag</a:t>
                      </a:r>
                      <a:endParaRPr lang="en-GB" sz="900" b="1" dirty="0" smtClean="0">
                        <a:solidFill>
                          <a:srgbClr val="00B050"/>
                        </a:solidFill>
                        <a:latin typeface="Century Gothic" panose="020B0502020202020204" pitchFamily="34" charset="0"/>
                      </a:endParaRPr>
                    </a:p>
                    <a:p>
                      <a:r>
                        <a:rPr lang="en-GB" sz="900" b="0" dirty="0" smtClean="0">
                          <a:solidFill>
                            <a:schemeClr val="tx1"/>
                          </a:solidFill>
                          <a:latin typeface="Century Gothic" panose="020B0502020202020204" pitchFamily="34" charset="0"/>
                        </a:rPr>
                        <a:t>COOKING &amp; NUTRITION </a:t>
                      </a:r>
                    </a:p>
                    <a:p>
                      <a:r>
                        <a:rPr lang="en-GB" sz="900" b="1" dirty="0" smtClean="0">
                          <a:solidFill>
                            <a:schemeClr val="tx1"/>
                          </a:solidFill>
                          <a:latin typeface="Century Gothic" panose="020B0502020202020204" pitchFamily="34" charset="0"/>
                        </a:rPr>
                        <a:t>HEALTHY EATING (TITANIC) </a:t>
                      </a:r>
                      <a:r>
                        <a:rPr lang="en-GB" sz="900" b="1" dirty="0" smtClean="0">
                          <a:solidFill>
                            <a:srgbClr val="0070C0"/>
                          </a:solidFill>
                          <a:latin typeface="Century Gothic" panose="020B0502020202020204" pitchFamily="34" charset="0"/>
                        </a:rPr>
                        <a:t>3, 4,6</a:t>
                      </a:r>
                      <a:endParaRPr lang="en-GB" sz="900" b="1" dirty="0" smtClean="0">
                        <a:solidFill>
                          <a:schemeClr val="tx1"/>
                        </a:solidFill>
                        <a:latin typeface="Century Gothic" panose="020B0502020202020204" pitchFamily="34" charset="0"/>
                      </a:endParaRPr>
                    </a:p>
                    <a:p>
                      <a:pPr marL="0" indent="0">
                        <a:buFont typeface="Arial" panose="020B0604020202020204" pitchFamily="34" charset="0"/>
                        <a:buNone/>
                      </a:pPr>
                      <a:r>
                        <a:rPr lang="en-GB" sz="900" b="0" dirty="0" smtClean="0">
                          <a:solidFill>
                            <a:srgbClr val="00B050"/>
                          </a:solidFill>
                          <a:latin typeface="Century Gothic" panose="020B0502020202020204" pitchFamily="34" charset="0"/>
                        </a:rPr>
                        <a:t>Food safety , Knife skills refresher, Healthy eating, </a:t>
                      </a:r>
                      <a:r>
                        <a:rPr lang="en-GB" sz="900" dirty="0" smtClean="0">
                          <a:solidFill>
                            <a:srgbClr val="00B050"/>
                          </a:solidFill>
                          <a:latin typeface="Century Gothic" panose="020B0502020202020204" pitchFamily="34" charset="0"/>
                        </a:rPr>
                        <a:t>understand and apply the principles of a healthy and varied diet</a:t>
                      </a:r>
                      <a:r>
                        <a:rPr lang="en-GB" sz="900" b="0" dirty="0" smtClean="0">
                          <a:solidFill>
                            <a:srgbClr val="00B050"/>
                          </a:solidFill>
                          <a:latin typeface="Century Gothic" panose="020B0502020202020204" pitchFamily="34" charset="0"/>
                        </a:rPr>
                        <a:t>, Menu planning, Making savoury dishes suitable</a:t>
                      </a:r>
                      <a:r>
                        <a:rPr lang="en-GB" sz="900" b="0" baseline="0" dirty="0" smtClean="0">
                          <a:solidFill>
                            <a:srgbClr val="00B050"/>
                          </a:solidFill>
                          <a:latin typeface="Century Gothic" panose="020B0502020202020204" pitchFamily="34" charset="0"/>
                        </a:rPr>
                        <a:t> for passengers on the </a:t>
                      </a:r>
                      <a:r>
                        <a:rPr lang="en-GB" sz="900" b="0" baseline="0" dirty="0" err="1" smtClean="0">
                          <a:solidFill>
                            <a:srgbClr val="00B050"/>
                          </a:solidFill>
                          <a:latin typeface="Century Gothic" panose="020B0502020202020204" pitchFamily="34" charset="0"/>
                        </a:rPr>
                        <a:t>Titianic</a:t>
                      </a:r>
                      <a:endParaRPr lang="en-GB" sz="900" b="1" dirty="0" smtClean="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1" dirty="0">
                        <a:solidFill>
                          <a:srgbClr val="00B050"/>
                        </a:solidFill>
                        <a:latin typeface="Century Gothic" panose="020B0502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dirty="0" smtClean="0">
                          <a:solidFill>
                            <a:schemeClr val="tx1"/>
                          </a:solidFill>
                          <a:latin typeface="Century Gothic" panose="020B0502020202020204" pitchFamily="34" charset="0"/>
                        </a:rPr>
                        <a:t>DESIGN, MAKE, EVALUATE &amp; TECHNICAL KNOWLEDGE</a:t>
                      </a:r>
                    </a:p>
                    <a:p>
                      <a:pPr marL="0" indent="0">
                        <a:buFont typeface="Arial" panose="020B0604020202020204" pitchFamily="34" charset="0"/>
                        <a:buNone/>
                      </a:pPr>
                      <a:r>
                        <a:rPr lang="en-GB" sz="900" b="1" dirty="0" smtClean="0">
                          <a:solidFill>
                            <a:schemeClr val="tx1"/>
                          </a:solidFill>
                          <a:latin typeface="Century Gothic" panose="020B0502020202020204" pitchFamily="34" charset="0"/>
                        </a:rPr>
                        <a:t>Resistant</a:t>
                      </a:r>
                      <a:r>
                        <a:rPr lang="en-GB" sz="900" b="1" baseline="0" dirty="0" smtClean="0">
                          <a:solidFill>
                            <a:schemeClr val="tx1"/>
                          </a:solidFill>
                          <a:latin typeface="Century Gothic" panose="020B0502020202020204" pitchFamily="34" charset="0"/>
                        </a:rPr>
                        <a:t> materials: </a:t>
                      </a:r>
                      <a:r>
                        <a:rPr lang="en-GB" sz="900" b="1" dirty="0" smtClean="0">
                          <a:solidFill>
                            <a:schemeClr val="tx1"/>
                          </a:solidFill>
                          <a:latin typeface="Century Gothic" panose="020B0502020202020204" pitchFamily="34" charset="0"/>
                        </a:rPr>
                        <a:t>TREBUCHETS </a:t>
                      </a:r>
                      <a:r>
                        <a:rPr lang="en-GB" sz="900" b="1" dirty="0">
                          <a:solidFill>
                            <a:srgbClr val="0070C0"/>
                          </a:solidFill>
                          <a:latin typeface="Century Gothic" panose="020B0502020202020204" pitchFamily="34" charset="0"/>
                        </a:rPr>
                        <a:t>1, 2, 3, 6,7,</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baseline="0" dirty="0" smtClean="0">
                          <a:solidFill>
                            <a:srgbClr val="00B050"/>
                          </a:solidFill>
                          <a:latin typeface="Century Gothic" panose="020B0502020202020204" pitchFamily="34" charset="0"/>
                        </a:rPr>
                        <a:t>Research trebuchets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baseline="0" dirty="0" smtClean="0">
                          <a:solidFill>
                            <a:srgbClr val="00B050"/>
                          </a:solidFill>
                          <a:latin typeface="Century Gothic" panose="020B0502020202020204" pitchFamily="34" charset="0"/>
                        </a:rPr>
                        <a:t>Design, make and evaluate trebuchets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1" dirty="0" smtClean="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1" dirty="0" smtClean="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b="1" baseline="0" dirty="0" smtClean="0">
                          <a:solidFill>
                            <a:schemeClr val="tx1"/>
                          </a:solidFill>
                          <a:latin typeface="Century Gothic" panose="020B0502020202020204" pitchFamily="34" charset="0"/>
                        </a:rPr>
                        <a:t>Textiles:  </a:t>
                      </a:r>
                      <a:r>
                        <a:rPr lang="en-GB" sz="900" b="1" dirty="0" smtClean="0">
                          <a:solidFill>
                            <a:schemeClr val="tx1"/>
                          </a:solidFill>
                          <a:latin typeface="Century Gothic" panose="020B0502020202020204" pitchFamily="34" charset="0"/>
                        </a:rPr>
                        <a:t>CUSHIONS </a:t>
                      </a:r>
                      <a:r>
                        <a:rPr lang="en-GB" sz="900" b="1" dirty="0">
                          <a:solidFill>
                            <a:srgbClr val="0070C0"/>
                          </a:solidFill>
                          <a:latin typeface="Century Gothic" panose="020B0502020202020204" pitchFamily="34" charset="0"/>
                        </a:rPr>
                        <a:t>1,2,3,4,5,6,7,8,9 </a:t>
                      </a:r>
                      <a:r>
                        <a:rPr lang="en-GB" sz="900" b="1" baseline="0" dirty="0" smtClean="0">
                          <a:solidFill>
                            <a:srgbClr val="0070C0"/>
                          </a:solidFill>
                          <a:latin typeface="Century Gothic" panose="020B0502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baseline="0" dirty="0" smtClean="0">
                          <a:solidFill>
                            <a:srgbClr val="00B050"/>
                          </a:solidFill>
                          <a:latin typeface="Century Gothic" panose="020B0502020202020204" pitchFamily="34" charset="0"/>
                        </a:rPr>
                        <a:t>Research cushions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baseline="0" dirty="0" smtClean="0">
                          <a:solidFill>
                            <a:srgbClr val="00B050"/>
                          </a:solidFill>
                          <a:latin typeface="Century Gothic" panose="020B0502020202020204" pitchFamily="34" charset="0"/>
                        </a:rPr>
                        <a:t>Design, make and evaluate a cushion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b="0" baseline="0" dirty="0" smtClean="0">
                        <a:solidFill>
                          <a:srgbClr val="00B050"/>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b="0" baseline="0" dirty="0" smtClean="0">
                        <a:solidFill>
                          <a:srgbClr val="00B050"/>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b="0" baseline="0" dirty="0" smtClean="0">
                        <a:solidFill>
                          <a:srgbClr val="00B050"/>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solidFill>
                            <a:schemeClr val="tx1"/>
                          </a:solidFill>
                          <a:latin typeface="Century Gothic" panose="020B0502020202020204" pitchFamily="34" charset="0"/>
                        </a:rPr>
                        <a:t>COOKING &amp; NUTRITION:</a:t>
                      </a:r>
                      <a:r>
                        <a:rPr lang="en-GB" sz="900" b="0" baseline="0" dirty="0" smtClean="0">
                          <a:solidFill>
                            <a:schemeClr val="tx1"/>
                          </a:solidFill>
                          <a:latin typeface="Century Gothic" panose="020B0502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b="1" dirty="0" smtClean="0">
                          <a:solidFill>
                            <a:schemeClr val="tx1"/>
                          </a:solidFill>
                          <a:latin typeface="Century Gothic" panose="020B0502020202020204" pitchFamily="34" charset="0"/>
                        </a:rPr>
                        <a:t>MULTICULTURAL RECIPES </a:t>
                      </a:r>
                      <a:r>
                        <a:rPr lang="en-GB" sz="900" b="1" dirty="0" smtClean="0">
                          <a:solidFill>
                            <a:srgbClr val="0070C0"/>
                          </a:solidFill>
                          <a:latin typeface="Century Gothic" panose="020B0502020202020204" pitchFamily="34" charset="0"/>
                        </a:rPr>
                        <a:t>2,3, 4. 7, </a:t>
                      </a:r>
                      <a:r>
                        <a:rPr lang="en-GB" sz="900" b="1" baseline="0" dirty="0" smtClean="0">
                          <a:solidFill>
                            <a:srgbClr val="0070C0"/>
                          </a:solidFill>
                          <a:latin typeface="Century Gothic" panose="020B0502020202020204" pitchFamily="34" charset="0"/>
                        </a:rPr>
                        <a: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dirty="0" smtClean="0">
                          <a:solidFill>
                            <a:srgbClr val="00B050"/>
                          </a:solidFill>
                          <a:latin typeface="Century Gothic" panose="020B0502020202020204" pitchFamily="34" charset="0"/>
                        </a:rPr>
                        <a:t>Research,</a:t>
                      </a:r>
                      <a:r>
                        <a:rPr lang="en-GB" sz="900" b="0" baseline="0" dirty="0" smtClean="0">
                          <a:solidFill>
                            <a:srgbClr val="00B050"/>
                          </a:solidFill>
                          <a:latin typeface="Century Gothic" panose="020B0502020202020204" pitchFamily="34" charset="0"/>
                        </a:rPr>
                        <a:t> plan, design and make recipes from around the globe including Asia, Africa, Europe, Oceania, North and South America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b="1" baseline="0" dirty="0" smtClean="0">
                        <a:solidFill>
                          <a:srgbClr val="0070C0"/>
                        </a:solidFill>
                        <a:latin typeface="Century Gothic" panose="020B0502020202020204" pitchFamily="34" charset="0"/>
                      </a:endParaRP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solidFill>
                            <a:schemeClr val="tx1"/>
                          </a:solidFill>
                          <a:latin typeface="Century Gothic" panose="020B0502020202020204" pitchFamily="34" charset="0"/>
                        </a:rPr>
                        <a:t>DESIGN, MAKE, EVALUATE &amp; TECHNICAL KNOWLEDGE</a:t>
                      </a:r>
                      <a:endParaRPr lang="en-GB" sz="900" b="1" dirty="0">
                        <a:solidFill>
                          <a:schemeClr val="tx1"/>
                        </a:solidFill>
                        <a:latin typeface="Century Gothic" panose="020B0502020202020204" pitchFamily="34" charset="0"/>
                      </a:endParaRPr>
                    </a:p>
                    <a:p>
                      <a:pPr marL="0" indent="0">
                        <a:buFont typeface="Arial" panose="020B0604020202020204" pitchFamily="34" charset="0"/>
                        <a:buNone/>
                      </a:pPr>
                      <a:r>
                        <a:rPr lang="en-GB" sz="900" b="1" dirty="0" smtClean="0">
                          <a:solidFill>
                            <a:schemeClr val="tx1"/>
                          </a:solidFill>
                          <a:latin typeface="Century Gothic" panose="020B0502020202020204" pitchFamily="34" charset="0"/>
                        </a:rPr>
                        <a:t>Resistant</a:t>
                      </a:r>
                      <a:r>
                        <a:rPr lang="en-GB" sz="900" b="1" baseline="0" dirty="0" smtClean="0">
                          <a:solidFill>
                            <a:schemeClr val="tx1"/>
                          </a:solidFill>
                          <a:latin typeface="Century Gothic" panose="020B0502020202020204" pitchFamily="34" charset="0"/>
                        </a:rPr>
                        <a:t> materials: </a:t>
                      </a:r>
                      <a:r>
                        <a:rPr lang="en-GB" sz="900" b="1" dirty="0" smtClean="0">
                          <a:solidFill>
                            <a:schemeClr val="tx1"/>
                          </a:solidFill>
                          <a:latin typeface="Century Gothic" panose="020B0502020202020204" pitchFamily="34" charset="0"/>
                        </a:rPr>
                        <a:t>MACHINES </a:t>
                      </a:r>
                      <a:r>
                        <a:rPr lang="en-GB" sz="900" b="1" dirty="0">
                          <a:solidFill>
                            <a:srgbClr val="0070C0"/>
                          </a:solidFill>
                          <a:latin typeface="Century Gothic" panose="020B0502020202020204" pitchFamily="34" charset="0"/>
                        </a:rPr>
                        <a:t>1,2,3,4,5,6,7,8,9 </a:t>
                      </a:r>
                      <a:endParaRPr lang="en-GB" sz="900" b="1"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baseline="0" dirty="0" smtClean="0">
                          <a:solidFill>
                            <a:srgbClr val="00B050"/>
                          </a:solidFill>
                          <a:latin typeface="Century Gothic" panose="020B0502020202020204" pitchFamily="34" charset="0"/>
                        </a:rPr>
                        <a:t>Research, design, make and evaluate machines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1" dirty="0" smtClean="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1" dirty="0" smtClean="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b="1" baseline="0" dirty="0" smtClean="0">
                          <a:solidFill>
                            <a:schemeClr val="tx1"/>
                          </a:solidFill>
                          <a:latin typeface="Century Gothic" panose="020B0502020202020204" pitchFamily="34" charset="0"/>
                        </a:rPr>
                        <a:t>Textiles: </a:t>
                      </a:r>
                      <a:r>
                        <a:rPr lang="en-GB" sz="900" b="1" dirty="0" smtClean="0">
                          <a:solidFill>
                            <a:schemeClr val="tx1"/>
                          </a:solidFill>
                          <a:latin typeface="Century Gothic" panose="020B0502020202020204" pitchFamily="34" charset="0"/>
                        </a:rPr>
                        <a:t>RIBBON DESIGN PROJECT </a:t>
                      </a:r>
                      <a:r>
                        <a:rPr lang="en-GB" sz="900" b="1" dirty="0" smtClean="0">
                          <a:solidFill>
                            <a:srgbClr val="0070C0"/>
                          </a:solidFill>
                          <a:latin typeface="Century Gothic" panose="020B0502020202020204" pitchFamily="34" charset="0"/>
                        </a:rPr>
                        <a:t>1,2,3,4,5,6,7,8,9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baseline="0" dirty="0" smtClean="0">
                          <a:solidFill>
                            <a:srgbClr val="00B050"/>
                          </a:solidFill>
                          <a:latin typeface="Century Gothic" panose="020B0502020202020204" pitchFamily="34" charset="0"/>
                        </a:rPr>
                        <a:t>Research designs that incorporate ribbons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baseline="0" dirty="0" smtClean="0">
                          <a:solidFill>
                            <a:srgbClr val="00B050"/>
                          </a:solidFill>
                          <a:latin typeface="Century Gothic" panose="020B0502020202020204" pitchFamily="34" charset="0"/>
                        </a:rPr>
                        <a:t>Design, make and evaluate own ribbon design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b="0" baseline="0" dirty="0" smtClean="0">
                        <a:solidFill>
                          <a:srgbClr val="00B050"/>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b="0" baseline="0" dirty="0" smtClean="0">
                        <a:solidFill>
                          <a:srgbClr val="00B050"/>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solidFill>
                            <a:schemeClr val="tx1"/>
                          </a:solidFill>
                          <a:latin typeface="Century Gothic" panose="020B0502020202020204" pitchFamily="34" charset="0"/>
                        </a:rPr>
                        <a:t>COOKING &amp; NUTRITION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b="1" dirty="0" smtClean="0">
                          <a:solidFill>
                            <a:schemeClr val="tx1"/>
                          </a:solidFill>
                          <a:latin typeface="Century Gothic" panose="020B0502020202020204" pitchFamily="34" charset="0"/>
                        </a:rPr>
                        <a:t>RESTAURANT </a:t>
                      </a:r>
                      <a:r>
                        <a:rPr lang="en-GB" sz="900" b="1" dirty="0" smtClean="0">
                          <a:solidFill>
                            <a:srgbClr val="0070C0"/>
                          </a:solidFill>
                          <a:latin typeface="Century Gothic" panose="020B0502020202020204" pitchFamily="34" charset="0"/>
                        </a:rPr>
                        <a:t>1,2,3,4.7,8, 9 </a:t>
                      </a:r>
                      <a:endParaRPr lang="en-GB" sz="900" b="1" dirty="0" smtClean="0">
                        <a:solidFill>
                          <a:schemeClr val="tx1"/>
                        </a:solidFill>
                        <a:latin typeface="Century Gothic" panose="020B0502020202020204" pitchFamily="34" charset="0"/>
                      </a:endParaRPr>
                    </a:p>
                    <a:p>
                      <a:pPr marL="0" indent="0">
                        <a:buFont typeface="Arial" panose="020B0604020202020204" pitchFamily="34" charset="0"/>
                        <a:buNone/>
                      </a:pPr>
                      <a:r>
                        <a:rPr lang="en-GB" sz="900" dirty="0" smtClean="0">
                          <a:solidFill>
                            <a:srgbClr val="00B050"/>
                          </a:solidFill>
                          <a:latin typeface="Century Gothic" panose="020B0502020202020204" pitchFamily="34" charset="0"/>
                        </a:rPr>
                        <a:t>To</a:t>
                      </a:r>
                      <a:r>
                        <a:rPr lang="en-GB" sz="900" baseline="0" dirty="0" smtClean="0">
                          <a:solidFill>
                            <a:srgbClr val="00B050"/>
                          </a:solidFill>
                          <a:latin typeface="Century Gothic" panose="020B0502020202020204" pitchFamily="34" charset="0"/>
                        </a:rPr>
                        <a:t> plan, design and make a three course meal</a:t>
                      </a:r>
                      <a:endParaRPr lang="en-GB" sz="900" dirty="0" smtClean="0">
                        <a:solidFill>
                          <a:srgbClr val="00B050"/>
                        </a:solidFill>
                        <a:latin typeface="Century Gothic" panose="020B0502020202020204" pitchFamily="34" charset="0"/>
                      </a:endParaRPr>
                    </a:p>
                  </a:txBody>
                  <a:tcPr/>
                </a:tc>
                <a:extLst>
                  <a:ext uri="{0D108BD9-81ED-4DB2-BD59-A6C34878D82A}">
                    <a16:rowId xmlns:a16="http://schemas.microsoft.com/office/drawing/2014/main" val="2597233234"/>
                  </a:ext>
                </a:extLst>
              </a:tr>
            </a:tbl>
          </a:graphicData>
        </a:graphic>
      </p:graphicFrame>
      <p:sp>
        <p:nvSpPr>
          <p:cNvPr id="8" name="Rectangle 7"/>
          <p:cNvSpPr/>
          <p:nvPr/>
        </p:nvSpPr>
        <p:spPr>
          <a:xfrm>
            <a:off x="-13252" y="4826675"/>
            <a:ext cx="6056605" cy="2031325"/>
          </a:xfrm>
          <a:prstGeom prst="rect">
            <a:avLst/>
          </a:prstGeom>
          <a:solidFill>
            <a:schemeClr val="accent6">
              <a:lumMod val="40000"/>
              <a:lumOff val="60000"/>
            </a:schemeClr>
          </a:solidFill>
        </p:spPr>
        <p:txBody>
          <a:bodyPr wrap="square">
            <a:spAutoFit/>
          </a:bodyPr>
          <a:lstStyle/>
          <a:p>
            <a:r>
              <a:rPr lang="en-GB" sz="900" u="sng" dirty="0" smtClean="0">
                <a:latin typeface="Century Gothic" panose="020B0502020202020204" pitchFamily="34" charset="0"/>
              </a:rPr>
              <a:t>KS2 DT Curriculum objectives </a:t>
            </a:r>
          </a:p>
          <a:p>
            <a:r>
              <a:rPr lang="en-GB" sz="900" dirty="0" smtClean="0">
                <a:solidFill>
                  <a:srgbClr val="00B050"/>
                </a:solidFill>
                <a:latin typeface="Century Gothic" panose="020B0502020202020204" pitchFamily="34" charset="0"/>
              </a:rPr>
              <a:t>use </a:t>
            </a:r>
            <a:r>
              <a:rPr lang="en-GB" sz="900" dirty="0">
                <a:solidFill>
                  <a:srgbClr val="00B050"/>
                </a:solidFill>
                <a:latin typeface="Century Gothic" panose="020B0502020202020204" pitchFamily="34" charset="0"/>
              </a:rPr>
              <a:t>research and develop design criteria to inform the design of innovative, functional, appealing products, generate, develop, model and communicate their ideas through discussion, annotated sketches, use research and develop design criteria to inform the design of innovative, functional, appealing products, select from and use a wider range of tools and equipment to perform practical tasks accurately</a:t>
            </a:r>
          </a:p>
          <a:p>
            <a:r>
              <a:rPr lang="en-GB" sz="900" dirty="0">
                <a:solidFill>
                  <a:srgbClr val="00B050"/>
                </a:solidFill>
                <a:latin typeface="Century Gothic" panose="020B0502020202020204" pitchFamily="34" charset="0"/>
              </a:rPr>
              <a:t>select from and use a wider range of materials and components, including construction materials, textiles and ingredients, according to their functional properties and aesthetic qualities, investigate and analyse a range of existing products</a:t>
            </a:r>
          </a:p>
          <a:p>
            <a:r>
              <a:rPr lang="en-GB" sz="900" dirty="0">
                <a:solidFill>
                  <a:srgbClr val="00B050"/>
                </a:solidFill>
                <a:latin typeface="Century Gothic" panose="020B0502020202020204" pitchFamily="34" charset="0"/>
              </a:rPr>
              <a:t>evaluate their ideas and products against their own design criteria and consider the views of others to improve their work</a:t>
            </a:r>
          </a:p>
          <a:p>
            <a:r>
              <a:rPr lang="en-GB" sz="900" dirty="0">
                <a:solidFill>
                  <a:srgbClr val="00B050"/>
                </a:solidFill>
                <a:latin typeface="Century Gothic" panose="020B0502020202020204" pitchFamily="34" charset="0"/>
              </a:rPr>
              <a:t>understand how key events and individuals in design </a:t>
            </a:r>
            <a:r>
              <a:rPr lang="en-GB" sz="900" dirty="0" smtClean="0">
                <a:solidFill>
                  <a:srgbClr val="00B050"/>
                </a:solidFill>
                <a:latin typeface="Century Gothic" panose="020B0502020202020204" pitchFamily="34" charset="0"/>
              </a:rPr>
              <a:t>and </a:t>
            </a:r>
            <a:r>
              <a:rPr lang="en-GB" sz="900" dirty="0">
                <a:solidFill>
                  <a:srgbClr val="00B050"/>
                </a:solidFill>
                <a:latin typeface="Century Gothic" panose="020B0502020202020204" pitchFamily="34" charset="0"/>
              </a:rPr>
              <a:t>technology have helped shape the world</a:t>
            </a:r>
          </a:p>
          <a:p>
            <a:pPr lvl="0">
              <a:defRPr/>
            </a:pPr>
            <a:r>
              <a:rPr lang="en-GB" sz="900" dirty="0">
                <a:solidFill>
                  <a:srgbClr val="00B050"/>
                </a:solidFill>
                <a:latin typeface="Century Gothic" panose="020B0502020202020204" pitchFamily="34" charset="0"/>
              </a:rPr>
              <a:t>apply their understanding of how to strengthen, stiffen and reinforce more complex structures</a:t>
            </a:r>
          </a:p>
          <a:p>
            <a:pPr lvl="0">
              <a:defRPr/>
            </a:pPr>
            <a:r>
              <a:rPr lang="en-GB" sz="900" dirty="0">
                <a:solidFill>
                  <a:srgbClr val="00B050"/>
                </a:solidFill>
                <a:latin typeface="Century Gothic" panose="020B0502020202020204" pitchFamily="34" charset="0"/>
              </a:rPr>
              <a:t>understand and use mechanical systems in their understand and use electrical systems in their </a:t>
            </a:r>
            <a:r>
              <a:rPr lang="en-GB" sz="900" dirty="0" smtClean="0">
                <a:solidFill>
                  <a:srgbClr val="00B050"/>
                </a:solidFill>
                <a:latin typeface="Century Gothic" panose="020B0502020202020204" pitchFamily="34" charset="0"/>
              </a:rPr>
              <a:t>products</a:t>
            </a:r>
          </a:p>
        </p:txBody>
      </p:sp>
      <p:sp>
        <p:nvSpPr>
          <p:cNvPr id="9" name="Rectangle 8"/>
          <p:cNvSpPr/>
          <p:nvPr/>
        </p:nvSpPr>
        <p:spPr>
          <a:xfrm>
            <a:off x="6043353" y="4955698"/>
            <a:ext cx="6148647" cy="1892826"/>
          </a:xfrm>
          <a:prstGeom prst="rect">
            <a:avLst/>
          </a:prstGeom>
          <a:solidFill>
            <a:schemeClr val="accent4">
              <a:lumMod val="40000"/>
              <a:lumOff val="60000"/>
            </a:schemeClr>
          </a:solidFill>
        </p:spPr>
        <p:txBody>
          <a:bodyPr wrap="square">
            <a:spAutoFit/>
          </a:bodyPr>
          <a:lstStyle/>
          <a:p>
            <a:pPr lvl="0">
              <a:defRPr/>
            </a:pPr>
            <a:r>
              <a:rPr lang="en-GB" sz="900" u="sng" dirty="0" smtClean="0">
                <a:latin typeface="Century Gothic" panose="020B0502020202020204" pitchFamily="34" charset="0"/>
              </a:rPr>
              <a:t>KS3 DT Curriculum objectives</a:t>
            </a:r>
          </a:p>
          <a:p>
            <a:pPr lvl="0">
              <a:defRPr/>
            </a:pPr>
            <a:r>
              <a:rPr lang="en-GB" sz="900" dirty="0" smtClean="0">
                <a:solidFill>
                  <a:srgbClr val="00B050"/>
                </a:solidFill>
                <a:latin typeface="Century Gothic" panose="020B0502020202020204" pitchFamily="34" charset="0"/>
              </a:rPr>
              <a:t>use </a:t>
            </a:r>
            <a:r>
              <a:rPr lang="en-GB" sz="900" dirty="0">
                <a:solidFill>
                  <a:srgbClr val="00B050"/>
                </a:solidFill>
                <a:latin typeface="Century Gothic" panose="020B0502020202020204" pitchFamily="34" charset="0"/>
              </a:rPr>
              <a:t>research and exploration, such as the study of different cultures, to identify and understand user needs, </a:t>
            </a:r>
          </a:p>
          <a:p>
            <a:pPr lvl="0">
              <a:defRPr/>
            </a:pPr>
            <a:r>
              <a:rPr lang="en-GB" sz="900" dirty="0">
                <a:solidFill>
                  <a:srgbClr val="00B050"/>
                </a:solidFill>
                <a:latin typeface="Century Gothic" panose="020B0502020202020204" pitchFamily="34" charset="0"/>
              </a:rPr>
              <a:t>identify and solve their own design problems and understand how to reformulate problems given to them, develop specifications to inform the design of innovative, functional, appealing products that respond to needs in a variety of situations</a:t>
            </a:r>
            <a:endParaRPr lang="en-GB" sz="900" b="1" dirty="0">
              <a:latin typeface="Century Gothic" panose="020B0502020202020204" pitchFamily="34" charset="0"/>
            </a:endParaRPr>
          </a:p>
          <a:p>
            <a:pPr lvl="0">
              <a:defRPr/>
            </a:pPr>
            <a:r>
              <a:rPr lang="en-GB" sz="900" dirty="0">
                <a:solidFill>
                  <a:srgbClr val="00B050"/>
                </a:solidFill>
                <a:latin typeface="Century Gothic" panose="020B0502020202020204" pitchFamily="34" charset="0"/>
              </a:rPr>
              <a:t>use research and exploration, such as the study of different cultures, to identify and understand user needs, identify and solve their own design problems and understand how to reformulate problems given to them, develop specifications to inform the design of innovative, functional, appealing products that respond to needs in a variety of </a:t>
            </a:r>
            <a:r>
              <a:rPr lang="en-GB" sz="900" dirty="0" smtClean="0">
                <a:solidFill>
                  <a:srgbClr val="00B050"/>
                </a:solidFill>
                <a:latin typeface="Century Gothic" panose="020B0502020202020204" pitchFamily="34" charset="0"/>
              </a:rPr>
              <a:t>situations</a:t>
            </a:r>
          </a:p>
          <a:p>
            <a:pPr lvl="0">
              <a:defRPr/>
            </a:pPr>
            <a:r>
              <a:rPr lang="en-GB" sz="900" dirty="0">
                <a:solidFill>
                  <a:srgbClr val="00B050"/>
                </a:solidFill>
                <a:latin typeface="Century Gothic" panose="020B0502020202020204" pitchFamily="34" charset="0"/>
              </a:rPr>
              <a:t>understand and apply the principles of nutrition and health, cook a repertoire of predominantly savoury dishes so that they are able to feed themselves and others a healthy and varied diet, become competent in a range of cooking techniques </a:t>
            </a:r>
          </a:p>
          <a:p>
            <a:pPr lvl="0">
              <a:defRPr/>
            </a:pPr>
            <a:r>
              <a:rPr lang="en-GB" sz="900" dirty="0">
                <a:solidFill>
                  <a:srgbClr val="00B050"/>
                </a:solidFill>
                <a:latin typeface="Century Gothic" panose="020B0502020202020204" pitchFamily="34" charset="0"/>
              </a:rPr>
              <a:t>understand the source, seasonality and characteristics of a broad range of ingredients</a:t>
            </a:r>
            <a:r>
              <a:rPr lang="en-GB" sz="900" dirty="0" smtClean="0">
                <a:solidFill>
                  <a:srgbClr val="00B050"/>
                </a:solidFill>
                <a:latin typeface="Century Gothic" panose="020B0502020202020204" pitchFamily="34" charset="0"/>
              </a:rPr>
              <a:t>.</a:t>
            </a:r>
          </a:p>
        </p:txBody>
      </p:sp>
    </p:spTree>
    <p:extLst>
      <p:ext uri="{BB962C8B-B14F-4D97-AF65-F5344CB8AC3E}">
        <p14:creationId xmlns:p14="http://schemas.microsoft.com/office/powerpoint/2010/main" val="981187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857</TotalTime>
  <Words>937</Words>
  <Application>Microsoft Office PowerPoint</Application>
  <PresentationFormat>Widescreen</PresentationFormat>
  <Paragraphs>83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Gothic</vt:lpstr>
      <vt:lpstr>Office Theme</vt:lpstr>
      <vt:lpstr>PowerPoint Presentation</vt:lpstr>
    </vt:vector>
  </TitlesOfParts>
  <Company>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Charlotte Watkins</dc:creator>
  <cp:lastModifiedBy>Sarah Sparks</cp:lastModifiedBy>
  <cp:revision>61</cp:revision>
  <dcterms:created xsi:type="dcterms:W3CDTF">2020-01-22T11:44:23Z</dcterms:created>
  <dcterms:modified xsi:type="dcterms:W3CDTF">2020-12-07T14:54:06Z</dcterms:modified>
</cp:coreProperties>
</file>