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1" d="100"/>
          <a:sy n="71" d="100"/>
        </p:scale>
        <p:origin x="72"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92284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70553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3398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56796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6DD828-F978-453E-827F-D723F7991403}"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73005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6DD828-F978-453E-827F-D723F7991403}"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61000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6DD828-F978-453E-827F-D723F7991403}" type="datetimeFigureOut">
              <a:rPr lang="en-GB" smtClean="0"/>
              <a:t>01/07/2022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45101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6DD828-F978-453E-827F-D723F7991403}" type="datetimeFigureOut">
              <a:rPr lang="en-GB" smtClean="0"/>
              <a:t>01/07/2022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0910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DD828-F978-453E-827F-D723F7991403}" type="datetimeFigureOut">
              <a:rPr lang="en-GB" smtClean="0"/>
              <a:t>01/07/2022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22261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38201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351835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DD828-F978-453E-827F-D723F7991403}" type="datetimeFigureOut">
              <a:rPr lang="en-GB" smtClean="0"/>
              <a:t>01/07/2022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DA097-2B70-48A5-92A2-F30E66E6733D}" type="slidenum">
              <a:rPr lang="en-GB" smtClean="0"/>
              <a:t>‹#›</a:t>
            </a:fld>
            <a:endParaRPr lang="en-GB"/>
          </a:p>
        </p:txBody>
      </p:sp>
    </p:spTree>
    <p:extLst>
      <p:ext uri="{BB962C8B-B14F-4D97-AF65-F5344CB8AC3E}">
        <p14:creationId xmlns:p14="http://schemas.microsoft.com/office/powerpoint/2010/main" val="261093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650" y="1073"/>
            <a:ext cx="1215614" cy="584775"/>
          </a:xfrm>
          <a:prstGeom prst="rect">
            <a:avLst/>
          </a:prstGeom>
          <a:noFill/>
          <a:ln w="28575">
            <a:solidFill>
              <a:schemeClr val="tx1"/>
            </a:solidFill>
          </a:ln>
        </p:spPr>
        <p:txBody>
          <a:bodyPr wrap="square" rtlCol="0">
            <a:spAutoFit/>
          </a:bodyPr>
          <a:lstStyle/>
          <a:p>
            <a:pPr algn="ctr"/>
            <a:r>
              <a:rPr lang="en-GB" sz="1600" u="sng" smtClean="0">
                <a:latin typeface="Comic Sans MS" panose="030F0702030302020204" pitchFamily="66" charset="0"/>
              </a:rPr>
              <a:t>Music Curriculum</a:t>
            </a:r>
            <a:endParaRPr lang="en-GB" sz="1600" u="sng" dirty="0">
              <a:latin typeface="Comic Sans MS" panose="030F0702030302020204" pitchFamily="66" charset="0"/>
            </a:endParaRPr>
          </a:p>
        </p:txBody>
      </p:sp>
      <p:sp>
        <p:nvSpPr>
          <p:cNvPr id="5" name="TextBox 4"/>
          <p:cNvSpPr txBox="1"/>
          <p:nvPr/>
        </p:nvSpPr>
        <p:spPr>
          <a:xfrm>
            <a:off x="1316264" y="0"/>
            <a:ext cx="8177602" cy="938719"/>
          </a:xfrm>
          <a:prstGeom prst="rect">
            <a:avLst/>
          </a:prstGeom>
          <a:noFill/>
          <a:ln>
            <a:solidFill>
              <a:schemeClr val="accent1"/>
            </a:solidFill>
          </a:ln>
        </p:spPr>
        <p:txBody>
          <a:bodyPr wrap="square" rtlCol="0">
            <a:spAutoFit/>
          </a:bodyPr>
          <a:lstStyle/>
          <a:p>
            <a:r>
              <a:rPr lang="en-GB" sz="1000" b="1" dirty="0" smtClean="0">
                <a:solidFill>
                  <a:srgbClr val="0070C0"/>
                </a:solidFill>
              </a:rPr>
              <a:t>BIG IDEAS: </a:t>
            </a:r>
          </a:p>
          <a:p>
            <a:pPr marL="228600" indent="-228600">
              <a:buFont typeface="+mj-lt"/>
              <a:buAutoNum type="arabicPeriod"/>
            </a:pPr>
            <a:r>
              <a:rPr lang="en-GB" sz="900" dirty="0" smtClean="0">
                <a:solidFill>
                  <a:srgbClr val="0070C0"/>
                </a:solidFill>
              </a:rPr>
              <a:t>Engaging </a:t>
            </a:r>
            <a:r>
              <a:rPr lang="en-GB" sz="900" dirty="0">
                <a:solidFill>
                  <a:srgbClr val="0070C0"/>
                </a:solidFill>
              </a:rPr>
              <a:t>and inspiring musical skill through instrumental and vocal fluency, accuracy and </a:t>
            </a:r>
            <a:r>
              <a:rPr lang="en-GB" sz="900" dirty="0" smtClean="0">
                <a:solidFill>
                  <a:srgbClr val="0070C0"/>
                </a:solidFill>
              </a:rPr>
              <a:t>expression.</a:t>
            </a:r>
          </a:p>
          <a:p>
            <a:pPr marL="228600" indent="-228600">
              <a:buFont typeface="+mj-lt"/>
              <a:buAutoNum type="arabicPeriod"/>
            </a:pPr>
            <a:r>
              <a:rPr lang="en-GB" sz="900" dirty="0" smtClean="0">
                <a:solidFill>
                  <a:srgbClr val="0070C0"/>
                </a:solidFill>
              </a:rPr>
              <a:t>Identifying and exploring instrumental </a:t>
            </a:r>
            <a:r>
              <a:rPr lang="en-GB" sz="900" dirty="0">
                <a:solidFill>
                  <a:srgbClr val="0070C0"/>
                </a:solidFill>
              </a:rPr>
              <a:t>sounds and </a:t>
            </a:r>
            <a:r>
              <a:rPr lang="en-GB" sz="900" dirty="0" smtClean="0">
                <a:solidFill>
                  <a:srgbClr val="0070C0"/>
                </a:solidFill>
              </a:rPr>
              <a:t>the key musical elements and devices.</a:t>
            </a:r>
          </a:p>
          <a:p>
            <a:pPr marL="228600" indent="-228600">
              <a:buFont typeface="+mj-lt"/>
              <a:buAutoNum type="arabicPeriod"/>
            </a:pPr>
            <a:r>
              <a:rPr lang="en-GB" sz="900" dirty="0">
                <a:solidFill>
                  <a:srgbClr val="0070C0"/>
                </a:solidFill>
              </a:rPr>
              <a:t>Recognising the role of composition and </a:t>
            </a:r>
            <a:r>
              <a:rPr lang="en-GB" sz="900" dirty="0" smtClean="0">
                <a:solidFill>
                  <a:srgbClr val="0070C0"/>
                </a:solidFill>
              </a:rPr>
              <a:t>performance from a variety of starting points  </a:t>
            </a:r>
            <a:r>
              <a:rPr lang="en-GB" sz="900" dirty="0">
                <a:solidFill>
                  <a:srgbClr val="0070C0"/>
                </a:solidFill>
              </a:rPr>
              <a:t>to express or convey meaning, mood, atmosphere and </a:t>
            </a:r>
            <a:r>
              <a:rPr lang="en-GB" sz="900" dirty="0" smtClean="0">
                <a:solidFill>
                  <a:srgbClr val="0070C0"/>
                </a:solidFill>
              </a:rPr>
              <a:t>emotion.</a:t>
            </a:r>
          </a:p>
          <a:p>
            <a:pPr marL="228600" indent="-228600">
              <a:buFont typeface="+mj-lt"/>
              <a:buAutoNum type="arabicPeriod"/>
            </a:pPr>
            <a:r>
              <a:rPr lang="en-GB" sz="900" dirty="0" smtClean="0">
                <a:solidFill>
                  <a:srgbClr val="0070C0"/>
                </a:solidFill>
              </a:rPr>
              <a:t>Appreciation </a:t>
            </a:r>
            <a:r>
              <a:rPr lang="en-GB" sz="900" dirty="0">
                <a:solidFill>
                  <a:srgbClr val="0070C0"/>
                </a:solidFill>
              </a:rPr>
              <a:t>of a wide range of styles, traditions and </a:t>
            </a:r>
            <a:r>
              <a:rPr lang="en-GB" sz="900" dirty="0" smtClean="0">
                <a:solidFill>
                  <a:srgbClr val="0070C0"/>
                </a:solidFill>
              </a:rPr>
              <a:t>genres through </a:t>
            </a:r>
            <a:r>
              <a:rPr lang="en-GB" sz="900" dirty="0">
                <a:solidFill>
                  <a:srgbClr val="0070C0"/>
                </a:solidFill>
              </a:rPr>
              <a:t>recorded </a:t>
            </a:r>
            <a:r>
              <a:rPr lang="en-GB" sz="900" dirty="0" smtClean="0">
                <a:solidFill>
                  <a:srgbClr val="0070C0"/>
                </a:solidFill>
              </a:rPr>
              <a:t>music and </a:t>
            </a:r>
            <a:r>
              <a:rPr lang="en-GB" sz="900" dirty="0">
                <a:solidFill>
                  <a:srgbClr val="0070C0"/>
                </a:solidFill>
              </a:rPr>
              <a:t>live </a:t>
            </a:r>
            <a:r>
              <a:rPr lang="en-GB" sz="900" dirty="0" smtClean="0">
                <a:solidFill>
                  <a:srgbClr val="0070C0"/>
                </a:solidFill>
              </a:rPr>
              <a:t>performance and using conventional and unconventional notation.</a:t>
            </a:r>
          </a:p>
          <a:p>
            <a:pPr marL="228600" indent="-228600">
              <a:buFont typeface="+mj-lt"/>
              <a:buAutoNum type="arabicPeriod"/>
            </a:pPr>
            <a:r>
              <a:rPr lang="en-GB" sz="900" dirty="0" smtClean="0">
                <a:solidFill>
                  <a:srgbClr val="0070C0"/>
                </a:solidFill>
              </a:rPr>
              <a:t>Understanding </a:t>
            </a:r>
            <a:r>
              <a:rPr lang="en-GB" sz="900" dirty="0">
                <a:solidFill>
                  <a:srgbClr val="0070C0"/>
                </a:solidFill>
              </a:rPr>
              <a:t>the evolution and impact of music and </a:t>
            </a:r>
            <a:r>
              <a:rPr lang="en-GB" sz="900" dirty="0" smtClean="0">
                <a:solidFill>
                  <a:srgbClr val="0070C0"/>
                </a:solidFill>
              </a:rPr>
              <a:t>with </a:t>
            </a:r>
            <a:r>
              <a:rPr lang="en-GB" sz="900" dirty="0">
                <a:solidFill>
                  <a:srgbClr val="0070C0"/>
                </a:solidFill>
              </a:rPr>
              <a:t>regard to historical, political or social occurrences</a:t>
            </a:r>
            <a:r>
              <a:rPr lang="en-GB" sz="900" dirty="0" smtClean="0">
                <a:solidFill>
                  <a:srgbClr val="0070C0"/>
                </a:solidFill>
              </a:rPr>
              <a:t>.</a:t>
            </a:r>
            <a:r>
              <a:rPr lang="en-GB" sz="900" dirty="0"/>
              <a:t> </a:t>
            </a:r>
            <a:endParaRPr lang="en-GB" sz="1000" b="1" dirty="0" smtClean="0">
              <a:solidFill>
                <a:srgbClr val="0070C0"/>
              </a:solidFill>
            </a:endParaRPr>
          </a:p>
        </p:txBody>
      </p:sp>
      <p:sp>
        <p:nvSpPr>
          <p:cNvPr id="6" name="TextBox 5"/>
          <p:cNvSpPr txBox="1"/>
          <p:nvPr/>
        </p:nvSpPr>
        <p:spPr>
          <a:xfrm>
            <a:off x="9532414" y="1"/>
            <a:ext cx="989704" cy="461665"/>
          </a:xfrm>
          <a:prstGeom prst="rect">
            <a:avLst/>
          </a:prstGeom>
          <a:noFill/>
          <a:ln>
            <a:solidFill>
              <a:srgbClr val="FF0000"/>
            </a:solidFill>
          </a:ln>
        </p:spPr>
        <p:txBody>
          <a:bodyPr wrap="square" rtlCol="0">
            <a:spAutoFit/>
          </a:bodyPr>
          <a:lstStyle/>
          <a:p>
            <a:pPr algn="ctr"/>
            <a:r>
              <a:rPr lang="en-GB" sz="2400" dirty="0" smtClean="0">
                <a:solidFill>
                  <a:srgbClr val="FF0000"/>
                </a:solidFill>
              </a:rPr>
              <a:t>SMSC</a:t>
            </a:r>
            <a:endParaRPr lang="en-GB" sz="2400" dirty="0">
              <a:solidFill>
                <a:srgbClr val="FF0000"/>
              </a:solidFill>
            </a:endParaRPr>
          </a:p>
        </p:txBody>
      </p:sp>
      <p:sp>
        <p:nvSpPr>
          <p:cNvPr id="7" name="TextBox 6"/>
          <p:cNvSpPr txBox="1"/>
          <p:nvPr/>
        </p:nvSpPr>
        <p:spPr>
          <a:xfrm>
            <a:off x="10522118" y="0"/>
            <a:ext cx="1669881" cy="461665"/>
          </a:xfrm>
          <a:prstGeom prst="rect">
            <a:avLst/>
          </a:prstGeom>
          <a:noFill/>
          <a:ln>
            <a:solidFill>
              <a:srgbClr val="00B050"/>
            </a:solidFill>
          </a:ln>
        </p:spPr>
        <p:txBody>
          <a:bodyPr wrap="square" rtlCol="0">
            <a:spAutoFit/>
          </a:bodyPr>
          <a:lstStyle/>
          <a:p>
            <a:pPr algn="ctr"/>
            <a:r>
              <a:rPr lang="en-GB" sz="1200" dirty="0" smtClean="0">
                <a:solidFill>
                  <a:srgbClr val="00B050"/>
                </a:solidFill>
              </a:rPr>
              <a:t>Main Learning Points/NC Objectives</a:t>
            </a:r>
            <a:endParaRPr lang="en-GB" sz="1200" dirty="0">
              <a:solidFill>
                <a:srgbClr val="00B050"/>
              </a:solidFill>
            </a:endParaRPr>
          </a:p>
        </p:txBody>
      </p:sp>
      <p:sp>
        <p:nvSpPr>
          <p:cNvPr id="8" name="TextBox 7"/>
          <p:cNvSpPr txBox="1"/>
          <p:nvPr/>
        </p:nvSpPr>
        <p:spPr>
          <a:xfrm>
            <a:off x="100650" y="950549"/>
            <a:ext cx="3291586" cy="5262979"/>
          </a:xfrm>
          <a:prstGeom prst="rect">
            <a:avLst/>
          </a:prstGeom>
          <a:noFill/>
          <a:ln>
            <a:solidFill>
              <a:schemeClr val="tx1"/>
            </a:solidFill>
          </a:ln>
        </p:spPr>
        <p:txBody>
          <a:bodyPr wrap="square" rtlCol="0">
            <a:spAutoFit/>
          </a:bodyPr>
          <a:lstStyle/>
          <a:p>
            <a:r>
              <a:rPr lang="en-GB" sz="800" u="sng" dirty="0" smtClean="0"/>
              <a:t>YEAR 5</a:t>
            </a:r>
          </a:p>
          <a:p>
            <a:r>
              <a:rPr lang="en-US" altLang="zh-CN" sz="800" u="sng" dirty="0" smtClean="0"/>
              <a:t>SIAMESE </a:t>
            </a:r>
            <a:r>
              <a:rPr lang="en-US" altLang="zh-CN" sz="800" u="sng" dirty="0"/>
              <a:t>CAT SONG</a:t>
            </a:r>
            <a:r>
              <a:rPr lang="zh-CN" altLang="en-US" sz="800" u="sng" dirty="0"/>
              <a:t> </a:t>
            </a:r>
            <a:r>
              <a:rPr lang="en-GB" altLang="zh-CN" sz="800" dirty="0" smtClean="0">
                <a:solidFill>
                  <a:srgbClr val="0070C0"/>
                </a:solidFill>
              </a:rPr>
              <a:t>1 2 3 4</a:t>
            </a:r>
            <a:r>
              <a:rPr lang="zh-CN" altLang="en-US" sz="800" dirty="0" smtClean="0">
                <a:solidFill>
                  <a:srgbClr val="0070C0"/>
                </a:solidFill>
              </a:rPr>
              <a:t> </a:t>
            </a:r>
            <a:r>
              <a:rPr lang="en-GB" altLang="zh-CN" sz="800" dirty="0" smtClean="0">
                <a:solidFill>
                  <a:srgbClr val="7030A0"/>
                </a:solidFill>
              </a:rPr>
              <a:t>Musician/Conductor/ Music Teacher</a:t>
            </a:r>
          </a:p>
          <a:p>
            <a:r>
              <a:rPr lang="en-GB" altLang="zh-CN" sz="800" dirty="0" smtClean="0">
                <a:solidFill>
                  <a:schemeClr val="accent6"/>
                </a:solidFill>
              </a:rPr>
              <a:t>Introductory </a:t>
            </a:r>
            <a:r>
              <a:rPr lang="en-GB" altLang="zh-CN" sz="800" dirty="0">
                <a:solidFill>
                  <a:schemeClr val="accent6"/>
                </a:solidFill>
              </a:rPr>
              <a:t>Performance Project </a:t>
            </a:r>
            <a:r>
              <a:rPr lang="en-GB" altLang="zh-CN" sz="800" dirty="0" smtClean="0">
                <a:solidFill>
                  <a:schemeClr val="accent6"/>
                </a:solidFill>
              </a:rPr>
              <a:t>on tuned</a:t>
            </a:r>
            <a:r>
              <a:rPr lang="zh-CN" altLang="en-US" sz="800" dirty="0" smtClean="0">
                <a:solidFill>
                  <a:schemeClr val="accent6"/>
                </a:solidFill>
              </a:rPr>
              <a:t> </a:t>
            </a:r>
            <a:r>
              <a:rPr lang="en-GB" altLang="zh-CN" sz="800" dirty="0">
                <a:solidFill>
                  <a:schemeClr val="accent6"/>
                </a:solidFill>
              </a:rPr>
              <a:t>and </a:t>
            </a:r>
            <a:r>
              <a:rPr lang="en-GB" altLang="zh-CN" sz="800" dirty="0" err="1">
                <a:solidFill>
                  <a:schemeClr val="accent6"/>
                </a:solidFill>
              </a:rPr>
              <a:t>untuned</a:t>
            </a:r>
            <a:r>
              <a:rPr lang="en-GB" altLang="zh-CN" sz="800" dirty="0">
                <a:solidFill>
                  <a:schemeClr val="accent6"/>
                </a:solidFill>
              </a:rPr>
              <a:t> </a:t>
            </a:r>
            <a:r>
              <a:rPr lang="en-GB" altLang="zh-CN" sz="800" dirty="0" smtClean="0">
                <a:solidFill>
                  <a:schemeClr val="accent6"/>
                </a:solidFill>
              </a:rPr>
              <a:t>percussion instruments</a:t>
            </a:r>
            <a:r>
              <a:rPr lang="en-GB" altLang="zh-CN" sz="800" dirty="0">
                <a:solidFill>
                  <a:schemeClr val="accent6"/>
                </a:solidFill>
              </a:rPr>
              <a:t>. To establish </a:t>
            </a:r>
            <a:r>
              <a:rPr lang="en-US" altLang="zh-CN" sz="800" dirty="0" smtClean="0">
                <a:solidFill>
                  <a:schemeClr val="accent6"/>
                </a:solidFill>
              </a:rPr>
              <a:t>musical comprehension. Introduction to basic visual cues.</a:t>
            </a:r>
            <a:endParaRPr lang="zh-CN" altLang="en-US" sz="800" dirty="0">
              <a:solidFill>
                <a:schemeClr val="accent6"/>
              </a:solidFill>
            </a:endParaRPr>
          </a:p>
          <a:p>
            <a:r>
              <a:rPr lang="en-US" altLang="zh-CN" sz="800" u="sng" dirty="0" smtClean="0"/>
              <a:t>BEETHOVEN LIVES UPSTAIRS</a:t>
            </a:r>
            <a:r>
              <a:rPr lang="en-GB" altLang="zh-CN" sz="800" u="sng" dirty="0" smtClean="0"/>
              <a:t> </a:t>
            </a:r>
            <a:r>
              <a:rPr lang="en-GB" altLang="zh-CN" sz="800" dirty="0" smtClean="0">
                <a:solidFill>
                  <a:srgbClr val="0070C0"/>
                </a:solidFill>
              </a:rPr>
              <a:t>1 2 3 4 5 </a:t>
            </a:r>
            <a:r>
              <a:rPr lang="en-GB" altLang="zh-CN" sz="800" dirty="0">
                <a:solidFill>
                  <a:srgbClr val="7030A0"/>
                </a:solidFill>
              </a:rPr>
              <a:t>Musician/Conductor/ Music </a:t>
            </a:r>
            <a:r>
              <a:rPr lang="en-GB" altLang="zh-CN" sz="800" dirty="0" smtClean="0">
                <a:solidFill>
                  <a:srgbClr val="7030A0"/>
                </a:solidFill>
              </a:rPr>
              <a:t>Teacher/ Music Journalist</a:t>
            </a:r>
          </a:p>
          <a:p>
            <a:r>
              <a:rPr lang="en-GB" altLang="zh-CN" sz="800" dirty="0" smtClean="0">
                <a:solidFill>
                  <a:schemeClr val="accent6"/>
                </a:solidFill>
              </a:rPr>
              <a:t>Study </a:t>
            </a:r>
            <a:r>
              <a:rPr lang="en-GB" altLang="zh-CN" sz="800" dirty="0">
                <a:solidFill>
                  <a:schemeClr val="accent6"/>
                </a:solidFill>
              </a:rPr>
              <a:t>of </a:t>
            </a:r>
            <a:r>
              <a:rPr lang="en-GB" altLang="zh-CN" sz="800" dirty="0" smtClean="0">
                <a:solidFill>
                  <a:schemeClr val="accent6"/>
                </a:solidFill>
              </a:rPr>
              <a:t>Ludwig Van Beethoven and his ‘Ode To Joy’ from 9</a:t>
            </a:r>
            <a:r>
              <a:rPr lang="en-GB" altLang="zh-CN" sz="800" baseline="30000" dirty="0" smtClean="0">
                <a:solidFill>
                  <a:schemeClr val="accent6"/>
                </a:solidFill>
              </a:rPr>
              <a:t>th</a:t>
            </a:r>
            <a:r>
              <a:rPr lang="en-GB" altLang="zh-CN" sz="800" dirty="0" smtClean="0">
                <a:solidFill>
                  <a:schemeClr val="accent6"/>
                </a:solidFill>
              </a:rPr>
              <a:t> Symphony. Reading a simple Western Traditional notation to play as a class ensemble on tuned percussion instruments. Focused </a:t>
            </a:r>
            <a:r>
              <a:rPr lang="en-GB" altLang="zh-CN" sz="800" dirty="0">
                <a:solidFill>
                  <a:schemeClr val="accent6"/>
                </a:solidFill>
              </a:rPr>
              <a:t>listening on </a:t>
            </a:r>
            <a:r>
              <a:rPr lang="en-GB" altLang="zh-CN" sz="800" dirty="0" smtClean="0">
                <a:solidFill>
                  <a:schemeClr val="accent6"/>
                </a:solidFill>
              </a:rPr>
              <a:t>Beethoven’s works. Study of Beethoven’s life. </a:t>
            </a:r>
            <a:r>
              <a:rPr lang="en-GB" altLang="zh-CN" sz="800" dirty="0" smtClean="0">
                <a:solidFill>
                  <a:srgbClr val="FF0000"/>
                </a:solidFill>
              </a:rPr>
              <a:t>RESILIENCE AMBITION</a:t>
            </a:r>
          </a:p>
          <a:p>
            <a:r>
              <a:rPr lang="en-GB" altLang="zh-CN" sz="800" u="sng" dirty="0" smtClean="0"/>
              <a:t>SPOOKY</a:t>
            </a:r>
            <a:r>
              <a:rPr lang="en-GB" altLang="zh-CN" sz="800" u="sng" dirty="0"/>
              <a:t>! AND FIZZ, BANG, WHIZZ!</a:t>
            </a:r>
            <a:r>
              <a:rPr lang="zh-CN" altLang="en-US" sz="800" u="sng" dirty="0"/>
              <a:t> </a:t>
            </a:r>
            <a:r>
              <a:rPr lang="zh-CN" altLang="en-US" sz="800" u="sng" dirty="0" smtClean="0"/>
              <a:t> </a:t>
            </a:r>
            <a:r>
              <a:rPr lang="en-GB" altLang="zh-CN" sz="800" dirty="0" smtClean="0">
                <a:solidFill>
                  <a:srgbClr val="0070C0"/>
                </a:solidFill>
              </a:rPr>
              <a:t>1 2 3</a:t>
            </a:r>
            <a:r>
              <a:rPr lang="zh-CN" altLang="en-US" sz="800" dirty="0" smtClean="0">
                <a:solidFill>
                  <a:srgbClr val="0070C0"/>
                </a:solidFill>
              </a:rPr>
              <a:t> </a:t>
            </a:r>
            <a:r>
              <a:rPr lang="en-GB" altLang="zh-CN" sz="800" dirty="0" smtClean="0">
                <a:solidFill>
                  <a:srgbClr val="7030A0"/>
                </a:solidFill>
              </a:rPr>
              <a:t>Composer/Music Teacher</a:t>
            </a:r>
          </a:p>
          <a:p>
            <a:r>
              <a:rPr lang="en-GB" altLang="zh-CN" sz="800" dirty="0" smtClean="0">
                <a:solidFill>
                  <a:schemeClr val="accent6"/>
                </a:solidFill>
              </a:rPr>
              <a:t>Composing </a:t>
            </a:r>
            <a:r>
              <a:rPr lang="en-GB" altLang="zh-CN" sz="800" dirty="0">
                <a:solidFill>
                  <a:schemeClr val="accent6"/>
                </a:solidFill>
              </a:rPr>
              <a:t>Project work. Descriptive pieces. Learning the songs- Things That Go Bump In the Night and Halloween Witches. Voice work. Cc English Macbeth/ Harry Potter. Reciting and composing spells as raps. </a:t>
            </a:r>
            <a:endParaRPr lang="en-GB" altLang="zh-CN" sz="800" dirty="0" smtClean="0">
              <a:solidFill>
                <a:schemeClr val="accent6"/>
              </a:solidFill>
            </a:endParaRPr>
          </a:p>
          <a:p>
            <a:r>
              <a:rPr lang="en-US" altLang="zh-CN" sz="800" u="sng" dirty="0" smtClean="0"/>
              <a:t>JINGLE </a:t>
            </a:r>
            <a:r>
              <a:rPr lang="en-US" altLang="zh-CN" sz="800" u="sng" dirty="0"/>
              <a:t>BELLS</a:t>
            </a:r>
            <a:r>
              <a:rPr lang="zh-CN" altLang="en-US" sz="800" u="sng" dirty="0"/>
              <a:t> </a:t>
            </a:r>
            <a:r>
              <a:rPr lang="en-GB" altLang="zh-CN" sz="800" dirty="0" smtClean="0">
                <a:solidFill>
                  <a:srgbClr val="0070C0"/>
                </a:solidFill>
              </a:rPr>
              <a:t>1 3 </a:t>
            </a:r>
            <a:r>
              <a:rPr lang="en-GB" altLang="zh-CN" sz="800" dirty="0" smtClean="0">
                <a:solidFill>
                  <a:srgbClr val="7030A0"/>
                </a:solidFill>
              </a:rPr>
              <a:t>Musician/Music Teacher/Conductor</a:t>
            </a:r>
          </a:p>
          <a:p>
            <a:r>
              <a:rPr lang="en-GB" altLang="zh-CN" sz="800" dirty="0" smtClean="0">
                <a:solidFill>
                  <a:schemeClr val="accent6"/>
                </a:solidFill>
              </a:rPr>
              <a:t>Class ensemble performance of Jingle Bells reading a part in Simple Traditional Western Notation. Melody and accompaniment parts on tuned and </a:t>
            </a:r>
            <a:r>
              <a:rPr lang="en-GB" altLang="zh-CN" sz="800" dirty="0" err="1" smtClean="0">
                <a:solidFill>
                  <a:schemeClr val="accent6"/>
                </a:solidFill>
              </a:rPr>
              <a:t>untuned</a:t>
            </a:r>
            <a:r>
              <a:rPr lang="en-GB" altLang="zh-CN" sz="800" dirty="0" smtClean="0">
                <a:solidFill>
                  <a:schemeClr val="accent6"/>
                </a:solidFill>
              </a:rPr>
              <a:t> percussion instruments and singing Christmas Carols and songs. </a:t>
            </a:r>
          </a:p>
          <a:p>
            <a:r>
              <a:rPr lang="en-GB" altLang="zh-CN" sz="800" u="sng" dirty="0" smtClean="0"/>
              <a:t>CHINATOWN </a:t>
            </a:r>
            <a:r>
              <a:rPr lang="en-GB" altLang="zh-CN" sz="800" u="sng" dirty="0"/>
              <a:t>DRAGONS AND BHUDDIST </a:t>
            </a:r>
            <a:r>
              <a:rPr lang="en-GB" altLang="zh-CN" sz="800" u="sng" dirty="0" smtClean="0"/>
              <a:t>MONKS </a:t>
            </a:r>
            <a:r>
              <a:rPr lang="en-GB" altLang="zh-CN" sz="800" dirty="0" smtClean="0">
                <a:solidFill>
                  <a:srgbClr val="0070C0"/>
                </a:solidFill>
              </a:rPr>
              <a:t>1 3 4 5 </a:t>
            </a:r>
            <a:r>
              <a:rPr lang="en-GB" altLang="zh-CN" sz="800" dirty="0" smtClean="0">
                <a:solidFill>
                  <a:srgbClr val="7030A0"/>
                </a:solidFill>
              </a:rPr>
              <a:t>Composer/ Conductor/Musician/Music Teacher</a:t>
            </a:r>
          </a:p>
          <a:p>
            <a:r>
              <a:rPr lang="en-GB" altLang="zh-CN" sz="800" dirty="0" smtClean="0">
                <a:solidFill>
                  <a:schemeClr val="accent6"/>
                </a:solidFill>
              </a:rPr>
              <a:t>(CC China) Pentatonic </a:t>
            </a:r>
            <a:r>
              <a:rPr lang="en-GB" altLang="zh-CN" sz="800" dirty="0">
                <a:solidFill>
                  <a:schemeClr val="accent6"/>
                </a:solidFill>
              </a:rPr>
              <a:t>scales on tuned and </a:t>
            </a:r>
            <a:r>
              <a:rPr lang="en-GB" altLang="zh-CN" sz="800" dirty="0" err="1">
                <a:solidFill>
                  <a:schemeClr val="accent6"/>
                </a:solidFill>
              </a:rPr>
              <a:t>untuned</a:t>
            </a:r>
            <a:r>
              <a:rPr lang="en-GB" altLang="zh-CN" sz="800" dirty="0">
                <a:solidFill>
                  <a:schemeClr val="accent6"/>
                </a:solidFill>
              </a:rPr>
              <a:t> percussion </a:t>
            </a:r>
            <a:r>
              <a:rPr lang="en-GB" altLang="zh-CN" sz="800" dirty="0" smtClean="0">
                <a:solidFill>
                  <a:schemeClr val="accent6"/>
                </a:solidFill>
              </a:rPr>
              <a:t>instruments. Research </a:t>
            </a:r>
            <a:r>
              <a:rPr lang="en-GB" altLang="zh-CN" sz="800" dirty="0">
                <a:solidFill>
                  <a:schemeClr val="accent6"/>
                </a:solidFill>
              </a:rPr>
              <a:t>of Chinese music and its indigenous </a:t>
            </a:r>
            <a:r>
              <a:rPr lang="en-GB" altLang="zh-CN" sz="800" dirty="0" smtClean="0">
                <a:solidFill>
                  <a:schemeClr val="accent6"/>
                </a:solidFill>
              </a:rPr>
              <a:t>instruments, festivals</a:t>
            </a:r>
            <a:r>
              <a:rPr lang="en-GB" altLang="zh-CN" sz="800" dirty="0">
                <a:solidFill>
                  <a:schemeClr val="accent6"/>
                </a:solidFill>
              </a:rPr>
              <a:t>/ </a:t>
            </a:r>
            <a:r>
              <a:rPr lang="en-GB" altLang="zh-CN" sz="800" dirty="0" smtClean="0">
                <a:solidFill>
                  <a:schemeClr val="accent6"/>
                </a:solidFill>
              </a:rPr>
              <a:t>food/ </a:t>
            </a:r>
            <a:r>
              <a:rPr lang="en-GB" altLang="zh-CN" sz="800" dirty="0">
                <a:solidFill>
                  <a:schemeClr val="accent6"/>
                </a:solidFill>
              </a:rPr>
              <a:t>Chinese </a:t>
            </a:r>
            <a:r>
              <a:rPr lang="en-GB" altLang="zh-CN" sz="800" dirty="0" smtClean="0">
                <a:solidFill>
                  <a:schemeClr val="accent6"/>
                </a:solidFill>
              </a:rPr>
              <a:t>New </a:t>
            </a:r>
            <a:r>
              <a:rPr lang="en-GB" altLang="zh-CN" sz="800" dirty="0">
                <a:solidFill>
                  <a:schemeClr val="accent6"/>
                </a:solidFill>
              </a:rPr>
              <a:t>Year </a:t>
            </a:r>
            <a:r>
              <a:rPr lang="en-GB" altLang="zh-CN" sz="800" dirty="0" smtClean="0">
                <a:solidFill>
                  <a:schemeClr val="accent6"/>
                </a:solidFill>
              </a:rPr>
              <a:t>Celebrations. </a:t>
            </a:r>
            <a:r>
              <a:rPr lang="en-US" altLang="zh-CN" sz="800" dirty="0" smtClean="0">
                <a:solidFill>
                  <a:schemeClr val="accent6"/>
                </a:solidFill>
              </a:rPr>
              <a:t>Learning the Dragon </a:t>
            </a:r>
            <a:r>
              <a:rPr lang="en-US" altLang="zh-CN" sz="800" dirty="0">
                <a:solidFill>
                  <a:schemeClr val="accent6"/>
                </a:solidFill>
              </a:rPr>
              <a:t>Dance </a:t>
            </a:r>
            <a:r>
              <a:rPr lang="en-US" altLang="zh-CN" sz="800" dirty="0" smtClean="0">
                <a:solidFill>
                  <a:schemeClr val="accent6"/>
                </a:solidFill>
              </a:rPr>
              <a:t>song to perform as a whole class ensemble.</a:t>
            </a:r>
            <a:endParaRPr lang="zh-CN" altLang="en-US" sz="800" dirty="0">
              <a:solidFill>
                <a:schemeClr val="accent6"/>
              </a:solidFill>
            </a:endParaRPr>
          </a:p>
          <a:p>
            <a:r>
              <a:rPr lang="en-GB" altLang="zh-CN" sz="800" u="sng" dirty="0" smtClean="0"/>
              <a:t>DOO </a:t>
            </a:r>
            <a:r>
              <a:rPr lang="en-GB" altLang="zh-CN" sz="800" u="sng" dirty="0"/>
              <a:t>WOP! </a:t>
            </a:r>
            <a:r>
              <a:rPr lang="en-GB" altLang="zh-CN" sz="800" dirty="0" smtClean="0">
                <a:solidFill>
                  <a:srgbClr val="0070C0"/>
                </a:solidFill>
              </a:rPr>
              <a:t>1 3 </a:t>
            </a:r>
            <a:r>
              <a:rPr lang="en-GB" altLang="zh-CN" sz="800" dirty="0" smtClean="0">
                <a:solidFill>
                  <a:srgbClr val="7030A0"/>
                </a:solidFill>
              </a:rPr>
              <a:t>Musician/Music Teacher/Band Leader</a:t>
            </a:r>
          </a:p>
          <a:p>
            <a:r>
              <a:rPr lang="en-GB" altLang="zh-CN" sz="800" dirty="0" smtClean="0">
                <a:solidFill>
                  <a:schemeClr val="accent6"/>
                </a:solidFill>
              </a:rPr>
              <a:t>Class </a:t>
            </a:r>
            <a:r>
              <a:rPr lang="en-GB" altLang="zh-CN" sz="800" dirty="0">
                <a:solidFill>
                  <a:schemeClr val="accent6"/>
                </a:solidFill>
              </a:rPr>
              <a:t>performance project on tuned percussion instruments</a:t>
            </a:r>
            <a:r>
              <a:rPr lang="en-GB" altLang="zh-CN" sz="800" dirty="0" smtClean="0">
                <a:solidFill>
                  <a:schemeClr val="accent6"/>
                </a:solidFill>
              </a:rPr>
              <a:t>. Introduction to improvisation. Learn the song Stray Cat Strut. Following a simple musical structure.</a:t>
            </a:r>
          </a:p>
          <a:p>
            <a:r>
              <a:rPr lang="en-GB" altLang="zh-CN" sz="800" u="sng" dirty="0" smtClean="0"/>
              <a:t>CHAPLIN CAPERS </a:t>
            </a:r>
            <a:r>
              <a:rPr lang="en-GB" altLang="zh-CN" sz="800" dirty="0" smtClean="0">
                <a:solidFill>
                  <a:srgbClr val="0070C0"/>
                </a:solidFill>
              </a:rPr>
              <a:t>2 3 5 </a:t>
            </a:r>
            <a:r>
              <a:rPr lang="en-GB" altLang="zh-CN" sz="800" dirty="0" smtClean="0">
                <a:solidFill>
                  <a:srgbClr val="7030A0"/>
                </a:solidFill>
              </a:rPr>
              <a:t>Composer</a:t>
            </a:r>
            <a:r>
              <a:rPr lang="en-GB" altLang="zh-CN" sz="800" dirty="0">
                <a:solidFill>
                  <a:srgbClr val="7030A0"/>
                </a:solidFill>
              </a:rPr>
              <a:t>/ </a:t>
            </a:r>
            <a:r>
              <a:rPr lang="en-GB" altLang="zh-CN" sz="800" dirty="0" smtClean="0">
                <a:solidFill>
                  <a:srgbClr val="7030A0"/>
                </a:solidFill>
              </a:rPr>
              <a:t>Musician/Music Teacher/Studio Engineer</a:t>
            </a:r>
            <a:endParaRPr lang="en-GB" altLang="zh-CN" sz="800" dirty="0">
              <a:solidFill>
                <a:srgbClr val="7030A0"/>
              </a:solidFill>
            </a:endParaRPr>
          </a:p>
          <a:p>
            <a:r>
              <a:rPr lang="en-GB" altLang="zh-CN" sz="800" dirty="0" smtClean="0">
                <a:solidFill>
                  <a:schemeClr val="accent6"/>
                </a:solidFill>
              </a:rPr>
              <a:t>Composing project. </a:t>
            </a:r>
            <a:r>
              <a:rPr lang="en-GB" altLang="zh-CN" sz="800" dirty="0">
                <a:solidFill>
                  <a:schemeClr val="accent6"/>
                </a:solidFill>
              </a:rPr>
              <a:t>Learning how to organise sounds using the </a:t>
            </a:r>
            <a:r>
              <a:rPr lang="en-GB" altLang="zh-CN" sz="800" dirty="0" smtClean="0">
                <a:solidFill>
                  <a:schemeClr val="accent6"/>
                </a:solidFill>
              </a:rPr>
              <a:t>keyboards. </a:t>
            </a:r>
            <a:r>
              <a:rPr lang="en-GB" altLang="zh-CN" sz="800" dirty="0">
                <a:solidFill>
                  <a:schemeClr val="accent6"/>
                </a:solidFill>
              </a:rPr>
              <a:t>Sourcing and embedding </a:t>
            </a:r>
            <a:r>
              <a:rPr lang="en-GB" altLang="zh-CN" sz="800" dirty="0" err="1" smtClean="0">
                <a:solidFill>
                  <a:schemeClr val="accent6"/>
                </a:solidFill>
              </a:rPr>
              <a:t>sfx</a:t>
            </a:r>
            <a:r>
              <a:rPr lang="en-GB" altLang="zh-CN" sz="800" dirty="0" smtClean="0">
                <a:solidFill>
                  <a:schemeClr val="accent6"/>
                </a:solidFill>
              </a:rPr>
              <a:t>. Understanding </a:t>
            </a:r>
            <a:r>
              <a:rPr lang="en-GB" altLang="zh-CN" sz="800" dirty="0">
                <a:solidFill>
                  <a:schemeClr val="accent6"/>
                </a:solidFill>
              </a:rPr>
              <a:t>musical structure. </a:t>
            </a:r>
            <a:r>
              <a:rPr lang="en-GB" altLang="zh-CN" sz="800" dirty="0" smtClean="0">
                <a:solidFill>
                  <a:schemeClr val="accent6"/>
                </a:solidFill>
              </a:rPr>
              <a:t>Study of The Dracula Story and making a storyboard.</a:t>
            </a:r>
            <a:endParaRPr lang="zh-CN" altLang="en-US" sz="800" dirty="0">
              <a:solidFill>
                <a:schemeClr val="accent6"/>
              </a:solidFill>
            </a:endParaRPr>
          </a:p>
          <a:p>
            <a:r>
              <a:rPr lang="en-US" altLang="zh-CN" sz="800" u="sng" dirty="0" smtClean="0"/>
              <a:t>WE’LL MEET AGAIN</a:t>
            </a:r>
            <a:r>
              <a:rPr lang="zh-CN" altLang="en-US" sz="800" u="sng" dirty="0" smtClean="0"/>
              <a:t> </a:t>
            </a:r>
            <a:r>
              <a:rPr lang="en-GB" altLang="zh-CN" sz="800" dirty="0" smtClean="0">
                <a:solidFill>
                  <a:srgbClr val="0070C0"/>
                </a:solidFill>
              </a:rPr>
              <a:t>1 3 4 5 </a:t>
            </a:r>
            <a:r>
              <a:rPr lang="en-GB" altLang="zh-CN" sz="800" dirty="0" smtClean="0">
                <a:solidFill>
                  <a:srgbClr val="7030A0"/>
                </a:solidFill>
              </a:rPr>
              <a:t>Musician/Music Teacher</a:t>
            </a:r>
          </a:p>
          <a:p>
            <a:r>
              <a:rPr lang="en-GB" altLang="zh-CN" sz="800" dirty="0" smtClean="0">
                <a:solidFill>
                  <a:schemeClr val="accent6"/>
                </a:solidFill>
              </a:rPr>
              <a:t>(CC Brilliant Britain)British Values. </a:t>
            </a:r>
            <a:r>
              <a:rPr lang="en-GB" altLang="zh-CN" sz="800" dirty="0">
                <a:solidFill>
                  <a:schemeClr val="accent6"/>
                </a:solidFill>
              </a:rPr>
              <a:t>Voice work-singing and performing </a:t>
            </a:r>
            <a:r>
              <a:rPr lang="en-GB" altLang="zh-CN" sz="800" dirty="0" smtClean="0">
                <a:solidFill>
                  <a:schemeClr val="accent6"/>
                </a:solidFill>
              </a:rPr>
              <a:t>project. Study </a:t>
            </a:r>
            <a:r>
              <a:rPr lang="en-GB" altLang="zh-CN" sz="800" dirty="0">
                <a:solidFill>
                  <a:schemeClr val="accent6"/>
                </a:solidFill>
              </a:rPr>
              <a:t>of War Time music. British Values. </a:t>
            </a:r>
            <a:r>
              <a:rPr lang="en-GB" altLang="zh-CN" sz="800" dirty="0" smtClean="0">
                <a:solidFill>
                  <a:schemeClr val="accent6"/>
                </a:solidFill>
              </a:rPr>
              <a:t>WW2 </a:t>
            </a:r>
            <a:r>
              <a:rPr lang="en-GB" altLang="zh-CN" sz="800" dirty="0" smtClean="0">
                <a:solidFill>
                  <a:srgbClr val="FF0000"/>
                </a:solidFill>
              </a:rPr>
              <a:t>WAR MOTIVATION PATRIOTISM</a:t>
            </a:r>
          </a:p>
          <a:p>
            <a:r>
              <a:rPr lang="en-GB" altLang="zh-CN" sz="800" u="sng" dirty="0" smtClean="0"/>
              <a:t>WHOLE SCHOOL PRODUCTION </a:t>
            </a:r>
            <a:r>
              <a:rPr lang="en-GB" altLang="zh-CN" sz="800" dirty="0" smtClean="0">
                <a:solidFill>
                  <a:srgbClr val="0070C0"/>
                </a:solidFill>
              </a:rPr>
              <a:t>1 4 </a:t>
            </a:r>
            <a:r>
              <a:rPr lang="en-GB" altLang="zh-CN" sz="800" dirty="0" smtClean="0">
                <a:solidFill>
                  <a:srgbClr val="7030A0"/>
                </a:solidFill>
              </a:rPr>
              <a:t>Musician/Music Teacher/Director</a:t>
            </a:r>
          </a:p>
          <a:p>
            <a:r>
              <a:rPr lang="en-GB" altLang="zh-CN" sz="800" dirty="0" smtClean="0">
                <a:solidFill>
                  <a:schemeClr val="accent6"/>
                </a:solidFill>
              </a:rPr>
              <a:t>Working </a:t>
            </a:r>
            <a:r>
              <a:rPr lang="en-GB" altLang="zh-CN" sz="800" dirty="0">
                <a:solidFill>
                  <a:schemeClr val="accent6"/>
                </a:solidFill>
              </a:rPr>
              <a:t>on a chosen </a:t>
            </a:r>
            <a:r>
              <a:rPr lang="en-GB" altLang="zh-CN" sz="800" dirty="0" smtClean="0">
                <a:solidFill>
                  <a:schemeClr val="accent6"/>
                </a:solidFill>
              </a:rPr>
              <a:t>musical. Voice </a:t>
            </a:r>
            <a:r>
              <a:rPr lang="en-GB" altLang="zh-CN" sz="800" dirty="0">
                <a:solidFill>
                  <a:schemeClr val="accent6"/>
                </a:solidFill>
              </a:rPr>
              <a:t>work and performing skills. Staging a musical. Backstage skills and refining performance skills.</a:t>
            </a:r>
            <a:endParaRPr lang="en-GB" sz="800" u="sng" dirty="0" smtClean="0">
              <a:solidFill>
                <a:schemeClr val="accent6"/>
              </a:solidFill>
            </a:endParaRPr>
          </a:p>
        </p:txBody>
      </p:sp>
      <p:sp>
        <p:nvSpPr>
          <p:cNvPr id="9" name="TextBox 8"/>
          <p:cNvSpPr txBox="1"/>
          <p:nvPr/>
        </p:nvSpPr>
        <p:spPr>
          <a:xfrm>
            <a:off x="3392236" y="950549"/>
            <a:ext cx="3293301" cy="5401479"/>
          </a:xfrm>
          <a:prstGeom prst="rect">
            <a:avLst/>
          </a:prstGeom>
          <a:noFill/>
          <a:ln>
            <a:solidFill>
              <a:schemeClr val="tx1"/>
            </a:solidFill>
          </a:ln>
        </p:spPr>
        <p:txBody>
          <a:bodyPr wrap="square" rtlCol="0">
            <a:spAutoFit/>
          </a:bodyPr>
          <a:lstStyle/>
          <a:p>
            <a:r>
              <a:rPr lang="en-GB" sz="750" u="sng" dirty="0" smtClean="0"/>
              <a:t>YEAR 6</a:t>
            </a:r>
          </a:p>
          <a:p>
            <a:r>
              <a:rPr lang="en-GB" sz="750" u="sng" dirty="0" smtClean="0"/>
              <a:t>MAGIC HANDS-THE WIZARD AND THE CONDUCTOR </a:t>
            </a:r>
            <a:r>
              <a:rPr lang="en-GB" sz="750" dirty="0" smtClean="0">
                <a:solidFill>
                  <a:srgbClr val="0070C0"/>
                </a:solidFill>
              </a:rPr>
              <a:t>1 2 3 4 </a:t>
            </a:r>
            <a:r>
              <a:rPr lang="en-US" altLang="zh-CN" sz="750" dirty="0">
                <a:solidFill>
                  <a:srgbClr val="7030A0"/>
                </a:solidFill>
              </a:rPr>
              <a:t>Composer/Conductor/</a:t>
            </a:r>
            <a:r>
              <a:rPr lang="en-GB" altLang="zh-CN" sz="750" dirty="0">
                <a:solidFill>
                  <a:srgbClr val="7030A0"/>
                </a:solidFill>
              </a:rPr>
              <a:t>Musician/Music Teacher/Music Journalist/Studio Engineer/ Music Producer</a:t>
            </a:r>
            <a:endParaRPr lang="en-GB" sz="750" dirty="0" smtClean="0">
              <a:solidFill>
                <a:srgbClr val="0070C0"/>
              </a:solidFill>
            </a:endParaRPr>
          </a:p>
          <a:p>
            <a:r>
              <a:rPr lang="en-GB" sz="750" dirty="0" smtClean="0">
                <a:solidFill>
                  <a:srgbClr val="00B050"/>
                </a:solidFill>
              </a:rPr>
              <a:t>Study the science of sound and the four instrumental families. Introduction to conducting and the symphony orchestra. ‘Meet the Symphony’ rap. The science of sound. Class ensemble project on ‘The Wizard’ using tuned percussion instruments. Introduction to octaves and scales.</a:t>
            </a:r>
          </a:p>
          <a:p>
            <a:r>
              <a:rPr lang="en-US" altLang="zh-CN" sz="750" u="sng" dirty="0" smtClean="0"/>
              <a:t>MOOD FOOD </a:t>
            </a:r>
            <a:r>
              <a:rPr lang="en-US" altLang="zh-CN" sz="750" dirty="0" smtClean="0">
                <a:solidFill>
                  <a:srgbClr val="0070C0"/>
                </a:solidFill>
              </a:rPr>
              <a:t>2 3</a:t>
            </a:r>
            <a:r>
              <a:rPr lang="en-US" altLang="zh-CN" sz="750" dirty="0" smtClean="0">
                <a:solidFill>
                  <a:srgbClr val="7030A0"/>
                </a:solidFill>
              </a:rPr>
              <a:t> Composer/Conductor/</a:t>
            </a:r>
            <a:r>
              <a:rPr lang="en-GB" altLang="zh-CN" sz="750" dirty="0" smtClean="0">
                <a:solidFill>
                  <a:srgbClr val="7030A0"/>
                </a:solidFill>
              </a:rPr>
              <a:t>Musician/Music Teacher/Music Journalist/Studio Engineer/ Music Producer</a:t>
            </a:r>
            <a:endParaRPr lang="en-GB" altLang="zh-CN" sz="750" dirty="0">
              <a:solidFill>
                <a:srgbClr val="0070C0"/>
              </a:solidFill>
            </a:endParaRPr>
          </a:p>
          <a:p>
            <a:pPr lvl="0"/>
            <a:r>
              <a:rPr lang="en-GB" sz="750" dirty="0" smtClean="0">
                <a:solidFill>
                  <a:srgbClr val="00B050"/>
                </a:solidFill>
              </a:rPr>
              <a:t>Study of the ingredients of music/elements. Exploration of how to use the musical elements in short small group compositions to describe different moods and emotions. </a:t>
            </a:r>
            <a:endParaRPr lang="en-GB" sz="750" u="sng" dirty="0"/>
          </a:p>
          <a:p>
            <a:r>
              <a:rPr lang="en-GB" sz="750" u="sng" dirty="0" smtClean="0"/>
              <a:t>WE WILL REMEMBER THEM </a:t>
            </a:r>
            <a:r>
              <a:rPr lang="en-GB" sz="750" dirty="0" smtClean="0">
                <a:solidFill>
                  <a:srgbClr val="0070C0"/>
                </a:solidFill>
              </a:rPr>
              <a:t>1 2 4 5</a:t>
            </a:r>
            <a:r>
              <a:rPr lang="en-US" altLang="zh-CN" sz="750" dirty="0">
                <a:solidFill>
                  <a:srgbClr val="7030A0"/>
                </a:solidFill>
              </a:rPr>
              <a:t> Composer</a:t>
            </a:r>
            <a:r>
              <a:rPr lang="en-US" altLang="zh-CN" sz="750" dirty="0" smtClean="0">
                <a:solidFill>
                  <a:srgbClr val="7030A0"/>
                </a:solidFill>
              </a:rPr>
              <a:t>//</a:t>
            </a:r>
            <a:r>
              <a:rPr lang="en-GB" altLang="zh-CN" sz="750" dirty="0">
                <a:solidFill>
                  <a:srgbClr val="7030A0"/>
                </a:solidFill>
              </a:rPr>
              <a:t>Musician/Music Teacher/Music </a:t>
            </a:r>
            <a:r>
              <a:rPr lang="en-GB" altLang="zh-CN" sz="750" dirty="0" smtClean="0">
                <a:solidFill>
                  <a:srgbClr val="7030A0"/>
                </a:solidFill>
              </a:rPr>
              <a:t>Journalist/</a:t>
            </a:r>
            <a:r>
              <a:rPr lang="en-GB" sz="750" dirty="0" smtClean="0">
                <a:solidFill>
                  <a:srgbClr val="0070C0"/>
                </a:solidFill>
              </a:rPr>
              <a:t> </a:t>
            </a:r>
          </a:p>
          <a:p>
            <a:pPr lvl="0"/>
            <a:r>
              <a:rPr lang="en-GB" sz="750" dirty="0" smtClean="0">
                <a:solidFill>
                  <a:srgbClr val="00B050"/>
                </a:solidFill>
              </a:rPr>
              <a:t>Further work on the musical elements in the study of bugle calls and music for Remembrance. Understanding the context and significance of Remembrance Day. British Values. </a:t>
            </a:r>
            <a:r>
              <a:rPr lang="en-GB" sz="750" dirty="0" smtClean="0">
                <a:solidFill>
                  <a:srgbClr val="FF0000"/>
                </a:solidFill>
              </a:rPr>
              <a:t>WAR</a:t>
            </a:r>
            <a:r>
              <a:rPr lang="en-GB" sz="750" dirty="0" smtClean="0">
                <a:solidFill>
                  <a:srgbClr val="00B050"/>
                </a:solidFill>
              </a:rPr>
              <a:t> </a:t>
            </a:r>
            <a:r>
              <a:rPr lang="en-GB" sz="750" dirty="0" smtClean="0">
                <a:solidFill>
                  <a:srgbClr val="FF0000"/>
                </a:solidFill>
              </a:rPr>
              <a:t>COMRADERY PATRIOTISM</a:t>
            </a:r>
          </a:p>
          <a:p>
            <a:pPr lvl="0"/>
            <a:r>
              <a:rPr lang="en-GB" sz="750" u="sng" dirty="0" smtClean="0"/>
              <a:t>THE LOST PLANET </a:t>
            </a:r>
            <a:r>
              <a:rPr lang="en-GB" sz="750" dirty="0" smtClean="0">
                <a:solidFill>
                  <a:srgbClr val="0070C0"/>
                </a:solidFill>
              </a:rPr>
              <a:t>2 3 4 </a:t>
            </a:r>
            <a:r>
              <a:rPr lang="en-US" altLang="zh-CN" sz="750" dirty="0">
                <a:solidFill>
                  <a:srgbClr val="7030A0"/>
                </a:solidFill>
              </a:rPr>
              <a:t>Composer/Conductor/</a:t>
            </a:r>
            <a:r>
              <a:rPr lang="en-GB" altLang="zh-CN" sz="750" dirty="0">
                <a:solidFill>
                  <a:srgbClr val="7030A0"/>
                </a:solidFill>
              </a:rPr>
              <a:t>Musician/Music Teacher/Music </a:t>
            </a:r>
            <a:r>
              <a:rPr lang="en-GB" altLang="zh-CN" sz="750" dirty="0" smtClean="0">
                <a:solidFill>
                  <a:srgbClr val="7030A0"/>
                </a:solidFill>
              </a:rPr>
              <a:t>Journalist/ </a:t>
            </a:r>
            <a:r>
              <a:rPr lang="en-GB" altLang="zh-CN" sz="750" dirty="0">
                <a:solidFill>
                  <a:srgbClr val="7030A0"/>
                </a:solidFill>
              </a:rPr>
              <a:t>Music Producer</a:t>
            </a:r>
            <a:endParaRPr lang="en-GB" sz="750" dirty="0" smtClean="0">
              <a:solidFill>
                <a:srgbClr val="0070C0"/>
              </a:solidFill>
            </a:endParaRPr>
          </a:p>
          <a:p>
            <a:r>
              <a:rPr lang="en-GB" sz="750" dirty="0" smtClean="0">
                <a:solidFill>
                  <a:srgbClr val="00B050"/>
                </a:solidFill>
              </a:rPr>
              <a:t>Focused listening of ‘Mars from Holst’s ‘The Planets Suite’. Further study of the symphony orchestra. Study of Gustav Holst's’ life. Graphic Score notation. Whole class descriptive composition project using all classroom instruments. Further exploration of the musical elements as a means for composing.</a:t>
            </a:r>
            <a:r>
              <a:rPr lang="en-GB" sz="750" dirty="0" smtClean="0">
                <a:solidFill>
                  <a:srgbClr val="FF0000"/>
                </a:solidFill>
              </a:rPr>
              <a:t> </a:t>
            </a:r>
          </a:p>
          <a:p>
            <a:r>
              <a:rPr lang="en-GB" sz="750" u="sng" dirty="0" smtClean="0"/>
              <a:t>MILONGA MOMENTOS </a:t>
            </a:r>
            <a:r>
              <a:rPr lang="en-GB" sz="750" dirty="0" smtClean="0">
                <a:solidFill>
                  <a:srgbClr val="0070C0"/>
                </a:solidFill>
              </a:rPr>
              <a:t>1 2 4 5 </a:t>
            </a:r>
            <a:r>
              <a:rPr lang="en-GB" altLang="zh-CN" sz="750" dirty="0" smtClean="0">
                <a:solidFill>
                  <a:srgbClr val="7030A0"/>
                </a:solidFill>
              </a:rPr>
              <a:t>Musician/Music </a:t>
            </a:r>
            <a:r>
              <a:rPr lang="en-GB" altLang="zh-CN" sz="750" dirty="0">
                <a:solidFill>
                  <a:srgbClr val="7030A0"/>
                </a:solidFill>
              </a:rPr>
              <a:t>Teacher/Music </a:t>
            </a:r>
            <a:r>
              <a:rPr lang="en-GB" altLang="zh-CN" sz="750" dirty="0" smtClean="0">
                <a:solidFill>
                  <a:srgbClr val="7030A0"/>
                </a:solidFill>
              </a:rPr>
              <a:t>Journalist</a:t>
            </a:r>
            <a:endParaRPr lang="en-GB" sz="750" dirty="0" smtClean="0">
              <a:solidFill>
                <a:srgbClr val="0070C0"/>
              </a:solidFill>
            </a:endParaRPr>
          </a:p>
          <a:p>
            <a:r>
              <a:rPr lang="en-GB" sz="750" dirty="0" smtClean="0">
                <a:solidFill>
                  <a:srgbClr val="00B050"/>
                </a:solidFill>
              </a:rPr>
              <a:t>Introduction to Argentinian Tango. The snare drum. Common time. Weaving Christmas carols and songs over a Tango accompaniment. Whole class composition and performance project.</a:t>
            </a:r>
            <a:r>
              <a:rPr lang="en-GB" sz="750" dirty="0">
                <a:solidFill>
                  <a:srgbClr val="00B050"/>
                </a:solidFill>
              </a:rPr>
              <a:t> </a:t>
            </a:r>
            <a:endParaRPr lang="en-GB" sz="750" dirty="0" smtClean="0">
              <a:solidFill>
                <a:srgbClr val="00B050"/>
              </a:solidFill>
            </a:endParaRPr>
          </a:p>
          <a:p>
            <a:r>
              <a:rPr lang="en-GB" sz="750" u="sng" dirty="0" smtClean="0"/>
              <a:t>MOUNTAIN KINGS AND RIVER QUEENS </a:t>
            </a:r>
            <a:r>
              <a:rPr lang="en-GB" sz="750" dirty="0" smtClean="0">
                <a:solidFill>
                  <a:srgbClr val="0070C0"/>
                </a:solidFill>
              </a:rPr>
              <a:t>1 3 5</a:t>
            </a:r>
            <a:r>
              <a:rPr lang="en-US" altLang="zh-CN" sz="750" dirty="0">
                <a:solidFill>
                  <a:srgbClr val="7030A0"/>
                </a:solidFill>
              </a:rPr>
              <a:t> Composer/Conductor/</a:t>
            </a:r>
            <a:r>
              <a:rPr lang="en-GB" altLang="zh-CN" sz="750" dirty="0">
                <a:solidFill>
                  <a:srgbClr val="7030A0"/>
                </a:solidFill>
              </a:rPr>
              <a:t>Musician/Music Teacher/Music </a:t>
            </a:r>
            <a:r>
              <a:rPr lang="en-GB" altLang="zh-CN" sz="750" dirty="0" smtClean="0">
                <a:solidFill>
                  <a:srgbClr val="7030A0"/>
                </a:solidFill>
              </a:rPr>
              <a:t>Journalist/Studio </a:t>
            </a:r>
            <a:r>
              <a:rPr lang="en-GB" altLang="zh-CN" sz="750" dirty="0">
                <a:solidFill>
                  <a:srgbClr val="7030A0"/>
                </a:solidFill>
              </a:rPr>
              <a:t>Engineer/ Music Producer</a:t>
            </a:r>
            <a:endParaRPr lang="en-GB" sz="750" dirty="0" smtClean="0">
              <a:solidFill>
                <a:srgbClr val="0070C0"/>
              </a:solidFill>
            </a:endParaRPr>
          </a:p>
          <a:p>
            <a:r>
              <a:rPr lang="en-GB" sz="750" dirty="0" smtClean="0">
                <a:solidFill>
                  <a:srgbClr val="00B050"/>
                </a:solidFill>
              </a:rPr>
              <a:t>(CC Mountains) Focused listening of Smetana’s Vltava from ‘The </a:t>
            </a:r>
            <a:r>
              <a:rPr lang="en-GB" sz="750" dirty="0" err="1" smtClean="0">
                <a:solidFill>
                  <a:srgbClr val="00B050"/>
                </a:solidFill>
              </a:rPr>
              <a:t>Moldau</a:t>
            </a:r>
            <a:r>
              <a:rPr lang="en-GB" sz="750" dirty="0" smtClean="0">
                <a:solidFill>
                  <a:srgbClr val="00B050"/>
                </a:solidFill>
              </a:rPr>
              <a:t>’ and Grieg’s Hall of the Mountain King from ‘Peer </a:t>
            </a:r>
            <a:r>
              <a:rPr lang="en-GB" sz="750" dirty="0" err="1" smtClean="0">
                <a:solidFill>
                  <a:srgbClr val="00B050"/>
                </a:solidFill>
              </a:rPr>
              <a:t>Gynt</a:t>
            </a:r>
            <a:r>
              <a:rPr lang="en-GB" sz="750" dirty="0" smtClean="0">
                <a:solidFill>
                  <a:srgbClr val="00B050"/>
                </a:solidFill>
              </a:rPr>
              <a:t> Suite. Further </a:t>
            </a:r>
            <a:r>
              <a:rPr lang="en-GB" sz="750" dirty="0">
                <a:solidFill>
                  <a:srgbClr val="00B050"/>
                </a:solidFill>
              </a:rPr>
              <a:t>work on the musical elements </a:t>
            </a:r>
            <a:r>
              <a:rPr lang="en-GB" sz="750" dirty="0" smtClean="0">
                <a:solidFill>
                  <a:srgbClr val="00B050"/>
                </a:solidFill>
              </a:rPr>
              <a:t>and graphic scores. Whole class composition project to consolidate work on structure. </a:t>
            </a:r>
            <a:r>
              <a:rPr lang="en-GB" sz="750" dirty="0" smtClean="0">
                <a:solidFill>
                  <a:srgbClr val="FF0000"/>
                </a:solidFill>
              </a:rPr>
              <a:t>PATRIOTISM</a:t>
            </a:r>
          </a:p>
          <a:p>
            <a:r>
              <a:rPr lang="en-GB" sz="750" u="sng" dirty="0" smtClean="0"/>
              <a:t>MY HEART WILL GO ON </a:t>
            </a:r>
            <a:r>
              <a:rPr lang="en-GB" sz="750" dirty="0" smtClean="0">
                <a:solidFill>
                  <a:srgbClr val="0070C0"/>
                </a:solidFill>
              </a:rPr>
              <a:t>1 4</a:t>
            </a:r>
            <a:r>
              <a:rPr lang="en-US" altLang="zh-CN" sz="750" dirty="0">
                <a:solidFill>
                  <a:srgbClr val="7030A0"/>
                </a:solidFill>
              </a:rPr>
              <a:t> Composer/Conductor/</a:t>
            </a:r>
            <a:r>
              <a:rPr lang="en-GB" altLang="zh-CN" sz="750" dirty="0">
                <a:solidFill>
                  <a:srgbClr val="7030A0"/>
                </a:solidFill>
              </a:rPr>
              <a:t>Musician/Music Teacher/Music </a:t>
            </a:r>
            <a:r>
              <a:rPr lang="en-GB" altLang="zh-CN" sz="750" dirty="0" smtClean="0">
                <a:solidFill>
                  <a:srgbClr val="7030A0"/>
                </a:solidFill>
              </a:rPr>
              <a:t>Journalist</a:t>
            </a:r>
            <a:endParaRPr lang="en-GB" sz="750" dirty="0">
              <a:solidFill>
                <a:srgbClr val="0070C0"/>
              </a:solidFill>
            </a:endParaRPr>
          </a:p>
          <a:p>
            <a:r>
              <a:rPr lang="en-GB" sz="750" dirty="0" smtClean="0">
                <a:solidFill>
                  <a:srgbClr val="00B050"/>
                </a:solidFill>
              </a:rPr>
              <a:t>(CC Titanic)Further keyboard study and learning to play the title track from the film Titanic using Traditional Western Notation. Revision of how to set up and dismantle equipment correctly. Development of note recognition and instrumental playing techniques.</a:t>
            </a:r>
          </a:p>
          <a:p>
            <a:r>
              <a:rPr lang="en-GB" altLang="zh-CN" sz="750" u="sng" dirty="0"/>
              <a:t>WHOLE SCHOOL </a:t>
            </a:r>
            <a:r>
              <a:rPr lang="en-GB" altLang="zh-CN" sz="750" u="sng" dirty="0" smtClean="0"/>
              <a:t>PRODUCTION </a:t>
            </a:r>
            <a:r>
              <a:rPr lang="en-GB" altLang="zh-CN" sz="750" dirty="0" smtClean="0">
                <a:solidFill>
                  <a:srgbClr val="0070C0"/>
                </a:solidFill>
              </a:rPr>
              <a:t>1 4 </a:t>
            </a:r>
            <a:r>
              <a:rPr lang="en-GB" altLang="zh-CN" sz="750" dirty="0" smtClean="0">
                <a:solidFill>
                  <a:srgbClr val="7030A0"/>
                </a:solidFill>
              </a:rPr>
              <a:t>Musician/Music </a:t>
            </a:r>
            <a:r>
              <a:rPr lang="en-GB" altLang="zh-CN" sz="750" dirty="0">
                <a:solidFill>
                  <a:srgbClr val="7030A0"/>
                </a:solidFill>
              </a:rPr>
              <a:t>Teacher/Director</a:t>
            </a:r>
          </a:p>
          <a:p>
            <a:r>
              <a:rPr lang="en-GB" altLang="zh-CN" sz="750" dirty="0" smtClean="0">
                <a:solidFill>
                  <a:schemeClr val="accent6"/>
                </a:solidFill>
              </a:rPr>
              <a:t>Working </a:t>
            </a:r>
            <a:r>
              <a:rPr lang="en-GB" altLang="zh-CN" sz="750" dirty="0">
                <a:solidFill>
                  <a:schemeClr val="accent6"/>
                </a:solidFill>
              </a:rPr>
              <a:t>on a chosen musical. Voice work and performing skills. Staging a musical. Backstage skills and refining performance skills.</a:t>
            </a:r>
            <a:endParaRPr lang="en-GB" sz="750" u="sng" dirty="0">
              <a:solidFill>
                <a:schemeClr val="accent6"/>
              </a:solidFill>
            </a:endParaRPr>
          </a:p>
          <a:p>
            <a:endParaRPr lang="en-GB" sz="750" dirty="0">
              <a:solidFill>
                <a:srgbClr val="00B050"/>
              </a:solidFill>
            </a:endParaRPr>
          </a:p>
          <a:p>
            <a:r>
              <a:rPr lang="en-GB" sz="750" dirty="0" smtClean="0">
                <a:solidFill>
                  <a:srgbClr val="00B050"/>
                </a:solidFill>
              </a:rPr>
              <a:t> </a:t>
            </a:r>
            <a:endParaRPr lang="en-GB" sz="750" u="sng" dirty="0"/>
          </a:p>
        </p:txBody>
      </p:sp>
      <p:sp>
        <p:nvSpPr>
          <p:cNvPr id="10" name="TextBox 9"/>
          <p:cNvSpPr txBox="1"/>
          <p:nvPr/>
        </p:nvSpPr>
        <p:spPr>
          <a:xfrm>
            <a:off x="6740217" y="962379"/>
            <a:ext cx="2694728" cy="5262979"/>
          </a:xfrm>
          <a:prstGeom prst="rect">
            <a:avLst/>
          </a:prstGeom>
          <a:noFill/>
          <a:ln>
            <a:solidFill>
              <a:schemeClr val="tx1"/>
            </a:solidFill>
          </a:ln>
        </p:spPr>
        <p:txBody>
          <a:bodyPr wrap="square" rtlCol="0">
            <a:spAutoFit/>
          </a:bodyPr>
          <a:lstStyle/>
          <a:p>
            <a:r>
              <a:rPr lang="en-GB" sz="700" u="sng" dirty="0" smtClean="0"/>
              <a:t>YEAR 7</a:t>
            </a:r>
          </a:p>
          <a:p>
            <a:r>
              <a:rPr lang="en-GB" sz="700" u="sng" dirty="0" smtClean="0"/>
              <a:t>BLACKADDER </a:t>
            </a:r>
            <a:r>
              <a:rPr lang="en-GB" sz="700" dirty="0" smtClean="0">
                <a:solidFill>
                  <a:srgbClr val="0070C0"/>
                </a:solidFill>
              </a:rPr>
              <a:t>1 3 4 5 </a:t>
            </a:r>
            <a:r>
              <a:rPr lang="en-US" altLang="zh-CN" sz="700" dirty="0">
                <a:solidFill>
                  <a:srgbClr val="7030A0"/>
                </a:solidFill>
              </a:rPr>
              <a:t>Composer/Conductor/</a:t>
            </a:r>
            <a:r>
              <a:rPr lang="en-GB" altLang="zh-CN" sz="700" dirty="0">
                <a:solidFill>
                  <a:srgbClr val="7030A0"/>
                </a:solidFill>
              </a:rPr>
              <a:t>Musician/Music Teacher/Music </a:t>
            </a:r>
            <a:r>
              <a:rPr lang="en-GB" altLang="zh-CN" sz="700" dirty="0" smtClean="0">
                <a:solidFill>
                  <a:srgbClr val="7030A0"/>
                </a:solidFill>
              </a:rPr>
              <a:t>Journalist </a:t>
            </a:r>
            <a:r>
              <a:rPr lang="en-GB" sz="700" dirty="0" smtClean="0">
                <a:solidFill>
                  <a:srgbClr val="00B050"/>
                </a:solidFill>
              </a:rPr>
              <a:t>(CC Medieval Music) Recorders and learning how instrumentation changed throughout history. Revision of Traditional Western Notation and whole class ensemble performance of The Theme from Black Adder. Writing a historical rap about medieval facts. </a:t>
            </a:r>
            <a:r>
              <a:rPr lang="en-GB" sz="700" dirty="0" smtClean="0">
                <a:solidFill>
                  <a:srgbClr val="FF0000"/>
                </a:solidFill>
              </a:rPr>
              <a:t> </a:t>
            </a:r>
            <a:endParaRPr lang="en-GB" sz="700" u="sng" dirty="0"/>
          </a:p>
          <a:p>
            <a:r>
              <a:rPr lang="en-GB" sz="700" u="sng" dirty="0" smtClean="0"/>
              <a:t>SAMBA BATUCADA </a:t>
            </a:r>
            <a:r>
              <a:rPr lang="en-GB" sz="700" dirty="0" smtClean="0">
                <a:solidFill>
                  <a:srgbClr val="0070C0"/>
                </a:solidFill>
              </a:rPr>
              <a:t>1 2 4 5 </a:t>
            </a:r>
            <a:r>
              <a:rPr lang="en-US" altLang="zh-CN" sz="700" dirty="0" smtClean="0">
                <a:solidFill>
                  <a:srgbClr val="7030A0"/>
                </a:solidFill>
              </a:rPr>
              <a:t>Ensemble Coach/Conductor/</a:t>
            </a:r>
            <a:r>
              <a:rPr lang="en-GB" altLang="zh-CN" sz="700" dirty="0">
                <a:solidFill>
                  <a:srgbClr val="7030A0"/>
                </a:solidFill>
              </a:rPr>
              <a:t>Musician/Music </a:t>
            </a:r>
            <a:r>
              <a:rPr lang="en-GB" sz="700" dirty="0" smtClean="0">
                <a:solidFill>
                  <a:srgbClr val="00B050"/>
                </a:solidFill>
              </a:rPr>
              <a:t>Introduction to the indigenous music of Brazil. Learning to combine different rhythmic ostinato to make a  percussive whole class samba ensemble. Rhythm breaks, call and response patterns. Learning how to follow aural and visual cues in order to structure the performance.  Refining rhythmic playing techniques and improving awareness of how different musical parts combine within the ensemble. Developing independence and learning to sustain a musical part against those of others. </a:t>
            </a:r>
            <a:r>
              <a:rPr lang="en-GB" sz="700" dirty="0" smtClean="0">
                <a:solidFill>
                  <a:srgbClr val="FF0000"/>
                </a:solidFill>
              </a:rPr>
              <a:t>POVERTY COLLABORATION </a:t>
            </a:r>
          </a:p>
          <a:p>
            <a:r>
              <a:rPr lang="en-GB" sz="700" u="sng" dirty="0" smtClean="0"/>
              <a:t>JINGLE DE JANEIRO 1 4 </a:t>
            </a:r>
            <a:r>
              <a:rPr lang="en-US" altLang="zh-CN" sz="700" dirty="0" smtClean="0">
                <a:solidFill>
                  <a:srgbClr val="7030A0"/>
                </a:solidFill>
              </a:rPr>
              <a:t>Composer/Ensemble Coach/</a:t>
            </a:r>
            <a:r>
              <a:rPr lang="en-GB" altLang="zh-CN" sz="700" dirty="0" smtClean="0">
                <a:solidFill>
                  <a:srgbClr val="7030A0"/>
                </a:solidFill>
              </a:rPr>
              <a:t>Musician/Music</a:t>
            </a:r>
            <a:endParaRPr lang="en-GB" sz="700" u="sng" dirty="0" smtClean="0"/>
          </a:p>
          <a:p>
            <a:r>
              <a:rPr lang="en-GB" sz="700" dirty="0" smtClean="0">
                <a:solidFill>
                  <a:srgbClr val="00B050"/>
                </a:solidFill>
              </a:rPr>
              <a:t>Learning a Christmas song across a Samba accompaniment. Whole class ensemble performance topic.</a:t>
            </a:r>
            <a:endParaRPr lang="en-GB" sz="700" u="sng" dirty="0"/>
          </a:p>
          <a:p>
            <a:r>
              <a:rPr lang="en-GB" sz="700" u="sng" dirty="0" smtClean="0"/>
              <a:t>ON BOARD WITH BOND 1 2 3 4 5</a:t>
            </a:r>
            <a:r>
              <a:rPr lang="en-US" altLang="zh-CN" sz="700" dirty="0">
                <a:solidFill>
                  <a:srgbClr val="7030A0"/>
                </a:solidFill>
              </a:rPr>
              <a:t> </a:t>
            </a:r>
            <a:r>
              <a:rPr lang="en-US" altLang="zh-CN" sz="700" dirty="0" smtClean="0">
                <a:solidFill>
                  <a:srgbClr val="7030A0"/>
                </a:solidFill>
              </a:rPr>
              <a:t>Film Composer/</a:t>
            </a:r>
            <a:r>
              <a:rPr lang="en-GB" altLang="zh-CN" sz="700" dirty="0" smtClean="0">
                <a:solidFill>
                  <a:srgbClr val="7030A0"/>
                </a:solidFill>
              </a:rPr>
              <a:t>Musician/Music Teacher/ </a:t>
            </a:r>
            <a:r>
              <a:rPr lang="en-GB" altLang="zh-CN" sz="700" dirty="0">
                <a:solidFill>
                  <a:srgbClr val="7030A0"/>
                </a:solidFill>
              </a:rPr>
              <a:t>Music Producer</a:t>
            </a:r>
            <a:endParaRPr lang="en-GB" sz="700" u="sng" dirty="0"/>
          </a:p>
          <a:p>
            <a:r>
              <a:rPr lang="en-GB" sz="700" dirty="0" smtClean="0">
                <a:solidFill>
                  <a:srgbClr val="00B050"/>
                </a:solidFill>
              </a:rPr>
              <a:t>Revision of keyboard set up and dismantle. Learning to play the James Bond Theme using Traditional Western Notation. Focused listening task to compare and contrast different Bond film themes throughout the years. </a:t>
            </a:r>
            <a:r>
              <a:rPr lang="en-GB" sz="700" dirty="0" smtClean="0">
                <a:solidFill>
                  <a:srgbClr val="FF0000"/>
                </a:solidFill>
              </a:rPr>
              <a:t>RESILIENCE</a:t>
            </a:r>
          </a:p>
          <a:p>
            <a:r>
              <a:rPr lang="en-GB" sz="700" u="sng" dirty="0" smtClean="0"/>
              <a:t>EXHIBITS PLEASE </a:t>
            </a:r>
            <a:r>
              <a:rPr lang="en-GB" sz="700" dirty="0" smtClean="0">
                <a:solidFill>
                  <a:srgbClr val="0070C0"/>
                </a:solidFill>
              </a:rPr>
              <a:t>1 2 3 4 5</a:t>
            </a:r>
            <a:r>
              <a:rPr lang="en-US" altLang="zh-CN" sz="700" dirty="0">
                <a:solidFill>
                  <a:srgbClr val="7030A0"/>
                </a:solidFill>
              </a:rPr>
              <a:t> </a:t>
            </a:r>
            <a:r>
              <a:rPr lang="en-US" altLang="zh-CN" sz="700" dirty="0" smtClean="0">
                <a:solidFill>
                  <a:srgbClr val="7030A0"/>
                </a:solidFill>
              </a:rPr>
              <a:t>Conductor/</a:t>
            </a:r>
            <a:r>
              <a:rPr lang="en-GB" altLang="zh-CN" sz="700" dirty="0">
                <a:solidFill>
                  <a:srgbClr val="7030A0"/>
                </a:solidFill>
              </a:rPr>
              <a:t>Musician/Music Teacher/Music </a:t>
            </a:r>
            <a:r>
              <a:rPr lang="en-GB" sz="700" dirty="0" smtClean="0">
                <a:solidFill>
                  <a:srgbClr val="00B050"/>
                </a:solidFill>
              </a:rPr>
              <a:t>Focused listening and music appraisal task on Modest Mussorgsky’s ‘Pictures at an Exhibition. Descriptive music and exploration of the 5 great Russian composers. Keyboard extension work learning to play ‘Promenade’ from the work.  </a:t>
            </a:r>
            <a:r>
              <a:rPr lang="en-GB" sz="700" dirty="0" smtClean="0">
                <a:solidFill>
                  <a:srgbClr val="FF0000"/>
                </a:solidFill>
              </a:rPr>
              <a:t>PATRIOTISM</a:t>
            </a:r>
            <a:endParaRPr lang="en-GB" sz="700" u="sng" dirty="0">
              <a:solidFill>
                <a:srgbClr val="FF0000"/>
              </a:solidFill>
            </a:endParaRPr>
          </a:p>
          <a:p>
            <a:r>
              <a:rPr lang="en-GB" sz="700" u="sng" dirty="0" smtClean="0"/>
              <a:t>THE OLD CASTLE </a:t>
            </a:r>
            <a:r>
              <a:rPr lang="en-GB" sz="700" dirty="0" smtClean="0">
                <a:solidFill>
                  <a:srgbClr val="0070C0"/>
                </a:solidFill>
              </a:rPr>
              <a:t>2 3 4 5</a:t>
            </a:r>
            <a:r>
              <a:rPr lang="en-US" altLang="zh-CN" sz="700" dirty="0">
                <a:solidFill>
                  <a:srgbClr val="7030A0"/>
                </a:solidFill>
              </a:rPr>
              <a:t> Composer/Conductor/</a:t>
            </a:r>
            <a:r>
              <a:rPr lang="en-GB" altLang="zh-CN" sz="700" dirty="0">
                <a:solidFill>
                  <a:srgbClr val="7030A0"/>
                </a:solidFill>
              </a:rPr>
              <a:t>Musician/Music Teacher/Music </a:t>
            </a:r>
            <a:r>
              <a:rPr lang="en-GB" altLang="zh-CN" sz="700" dirty="0" smtClean="0">
                <a:solidFill>
                  <a:srgbClr val="7030A0"/>
                </a:solidFill>
              </a:rPr>
              <a:t>Journalist/ </a:t>
            </a:r>
            <a:r>
              <a:rPr lang="en-GB" altLang="zh-CN" sz="700" dirty="0">
                <a:solidFill>
                  <a:srgbClr val="7030A0"/>
                </a:solidFill>
              </a:rPr>
              <a:t>Music Producer</a:t>
            </a:r>
            <a:endParaRPr lang="en-GB" sz="700" dirty="0" smtClean="0">
              <a:solidFill>
                <a:srgbClr val="0070C0"/>
              </a:solidFill>
            </a:endParaRPr>
          </a:p>
          <a:p>
            <a:r>
              <a:rPr lang="en-GB" sz="700" dirty="0" smtClean="0">
                <a:solidFill>
                  <a:srgbClr val="00B050"/>
                </a:solidFill>
              </a:rPr>
              <a:t>(CC Castles) Further work on Mussorgsky’s ‘Pictures at an Exhibition. Focused listening and appraisal on’ The Old Castle’. Descriptive orchestral music. Extending appraisal work using musical elements and how they are combined/used for specific effects. Extension work on how the orchestra changed over history, specifically in regard to instrumentation. </a:t>
            </a:r>
            <a:r>
              <a:rPr lang="en-GB" sz="700" dirty="0" smtClean="0">
                <a:solidFill>
                  <a:srgbClr val="FF0000"/>
                </a:solidFill>
              </a:rPr>
              <a:t>PATRIOTISM</a:t>
            </a:r>
          </a:p>
          <a:p>
            <a:r>
              <a:rPr lang="en-GB" altLang="zh-CN" sz="700" u="sng" dirty="0" smtClean="0"/>
              <a:t>WHOLE </a:t>
            </a:r>
            <a:r>
              <a:rPr lang="en-GB" altLang="zh-CN" sz="700" u="sng" dirty="0"/>
              <a:t>SCHOOL PRODUCTION</a:t>
            </a:r>
            <a:r>
              <a:rPr lang="en-GB" altLang="zh-CN" sz="700" dirty="0">
                <a:solidFill>
                  <a:schemeClr val="accent6"/>
                </a:solidFill>
              </a:rPr>
              <a:t> </a:t>
            </a:r>
            <a:r>
              <a:rPr lang="en-GB" altLang="zh-CN" sz="700" dirty="0" smtClean="0">
                <a:solidFill>
                  <a:schemeClr val="accent6"/>
                </a:solidFill>
              </a:rPr>
              <a:t>1 4 </a:t>
            </a:r>
            <a:r>
              <a:rPr lang="en-US" altLang="zh-CN" sz="700" dirty="0" smtClean="0">
                <a:solidFill>
                  <a:srgbClr val="7030A0"/>
                </a:solidFill>
              </a:rPr>
              <a:t>Conductor/</a:t>
            </a:r>
            <a:r>
              <a:rPr lang="en-GB" altLang="zh-CN" sz="700" dirty="0">
                <a:solidFill>
                  <a:srgbClr val="7030A0"/>
                </a:solidFill>
              </a:rPr>
              <a:t>Musician/Music Teacher/Music </a:t>
            </a:r>
            <a:r>
              <a:rPr lang="en-GB" altLang="zh-CN" sz="700" dirty="0" smtClean="0">
                <a:solidFill>
                  <a:srgbClr val="7030A0"/>
                </a:solidFill>
              </a:rPr>
              <a:t>Journalist/Director/Theatre </a:t>
            </a:r>
            <a:r>
              <a:rPr lang="en-GB" altLang="zh-CN" sz="700" dirty="0">
                <a:solidFill>
                  <a:srgbClr val="7030A0"/>
                </a:solidFill>
              </a:rPr>
              <a:t>Technician</a:t>
            </a:r>
            <a:endParaRPr lang="en-GB" altLang="zh-CN" sz="700" u="sng" dirty="0">
              <a:solidFill>
                <a:srgbClr val="0070C0"/>
              </a:solidFill>
            </a:endParaRPr>
          </a:p>
          <a:p>
            <a:r>
              <a:rPr lang="en-GB" altLang="zh-CN" sz="700" dirty="0" smtClean="0">
                <a:solidFill>
                  <a:schemeClr val="accent6"/>
                </a:solidFill>
              </a:rPr>
              <a:t>Working </a:t>
            </a:r>
            <a:r>
              <a:rPr lang="en-GB" altLang="zh-CN" sz="700" dirty="0">
                <a:solidFill>
                  <a:schemeClr val="accent6"/>
                </a:solidFill>
              </a:rPr>
              <a:t>on a chosen musical. Voice work and performing skills. Staging a musical. Backstage skills and refining performance skills.</a:t>
            </a:r>
            <a:endParaRPr lang="en-GB" sz="700" u="sng" dirty="0">
              <a:solidFill>
                <a:schemeClr val="accent6"/>
              </a:solidFill>
            </a:endParaRPr>
          </a:p>
          <a:p>
            <a:endParaRPr lang="en-GB" sz="700" dirty="0" smtClean="0">
              <a:solidFill>
                <a:srgbClr val="00B050"/>
              </a:solidFill>
            </a:endParaRPr>
          </a:p>
          <a:p>
            <a:endParaRPr lang="en-GB" sz="700" dirty="0">
              <a:solidFill>
                <a:srgbClr val="00B050"/>
              </a:solidFill>
            </a:endParaRPr>
          </a:p>
          <a:p>
            <a:endParaRPr lang="en-GB" sz="700" u="sng" dirty="0"/>
          </a:p>
          <a:p>
            <a:pPr lvl="0"/>
            <a:endParaRPr lang="en-GB" sz="700" u="sng" dirty="0">
              <a:solidFill>
                <a:srgbClr val="FF0000"/>
              </a:solidFill>
            </a:endParaRPr>
          </a:p>
          <a:p>
            <a:pPr lvl="0"/>
            <a:endParaRPr lang="en-GB" sz="700" u="sng" dirty="0" smtClean="0"/>
          </a:p>
        </p:txBody>
      </p:sp>
      <p:sp>
        <p:nvSpPr>
          <p:cNvPr id="11" name="TextBox 10"/>
          <p:cNvSpPr txBox="1"/>
          <p:nvPr/>
        </p:nvSpPr>
        <p:spPr>
          <a:xfrm>
            <a:off x="9434945" y="938719"/>
            <a:ext cx="2757055" cy="4832092"/>
          </a:xfrm>
          <a:prstGeom prst="rect">
            <a:avLst/>
          </a:prstGeom>
          <a:noFill/>
          <a:ln>
            <a:solidFill>
              <a:schemeClr val="tx1"/>
            </a:solidFill>
          </a:ln>
        </p:spPr>
        <p:txBody>
          <a:bodyPr wrap="square" rtlCol="0">
            <a:spAutoFit/>
          </a:bodyPr>
          <a:lstStyle/>
          <a:p>
            <a:r>
              <a:rPr lang="en-GB" sz="700" u="sng" dirty="0" smtClean="0"/>
              <a:t>YEAR 8</a:t>
            </a:r>
          </a:p>
          <a:p>
            <a:r>
              <a:rPr lang="en-GB" sz="700" u="sng" dirty="0" smtClean="0"/>
              <a:t>MUSIC AND MEDIA </a:t>
            </a:r>
            <a:r>
              <a:rPr lang="en-GB" sz="700" dirty="0" smtClean="0">
                <a:solidFill>
                  <a:srgbClr val="0070C0"/>
                </a:solidFill>
              </a:rPr>
              <a:t>2 3 4 5 </a:t>
            </a:r>
            <a:r>
              <a:rPr lang="en-US" altLang="zh-CN" sz="700" dirty="0" smtClean="0">
                <a:solidFill>
                  <a:srgbClr val="7030A0"/>
                </a:solidFill>
              </a:rPr>
              <a:t>Composer/</a:t>
            </a:r>
            <a:r>
              <a:rPr lang="en-GB" altLang="zh-CN" sz="700" dirty="0" smtClean="0">
                <a:solidFill>
                  <a:srgbClr val="7030A0"/>
                </a:solidFill>
              </a:rPr>
              <a:t>Musician/Music </a:t>
            </a:r>
            <a:r>
              <a:rPr lang="en-GB" altLang="zh-CN" sz="700" dirty="0">
                <a:solidFill>
                  <a:srgbClr val="7030A0"/>
                </a:solidFill>
              </a:rPr>
              <a:t>Teacher/Music Journalist/Studio Engineer/ Music Producer</a:t>
            </a:r>
            <a:endParaRPr lang="en-GB" sz="700" dirty="0" smtClean="0">
              <a:solidFill>
                <a:srgbClr val="0070C0"/>
              </a:solidFill>
            </a:endParaRPr>
          </a:p>
          <a:p>
            <a:pPr lvl="0"/>
            <a:r>
              <a:rPr lang="en-GB" sz="700" dirty="0" smtClean="0">
                <a:solidFill>
                  <a:srgbClr val="00B050"/>
                </a:solidFill>
              </a:rPr>
              <a:t>Study of music in news broadcasts. Focused listening and study of musical devices for impact and effect. Understanding sequences and formula in music. Sourcing </a:t>
            </a:r>
            <a:r>
              <a:rPr lang="en-GB" sz="700" dirty="0" err="1" smtClean="0">
                <a:solidFill>
                  <a:srgbClr val="00B050"/>
                </a:solidFill>
              </a:rPr>
              <a:t>sfx</a:t>
            </a:r>
            <a:r>
              <a:rPr lang="en-GB" sz="700" dirty="0" smtClean="0">
                <a:solidFill>
                  <a:srgbClr val="00B050"/>
                </a:solidFill>
              </a:rPr>
              <a:t> and composing a timed piece of music to accompany a news programme. Keyboard revision.</a:t>
            </a:r>
          </a:p>
          <a:p>
            <a:pPr lvl="0"/>
            <a:r>
              <a:rPr lang="en-GB" sz="700" u="sng" dirty="0" smtClean="0"/>
              <a:t>CATFISH ROW </a:t>
            </a:r>
            <a:r>
              <a:rPr lang="en-GB" sz="700" dirty="0" smtClean="0">
                <a:solidFill>
                  <a:srgbClr val="0070C0"/>
                </a:solidFill>
              </a:rPr>
              <a:t>1 3 4 5 </a:t>
            </a:r>
            <a:r>
              <a:rPr lang="en-GB" altLang="zh-CN" sz="700" dirty="0" smtClean="0">
                <a:solidFill>
                  <a:srgbClr val="7030A0"/>
                </a:solidFill>
              </a:rPr>
              <a:t>Musician/Music </a:t>
            </a:r>
            <a:r>
              <a:rPr lang="en-GB" altLang="zh-CN" sz="700" dirty="0">
                <a:solidFill>
                  <a:srgbClr val="7030A0"/>
                </a:solidFill>
              </a:rPr>
              <a:t>Teacher/Music </a:t>
            </a:r>
            <a:r>
              <a:rPr lang="en-GB" altLang="zh-CN" sz="700" dirty="0" smtClean="0">
                <a:solidFill>
                  <a:srgbClr val="7030A0"/>
                </a:solidFill>
              </a:rPr>
              <a:t>Journalist</a:t>
            </a:r>
            <a:endParaRPr lang="en-GB" sz="700" dirty="0" smtClean="0">
              <a:solidFill>
                <a:srgbClr val="0070C0"/>
              </a:solidFill>
            </a:endParaRPr>
          </a:p>
          <a:p>
            <a:pPr lvl="0"/>
            <a:r>
              <a:rPr lang="en-GB" sz="700" dirty="0" smtClean="0">
                <a:solidFill>
                  <a:srgbClr val="00B050"/>
                </a:solidFill>
              </a:rPr>
              <a:t>Focused listening of the life and works of George Gershwin. Blues music. Individual keyboard work on ‘Summertime’ and ‘I Got </a:t>
            </a:r>
            <a:r>
              <a:rPr lang="en-GB" sz="700" dirty="0" err="1" smtClean="0">
                <a:solidFill>
                  <a:srgbClr val="00B050"/>
                </a:solidFill>
              </a:rPr>
              <a:t>Rhythm’using</a:t>
            </a:r>
            <a:r>
              <a:rPr lang="en-GB" sz="700" dirty="0" smtClean="0">
                <a:solidFill>
                  <a:srgbClr val="00B050"/>
                </a:solidFill>
              </a:rPr>
              <a:t>  Traditional Western Notation. Folk opera ’Porgy and Bess’ and its controversial plot synopsis. </a:t>
            </a:r>
            <a:r>
              <a:rPr lang="en-GB" sz="700" dirty="0" smtClean="0">
                <a:solidFill>
                  <a:srgbClr val="FF0000"/>
                </a:solidFill>
              </a:rPr>
              <a:t>POVERTY DISCRIMINATION RACISM </a:t>
            </a:r>
            <a:endParaRPr lang="en-GB" sz="700" u="sng" dirty="0">
              <a:solidFill>
                <a:srgbClr val="FF0000"/>
              </a:solidFill>
            </a:endParaRPr>
          </a:p>
          <a:p>
            <a:pPr lvl="0"/>
            <a:r>
              <a:rPr lang="en-GB" sz="700" u="sng" dirty="0" smtClean="0"/>
              <a:t>NKOSI SIKELEL’I AFRIKA </a:t>
            </a:r>
            <a:r>
              <a:rPr lang="en-GB" sz="700" dirty="0" smtClean="0">
                <a:solidFill>
                  <a:srgbClr val="0070C0"/>
                </a:solidFill>
              </a:rPr>
              <a:t> 1 2 3 4 5 </a:t>
            </a:r>
            <a:r>
              <a:rPr lang="en-US" altLang="zh-CN" sz="700" dirty="0">
                <a:solidFill>
                  <a:srgbClr val="7030A0"/>
                </a:solidFill>
              </a:rPr>
              <a:t>Composer/Conductor/</a:t>
            </a:r>
            <a:r>
              <a:rPr lang="en-GB" altLang="zh-CN" sz="700" dirty="0">
                <a:solidFill>
                  <a:srgbClr val="7030A0"/>
                </a:solidFill>
              </a:rPr>
              <a:t>Musician/Music Teacher/Music </a:t>
            </a:r>
            <a:r>
              <a:rPr lang="en-GB" altLang="zh-CN" sz="700" dirty="0" smtClean="0">
                <a:solidFill>
                  <a:srgbClr val="7030A0"/>
                </a:solidFill>
              </a:rPr>
              <a:t>Journalist </a:t>
            </a:r>
            <a:r>
              <a:rPr lang="en-GB" sz="700" dirty="0" smtClean="0">
                <a:solidFill>
                  <a:srgbClr val="00B050"/>
                </a:solidFill>
              </a:rPr>
              <a:t>African djembe drumming. Whole class ensemble and composition topic. Polyphony. Call and response and aural and visual cues. Leading an ensemble. Focused listening of ‘</a:t>
            </a:r>
            <a:r>
              <a:rPr lang="en-GB" sz="700" dirty="0" err="1" smtClean="0">
                <a:solidFill>
                  <a:srgbClr val="00B050"/>
                </a:solidFill>
              </a:rPr>
              <a:t>Nkosi</a:t>
            </a:r>
            <a:r>
              <a:rPr lang="en-GB" sz="700" dirty="0" smtClean="0">
                <a:solidFill>
                  <a:srgbClr val="00B050"/>
                </a:solidFill>
              </a:rPr>
              <a:t> </a:t>
            </a:r>
            <a:r>
              <a:rPr lang="en-GB" sz="700" dirty="0" err="1" smtClean="0">
                <a:solidFill>
                  <a:srgbClr val="00B050"/>
                </a:solidFill>
              </a:rPr>
              <a:t>Sikelel’iAfrika</a:t>
            </a:r>
            <a:r>
              <a:rPr lang="en-GB" sz="700" dirty="0" smtClean="0">
                <a:solidFill>
                  <a:srgbClr val="00B050"/>
                </a:solidFill>
              </a:rPr>
              <a:t>’/ ‘Diamonds on the Soles of her Shoes’/’Rain, Rain, Beautiful Rain’/’</a:t>
            </a:r>
            <a:r>
              <a:rPr lang="en-GB" sz="700" dirty="0" err="1" smtClean="0">
                <a:solidFill>
                  <a:srgbClr val="00B050"/>
                </a:solidFill>
              </a:rPr>
              <a:t>Pata</a:t>
            </a:r>
            <a:r>
              <a:rPr lang="en-GB" sz="700" dirty="0" smtClean="0">
                <a:solidFill>
                  <a:srgbClr val="00B050"/>
                </a:solidFill>
              </a:rPr>
              <a:t> </a:t>
            </a:r>
            <a:r>
              <a:rPr lang="en-GB" sz="700" dirty="0" err="1" smtClean="0">
                <a:solidFill>
                  <a:srgbClr val="00B050"/>
                </a:solidFill>
              </a:rPr>
              <a:t>Pata</a:t>
            </a:r>
            <a:r>
              <a:rPr lang="en-GB" sz="700" dirty="0" smtClean="0">
                <a:solidFill>
                  <a:srgbClr val="00B050"/>
                </a:solidFill>
              </a:rPr>
              <a:t>’. Story telling cultures. Apartheid and tribal dialects and African culture. Indigenous African instruments. History and context of African music and its influence. </a:t>
            </a:r>
            <a:r>
              <a:rPr lang="en-GB" sz="700" dirty="0" smtClean="0">
                <a:solidFill>
                  <a:srgbClr val="FF0000"/>
                </a:solidFill>
              </a:rPr>
              <a:t>POVERTY DIFFERENCES SLAVERY</a:t>
            </a:r>
          </a:p>
          <a:p>
            <a:r>
              <a:rPr lang="en-GB" sz="700" u="sng" dirty="0" smtClean="0"/>
              <a:t>YULETIDE ROAR </a:t>
            </a:r>
            <a:r>
              <a:rPr lang="en-GB" sz="700" dirty="0" smtClean="0">
                <a:solidFill>
                  <a:srgbClr val="0070C0"/>
                </a:solidFill>
              </a:rPr>
              <a:t>1 4 </a:t>
            </a:r>
            <a:r>
              <a:rPr lang="en-US" altLang="zh-CN" sz="700" dirty="0">
                <a:solidFill>
                  <a:srgbClr val="7030A0"/>
                </a:solidFill>
              </a:rPr>
              <a:t>Composer/Conductor/</a:t>
            </a:r>
            <a:r>
              <a:rPr lang="en-GB" altLang="zh-CN" sz="700" dirty="0">
                <a:solidFill>
                  <a:srgbClr val="7030A0"/>
                </a:solidFill>
              </a:rPr>
              <a:t>Musician/Music </a:t>
            </a:r>
            <a:r>
              <a:rPr lang="en-GB" altLang="zh-CN" sz="700" dirty="0" err="1" smtClean="0">
                <a:solidFill>
                  <a:srgbClr val="7030A0"/>
                </a:solidFill>
              </a:rPr>
              <a:t>Teacher</a:t>
            </a:r>
            <a:r>
              <a:rPr lang="en-GB" sz="700" dirty="0" err="1" smtClean="0">
                <a:solidFill>
                  <a:srgbClr val="00B050"/>
                </a:solidFill>
              </a:rPr>
              <a:t>Whole</a:t>
            </a:r>
            <a:r>
              <a:rPr lang="en-GB" sz="700" dirty="0" smtClean="0">
                <a:solidFill>
                  <a:srgbClr val="00B050"/>
                </a:solidFill>
              </a:rPr>
              <a:t> class performance topic. Using ‘The Lion Sleeps Tonight’ as a stating point weaving a popular Christmas song across an African polyphonic accompaniment.</a:t>
            </a:r>
          </a:p>
          <a:p>
            <a:r>
              <a:rPr lang="en-GB" sz="700" u="sng" dirty="0" smtClean="0"/>
              <a:t>DIGI BEATS </a:t>
            </a:r>
            <a:r>
              <a:rPr lang="en-GB" sz="700" dirty="0" smtClean="0">
                <a:solidFill>
                  <a:srgbClr val="0070C0"/>
                </a:solidFill>
              </a:rPr>
              <a:t>2 3 4 5 </a:t>
            </a:r>
            <a:r>
              <a:rPr lang="en-US" altLang="zh-CN" sz="700" dirty="0" smtClean="0">
                <a:solidFill>
                  <a:srgbClr val="7030A0"/>
                </a:solidFill>
              </a:rPr>
              <a:t>Composer/</a:t>
            </a:r>
            <a:r>
              <a:rPr lang="en-GB" altLang="zh-CN" sz="700" dirty="0" smtClean="0">
                <a:solidFill>
                  <a:srgbClr val="7030A0"/>
                </a:solidFill>
              </a:rPr>
              <a:t>Musician/Music Teacher/Studio </a:t>
            </a:r>
            <a:r>
              <a:rPr lang="en-GB" altLang="zh-CN" sz="700" dirty="0">
                <a:solidFill>
                  <a:srgbClr val="7030A0"/>
                </a:solidFill>
              </a:rPr>
              <a:t>Engineer/ Music Producer</a:t>
            </a:r>
            <a:endParaRPr lang="en-GB" sz="700" dirty="0" smtClean="0">
              <a:solidFill>
                <a:srgbClr val="0070C0"/>
              </a:solidFill>
            </a:endParaRPr>
          </a:p>
          <a:p>
            <a:r>
              <a:rPr lang="en-GB" sz="700" dirty="0" smtClean="0">
                <a:solidFill>
                  <a:srgbClr val="00B050"/>
                </a:solidFill>
              </a:rPr>
              <a:t>ICT music project. Learning to programme music using computer software. Personal composition topic. Introduction to hooks and riffs. Musical structure. Focused listening to popular music.  </a:t>
            </a:r>
          </a:p>
          <a:p>
            <a:r>
              <a:rPr lang="en-GB" sz="700" u="sng" dirty="0" smtClean="0"/>
              <a:t>ICE </a:t>
            </a:r>
            <a:r>
              <a:rPr lang="en-GB" sz="700" u="sng" dirty="0" err="1" smtClean="0"/>
              <a:t>ICE</a:t>
            </a:r>
            <a:r>
              <a:rPr lang="en-GB" sz="700" u="sng" dirty="0" smtClean="0"/>
              <a:t> BABY </a:t>
            </a:r>
            <a:r>
              <a:rPr lang="en-GB" sz="700" dirty="0" smtClean="0">
                <a:solidFill>
                  <a:srgbClr val="0070C0"/>
                </a:solidFill>
              </a:rPr>
              <a:t>1 2 3 4 5 </a:t>
            </a:r>
            <a:r>
              <a:rPr lang="en-US" altLang="zh-CN" sz="700" dirty="0" smtClean="0">
                <a:solidFill>
                  <a:srgbClr val="7030A0"/>
                </a:solidFill>
              </a:rPr>
              <a:t>Composer/</a:t>
            </a:r>
            <a:r>
              <a:rPr lang="en-GB" altLang="zh-CN" sz="700" dirty="0" smtClean="0">
                <a:solidFill>
                  <a:srgbClr val="7030A0"/>
                </a:solidFill>
              </a:rPr>
              <a:t>Musician/Music Teacher/Studio </a:t>
            </a:r>
            <a:r>
              <a:rPr lang="en-GB" altLang="zh-CN" sz="700" dirty="0">
                <a:solidFill>
                  <a:srgbClr val="7030A0"/>
                </a:solidFill>
              </a:rPr>
              <a:t>Engineer/ Music Producer</a:t>
            </a:r>
            <a:endParaRPr lang="en-GB" sz="700" dirty="0" smtClean="0">
              <a:solidFill>
                <a:srgbClr val="0070C0"/>
              </a:solidFill>
            </a:endParaRPr>
          </a:p>
          <a:p>
            <a:pPr lvl="0"/>
            <a:r>
              <a:rPr lang="en-GB" sz="700" dirty="0" smtClean="0">
                <a:solidFill>
                  <a:srgbClr val="00B050"/>
                </a:solidFill>
              </a:rPr>
              <a:t>(CC Cold Climates) Whole class ensemble performance of ‘Ice </a:t>
            </a:r>
            <a:r>
              <a:rPr lang="en-GB" sz="700" dirty="0" err="1" smtClean="0">
                <a:solidFill>
                  <a:srgbClr val="00B050"/>
                </a:solidFill>
              </a:rPr>
              <a:t>Ice</a:t>
            </a:r>
            <a:r>
              <a:rPr lang="en-GB" sz="700" dirty="0" smtClean="0">
                <a:solidFill>
                  <a:srgbClr val="00B050"/>
                </a:solidFill>
              </a:rPr>
              <a:t> Baby’ by Vanilla Ice. Sourcing  metallic sounds to create a rhythmic accompaniment. Learning hooks and riffs. Bass lines on the keyboard and sustaining an independent musical part against other within the ensemble. Musical structure. </a:t>
            </a:r>
            <a:r>
              <a:rPr lang="en-GB" sz="700" dirty="0" err="1" smtClean="0">
                <a:solidFill>
                  <a:srgbClr val="00B050"/>
                </a:solidFill>
              </a:rPr>
              <a:t>Chorsu</a:t>
            </a:r>
            <a:r>
              <a:rPr lang="en-GB" sz="700" dirty="0" smtClean="0">
                <a:solidFill>
                  <a:srgbClr val="00B050"/>
                </a:solidFill>
              </a:rPr>
              <a:t>, verse, bridge, coda. </a:t>
            </a:r>
            <a:r>
              <a:rPr lang="en-GB" sz="700" dirty="0" smtClean="0">
                <a:solidFill>
                  <a:srgbClr val="FF0000"/>
                </a:solidFill>
              </a:rPr>
              <a:t>RESILIENCE SELF-RELIANCE</a:t>
            </a:r>
          </a:p>
          <a:p>
            <a:r>
              <a:rPr lang="en-GB" altLang="zh-CN" sz="700" u="sng" dirty="0"/>
              <a:t>WHOLE SCHOOL PRODUCTION</a:t>
            </a:r>
            <a:r>
              <a:rPr lang="en-GB" altLang="zh-CN" sz="700" dirty="0">
                <a:solidFill>
                  <a:schemeClr val="accent6"/>
                </a:solidFill>
              </a:rPr>
              <a:t> </a:t>
            </a:r>
            <a:r>
              <a:rPr lang="en-GB" altLang="zh-CN" sz="700" u="sng" dirty="0" smtClean="0">
                <a:solidFill>
                  <a:srgbClr val="0070C0"/>
                </a:solidFill>
              </a:rPr>
              <a:t>1 4 </a:t>
            </a:r>
            <a:r>
              <a:rPr lang="en-US" altLang="zh-CN" sz="700" dirty="0" smtClean="0">
                <a:solidFill>
                  <a:srgbClr val="7030A0"/>
                </a:solidFill>
              </a:rPr>
              <a:t>Conductor/</a:t>
            </a:r>
            <a:r>
              <a:rPr lang="en-GB" altLang="zh-CN" sz="700" dirty="0">
                <a:solidFill>
                  <a:srgbClr val="7030A0"/>
                </a:solidFill>
              </a:rPr>
              <a:t>Musician/Music Teacher/Music </a:t>
            </a:r>
            <a:r>
              <a:rPr lang="en-GB" altLang="zh-CN" sz="700" dirty="0" smtClean="0">
                <a:solidFill>
                  <a:srgbClr val="7030A0"/>
                </a:solidFill>
              </a:rPr>
              <a:t>Journalist/Theatre Technician</a:t>
            </a:r>
            <a:endParaRPr lang="en-GB" altLang="zh-CN" sz="700" u="sng" dirty="0" smtClean="0">
              <a:solidFill>
                <a:srgbClr val="0070C0"/>
              </a:solidFill>
            </a:endParaRPr>
          </a:p>
          <a:p>
            <a:r>
              <a:rPr lang="en-GB" altLang="zh-CN" sz="700" dirty="0" smtClean="0">
                <a:solidFill>
                  <a:schemeClr val="accent6"/>
                </a:solidFill>
              </a:rPr>
              <a:t>Leading work </a:t>
            </a:r>
            <a:r>
              <a:rPr lang="en-GB" altLang="zh-CN" sz="700" dirty="0">
                <a:solidFill>
                  <a:schemeClr val="accent6"/>
                </a:solidFill>
              </a:rPr>
              <a:t>on a chosen musical. Voice work and performing skills. Staging a musical. Backstage skills and refining performance skills</a:t>
            </a:r>
            <a:r>
              <a:rPr lang="en-GB" altLang="zh-CN" sz="700" dirty="0" smtClean="0">
                <a:solidFill>
                  <a:schemeClr val="accent6"/>
                </a:solidFill>
              </a:rPr>
              <a:t>. Leadership of younger pupils and conceptualising scenes and staging.</a:t>
            </a:r>
            <a:endParaRPr lang="en-GB" sz="700" u="sng" dirty="0">
              <a:solidFill>
                <a:schemeClr val="accent6"/>
              </a:solidFill>
            </a:endParaRPr>
          </a:p>
        </p:txBody>
      </p:sp>
    </p:spTree>
    <p:extLst>
      <p:ext uri="{BB962C8B-B14F-4D97-AF65-F5344CB8AC3E}">
        <p14:creationId xmlns:p14="http://schemas.microsoft.com/office/powerpoint/2010/main" val="1383279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1004</TotalTime>
  <Words>1667</Words>
  <Application>Microsoft Office PowerPoint</Application>
  <PresentationFormat>Widescreen</PresentationFormat>
  <Paragraphs>75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等线</vt:lpstr>
      <vt:lpstr>Office Theme</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Watkins</dc:creator>
  <cp:lastModifiedBy>Charlotte Watkins</cp:lastModifiedBy>
  <cp:revision>71</cp:revision>
  <cp:lastPrinted>2022-07-01T08:56:47Z</cp:lastPrinted>
  <dcterms:created xsi:type="dcterms:W3CDTF">2020-01-22T11:44:23Z</dcterms:created>
  <dcterms:modified xsi:type="dcterms:W3CDTF">2022-07-01T08:59:14Z</dcterms:modified>
</cp:coreProperties>
</file>