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6" r:id="rId4"/>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6E2"/>
    <a:srgbClr val="EAF5DF"/>
    <a:srgbClr val="FBFDF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3066" autoAdjust="0"/>
  </p:normalViewPr>
  <p:slideViewPr>
    <p:cSldViewPr snapToGrid="0">
      <p:cViewPr varScale="1">
        <p:scale>
          <a:sx n="82" d="100"/>
          <a:sy n="82" d="100"/>
        </p:scale>
        <p:origin x="62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y Willis" userId="42c0a4458adb8c10" providerId="LiveId" clId="{F148B0F0-9EBE-4A4C-B82E-735DD8408C37}"/>
    <pc:docChg chg="modSld">
      <pc:chgData name="Kerry Willis" userId="42c0a4458adb8c10" providerId="LiveId" clId="{F148B0F0-9EBE-4A4C-B82E-735DD8408C37}" dt="2020-11-29T12:49:02.831" v="19" actId="20577"/>
      <pc:docMkLst>
        <pc:docMk/>
      </pc:docMkLst>
      <pc:sldChg chg="modSp mod">
        <pc:chgData name="Kerry Willis" userId="42c0a4458adb8c10" providerId="LiveId" clId="{F148B0F0-9EBE-4A4C-B82E-735DD8408C37}" dt="2020-11-29T12:49:02.831" v="19" actId="20577"/>
        <pc:sldMkLst>
          <pc:docMk/>
          <pc:sldMk cId="3544951840" sldId="258"/>
        </pc:sldMkLst>
        <pc:graphicFrameChg chg="modGraphic">
          <ac:chgData name="Kerry Willis" userId="42c0a4458adb8c10" providerId="LiveId" clId="{F148B0F0-9EBE-4A4C-B82E-735DD8408C37}" dt="2020-11-29T12:49:02.831" v="19" actId="20577"/>
          <ac:graphicFrameMkLst>
            <pc:docMk/>
            <pc:sldMk cId="3544951840" sldId="258"/>
            <ac:graphicFrameMk id="1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CCA3AF46-0923-47A9-8F4E-57B6640D6FEE}" type="datetimeFigureOut">
              <a:rPr lang="en-GB" smtClean="0"/>
              <a:t>20/02/2023</a:t>
            </a:fld>
            <a:endParaRPr lang="en-GB" dirty="0"/>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3B4D2E23-0B40-49D2-8B3F-BB28AC120730}" type="slidenum">
              <a:rPr lang="en-GB" smtClean="0"/>
              <a:t>‹#›</a:t>
            </a:fld>
            <a:endParaRPr lang="en-GB" dirty="0"/>
          </a:p>
        </p:txBody>
      </p:sp>
    </p:spTree>
    <p:extLst>
      <p:ext uri="{BB962C8B-B14F-4D97-AF65-F5344CB8AC3E}">
        <p14:creationId xmlns:p14="http://schemas.microsoft.com/office/powerpoint/2010/main" val="125123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1</a:t>
            </a:fld>
            <a:endParaRPr lang="en-GB" dirty="0"/>
          </a:p>
        </p:txBody>
      </p:sp>
    </p:spTree>
    <p:extLst>
      <p:ext uri="{BB962C8B-B14F-4D97-AF65-F5344CB8AC3E}">
        <p14:creationId xmlns:p14="http://schemas.microsoft.com/office/powerpoint/2010/main" val="290819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2</a:t>
            </a:fld>
            <a:endParaRPr lang="en-GB" dirty="0"/>
          </a:p>
        </p:txBody>
      </p:sp>
    </p:spTree>
    <p:extLst>
      <p:ext uri="{BB962C8B-B14F-4D97-AF65-F5344CB8AC3E}">
        <p14:creationId xmlns:p14="http://schemas.microsoft.com/office/powerpoint/2010/main" val="79542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3</a:t>
            </a:fld>
            <a:endParaRPr lang="en-GB" dirty="0"/>
          </a:p>
        </p:txBody>
      </p:sp>
    </p:spTree>
    <p:extLst>
      <p:ext uri="{BB962C8B-B14F-4D97-AF65-F5344CB8AC3E}">
        <p14:creationId xmlns:p14="http://schemas.microsoft.com/office/powerpoint/2010/main" val="87226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92284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7055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39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56796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730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6100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45101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091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2226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38201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20/02/2023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5183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D828-F978-453E-827F-D723F7991403}" type="datetimeFigureOut">
              <a:rPr lang="en-GB" smtClean="0"/>
              <a:t>20/02/2023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DA097-2B70-48A5-92A2-F30E66E6733D}" type="slidenum">
              <a:rPr lang="en-GB" smtClean="0"/>
              <a:t>‹#›</a:t>
            </a:fld>
            <a:endParaRPr lang="en-GB" dirty="0"/>
          </a:p>
        </p:txBody>
      </p:sp>
    </p:spTree>
    <p:extLst>
      <p:ext uri="{BB962C8B-B14F-4D97-AF65-F5344CB8AC3E}">
        <p14:creationId xmlns:p14="http://schemas.microsoft.com/office/powerpoint/2010/main" val="261093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444" y="96862"/>
            <a:ext cx="2760836" cy="330860"/>
          </a:xfrm>
          <a:prstGeom prst="rect">
            <a:avLst/>
          </a:prstGeom>
          <a:noFill/>
          <a:ln w="28575">
            <a:solidFill>
              <a:schemeClr val="tx1"/>
            </a:solidFill>
          </a:ln>
        </p:spPr>
        <p:txBody>
          <a:bodyPr wrap="square" rtlCol="0">
            <a:spAutoFit/>
          </a:bodyPr>
          <a:lstStyle/>
          <a:p>
            <a:pPr algn="ctr"/>
            <a:r>
              <a:rPr lang="en-GB" sz="1550" u="sng" dirty="0" smtClean="0">
                <a:latin typeface="Comic Sans MS" panose="030F0702030302020204" pitchFamily="66" charset="0"/>
              </a:rPr>
              <a:t>Geography</a:t>
            </a:r>
            <a:r>
              <a:rPr lang="en-GB" sz="1550" u="sng" dirty="0">
                <a:latin typeface="Comic Sans MS" panose="030F0702030302020204" pitchFamily="66" charset="0"/>
              </a:rPr>
              <a:t> </a:t>
            </a:r>
            <a:r>
              <a:rPr lang="en-GB" sz="1550" u="sng" dirty="0" smtClean="0">
                <a:latin typeface="Comic Sans MS" panose="030F0702030302020204" pitchFamily="66" charset="0"/>
              </a:rPr>
              <a:t>Curriculum</a:t>
            </a:r>
            <a:endParaRPr lang="en-GB" sz="1550" u="sng" dirty="0">
              <a:latin typeface="Comic Sans MS" panose="030F0702030302020204"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29677495"/>
              </p:ext>
            </p:extLst>
          </p:nvPr>
        </p:nvGraphicFramePr>
        <p:xfrm>
          <a:off x="241444" y="1875620"/>
          <a:ext cx="5744490" cy="496062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467921">
                <a:tc>
                  <a:txBody>
                    <a:bodyPr/>
                    <a:lstStyle/>
                    <a:p>
                      <a:pPr algn="ctr"/>
                      <a:r>
                        <a:rPr lang="en-GB" sz="1600" dirty="0"/>
                        <a:t>YEAR 5 - Term 1 </a:t>
                      </a:r>
                    </a:p>
                    <a:p>
                      <a:pPr algn="ctr"/>
                      <a:r>
                        <a:rPr lang="en-GB" sz="1200" dirty="0"/>
                        <a:t>Amazing</a:t>
                      </a:r>
                      <a:r>
                        <a:rPr lang="en-GB" sz="1200" baseline="0" dirty="0"/>
                        <a:t> Africa</a:t>
                      </a:r>
                      <a:endParaRPr lang="en-GB" sz="1200" dirty="0"/>
                    </a:p>
                  </a:txBody>
                  <a:tcPr/>
                </a:tc>
                <a:tc>
                  <a:txBody>
                    <a:bodyPr/>
                    <a:lstStyle/>
                    <a:p>
                      <a:pPr algn="ctr"/>
                      <a:r>
                        <a:rPr lang="en-GB" sz="1600" dirty="0"/>
                        <a:t>YEAR</a:t>
                      </a:r>
                      <a:r>
                        <a:rPr lang="en-GB" sz="1600" baseline="0" dirty="0"/>
                        <a:t> 5- Term 2</a:t>
                      </a:r>
                    </a:p>
                    <a:p>
                      <a:pPr algn="ctr"/>
                      <a:r>
                        <a:rPr lang="en-GB" sz="1200" dirty="0"/>
                        <a:t>Captivating</a:t>
                      </a:r>
                      <a:r>
                        <a:rPr lang="en-GB" sz="1200" baseline="0" dirty="0"/>
                        <a:t> China</a:t>
                      </a:r>
                      <a:endParaRPr lang="en-GB" sz="1200" dirty="0"/>
                    </a:p>
                  </a:txBody>
                  <a:tcPr/>
                </a:tc>
                <a:tc>
                  <a:txBody>
                    <a:bodyPr/>
                    <a:lstStyle/>
                    <a:p>
                      <a:pPr algn="ctr"/>
                      <a:r>
                        <a:rPr lang="en-GB" sz="1600" dirty="0"/>
                        <a:t>YEAR 5 - Term 3</a:t>
                      </a:r>
                    </a:p>
                    <a:p>
                      <a:pPr algn="ctr"/>
                      <a:r>
                        <a:rPr lang="en-GB" sz="1200" dirty="0"/>
                        <a:t>Brilliant Britain</a:t>
                      </a:r>
                    </a:p>
                  </a:txBody>
                  <a:tcPr/>
                </a:tc>
                <a:extLst>
                  <a:ext uri="{0D108BD9-81ED-4DB2-BD59-A6C34878D82A}">
                    <a16:rowId xmlns:a16="http://schemas.microsoft.com/office/drawing/2014/main" val="3913192461"/>
                  </a:ext>
                </a:extLst>
              </a:tr>
              <a:tr h="4165592">
                <a:tc>
                  <a:txBody>
                    <a:bodyPr/>
                    <a:lstStyle/>
                    <a:p>
                      <a:r>
                        <a:rPr lang="en-GB" sz="950" b="0" kern="1200" dirty="0" smtClean="0">
                          <a:solidFill>
                            <a:schemeClr val="dk1"/>
                          </a:solidFill>
                          <a:effectLst/>
                          <a:latin typeface="+mn-lt"/>
                          <a:ea typeface="+mn-ea"/>
                          <a:cs typeface="+mn-cs"/>
                        </a:rPr>
                        <a:t>During this topic we will challenge</a:t>
                      </a:r>
                      <a:r>
                        <a:rPr lang="en-GB" sz="950" b="0" kern="1200" baseline="0" dirty="0" smtClean="0">
                          <a:solidFill>
                            <a:schemeClr val="dk1"/>
                          </a:solidFill>
                          <a:effectLst/>
                          <a:latin typeface="+mn-lt"/>
                          <a:ea typeface="+mn-ea"/>
                          <a:cs typeface="+mn-cs"/>
                        </a:rPr>
                        <a:t> the</a:t>
                      </a:r>
                      <a:r>
                        <a:rPr lang="en-GB" sz="950" b="0" kern="1200" dirty="0" smtClean="0">
                          <a:solidFill>
                            <a:schemeClr val="dk1"/>
                          </a:solidFill>
                          <a:effectLst/>
                          <a:latin typeface="+mn-lt"/>
                          <a:ea typeface="+mn-ea"/>
                          <a:cs typeface="+mn-cs"/>
                        </a:rPr>
                        <a:t> children to identify, name and locate the 54 countries of Africa. Pupils will</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explore the human and physical features of West Africa, specifically Nigeria</a:t>
                      </a:r>
                      <a:r>
                        <a:rPr lang="en-GB" sz="950" b="0" kern="1200" baseline="0" dirty="0" smtClean="0">
                          <a:solidFill>
                            <a:schemeClr val="dk1"/>
                          </a:solidFill>
                          <a:effectLst/>
                          <a:latin typeface="+mn-lt"/>
                          <a:ea typeface="+mn-ea"/>
                          <a:cs typeface="+mn-cs"/>
                        </a:rPr>
                        <a:t> and </a:t>
                      </a:r>
                      <a:r>
                        <a:rPr lang="en-GB" sz="950" b="0" kern="1200" dirty="0" smtClean="0">
                          <a:solidFill>
                            <a:schemeClr val="dk1"/>
                          </a:solidFill>
                          <a:effectLst/>
                          <a:latin typeface="+mn-lt"/>
                          <a:ea typeface="+mn-ea"/>
                          <a:cs typeface="+mn-cs"/>
                        </a:rPr>
                        <a:t>North Africa.</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The children will also consider</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the reasons for the Central African Republic being one of the poorest countries in the world, despite an abundance of natural resources.</a:t>
                      </a:r>
                      <a:r>
                        <a:rPr lang="en-GB" sz="950" b="0" kern="1200" baseline="0" dirty="0" smtClean="0">
                          <a:solidFill>
                            <a:schemeClr val="dk1"/>
                          </a:solidFill>
                          <a:effectLst/>
                          <a:latin typeface="+mn-lt"/>
                          <a:ea typeface="+mn-ea"/>
                          <a:cs typeface="+mn-cs"/>
                        </a:rPr>
                        <a:t> Pupils will then move on to </a:t>
                      </a:r>
                      <a:r>
                        <a:rPr lang="en-GB" sz="950" b="0" kern="1200" dirty="0" smtClean="0">
                          <a:solidFill>
                            <a:schemeClr val="dk1"/>
                          </a:solidFill>
                          <a:effectLst/>
                          <a:latin typeface="+mn-lt"/>
                          <a:ea typeface="+mn-ea"/>
                          <a:cs typeface="+mn-cs"/>
                        </a:rPr>
                        <a:t>Investigate Eastern Africa and Tanzania, and</a:t>
                      </a:r>
                      <a:r>
                        <a:rPr lang="en-GB" sz="950" b="0" kern="1200" baseline="0" dirty="0" smtClean="0">
                          <a:solidFill>
                            <a:schemeClr val="dk1"/>
                          </a:solidFill>
                          <a:effectLst/>
                          <a:latin typeface="+mn-lt"/>
                          <a:ea typeface="+mn-ea"/>
                          <a:cs typeface="+mn-cs"/>
                        </a:rPr>
                        <a:t> will e</a:t>
                      </a:r>
                      <a:r>
                        <a:rPr lang="en-GB" sz="950" b="0" kern="1200" dirty="0" smtClean="0">
                          <a:solidFill>
                            <a:schemeClr val="dk1"/>
                          </a:solidFill>
                          <a:effectLst/>
                          <a:latin typeface="+mn-lt"/>
                          <a:ea typeface="+mn-ea"/>
                          <a:cs typeface="+mn-cs"/>
                        </a:rPr>
                        <a:t>xplore southern Africa and South Africa, looking particularly at its biodiversity.</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Throughout</a:t>
                      </a:r>
                      <a:r>
                        <a:rPr lang="en-GB" sz="950" b="0" kern="1200" baseline="0" dirty="0" smtClean="0">
                          <a:solidFill>
                            <a:schemeClr val="dk1"/>
                          </a:solidFill>
                          <a:effectLst/>
                          <a:latin typeface="+mn-lt"/>
                          <a:ea typeface="+mn-ea"/>
                          <a:cs typeface="+mn-cs"/>
                        </a:rPr>
                        <a:t> this topic, the children </a:t>
                      </a:r>
                      <a:r>
                        <a:rPr lang="en-GB" sz="950" b="0" kern="1200" dirty="0" smtClean="0">
                          <a:solidFill>
                            <a:schemeClr val="dk1"/>
                          </a:solidFill>
                          <a:effectLst/>
                          <a:latin typeface="+mn-lt"/>
                          <a:ea typeface="+mn-ea"/>
                          <a:cs typeface="+mn-cs"/>
                        </a:rPr>
                        <a:t>will study a range of maps and atlases</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and will compare their features. They will learn</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to use the eight compass points to give directions on a map.</a:t>
                      </a:r>
                    </a:p>
                    <a:p>
                      <a:endParaRPr lang="en-US" sz="100" b="0"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beliefs and experiences</a:t>
                      </a:r>
                    </a:p>
                    <a:p>
                      <a:r>
                        <a:rPr lang="en-US" sz="950" b="1" kern="1200" dirty="0" smtClean="0">
                          <a:solidFill>
                            <a:srgbClr val="FF0000"/>
                          </a:solidFill>
                          <a:effectLst/>
                          <a:latin typeface="+mn-lt"/>
                          <a:ea typeface="+mn-ea"/>
                          <a:cs typeface="+mn-cs"/>
                        </a:rPr>
                        <a:t>Explore moral and ethical issues</a:t>
                      </a:r>
                    </a:p>
                    <a:p>
                      <a:r>
                        <a:rPr lang="en-US" sz="950" b="1" kern="1200" dirty="0" smtClean="0">
                          <a:solidFill>
                            <a:srgbClr val="FF0000"/>
                          </a:solidFill>
                          <a:effectLst/>
                          <a:latin typeface="+mn-lt"/>
                          <a:ea typeface="+mn-ea"/>
                          <a:cs typeface="+mn-cs"/>
                        </a:rPr>
                        <a:t>Respect and celebrate diversity</a:t>
                      </a:r>
                    </a:p>
                    <a:p>
                      <a:r>
                        <a:rPr lang="en-US" sz="900" b="1" kern="1200" dirty="0" smtClean="0">
                          <a:solidFill>
                            <a:srgbClr val="7030A0"/>
                          </a:solidFill>
                          <a:effectLst/>
                          <a:latin typeface="+mn-lt"/>
                          <a:ea typeface="+mn-ea"/>
                          <a:cs typeface="+mn-cs"/>
                        </a:rPr>
                        <a:t>Governmental/Ambassadorial</a:t>
                      </a:r>
                      <a:r>
                        <a:rPr lang="en-US" sz="900" b="1" kern="1200" baseline="0" dirty="0" smtClean="0">
                          <a:solidFill>
                            <a:srgbClr val="7030A0"/>
                          </a:solidFill>
                          <a:effectLst/>
                          <a:latin typeface="+mn-lt"/>
                          <a:ea typeface="+mn-ea"/>
                          <a:cs typeface="+mn-cs"/>
                        </a:rPr>
                        <a:t> roles</a:t>
                      </a:r>
                    </a:p>
                    <a:p>
                      <a:r>
                        <a:rPr lang="en-US" sz="950" b="1" kern="1200" baseline="0" dirty="0" smtClean="0">
                          <a:solidFill>
                            <a:srgbClr val="7030A0"/>
                          </a:solidFill>
                          <a:effectLst/>
                          <a:latin typeface="+mn-lt"/>
                          <a:ea typeface="+mn-ea"/>
                          <a:cs typeface="+mn-cs"/>
                        </a:rPr>
                        <a:t>Rights Advocate</a:t>
                      </a:r>
                    </a:p>
                    <a:p>
                      <a:r>
                        <a:rPr lang="en-US" sz="950" b="1" kern="1200" baseline="0" dirty="0" smtClean="0">
                          <a:solidFill>
                            <a:schemeClr val="accent2"/>
                          </a:solidFill>
                          <a:effectLst/>
                          <a:latin typeface="+mn-lt"/>
                          <a:ea typeface="+mn-ea"/>
                          <a:cs typeface="+mn-cs"/>
                        </a:rPr>
                        <a:t>Comparison of African countries – rich areas v poor areas</a:t>
                      </a:r>
                    </a:p>
                    <a:p>
                      <a:endParaRPr lang="en-GB" sz="950" b="0" dirty="0">
                        <a:solidFill>
                          <a:srgbClr val="7030A0"/>
                        </a:solidFill>
                        <a:latin typeface="+mn-lt"/>
                      </a:endParaRPr>
                    </a:p>
                  </a:txBody>
                  <a:tcPr/>
                </a:tc>
                <a:tc>
                  <a:txBody>
                    <a:bodyPr/>
                    <a:lstStyle/>
                    <a:p>
                      <a:r>
                        <a:rPr lang="en-GB" sz="950" kern="1200" dirty="0" smtClean="0">
                          <a:solidFill>
                            <a:schemeClr val="dk1"/>
                          </a:solidFill>
                          <a:effectLst/>
                          <a:latin typeface="+mn-lt"/>
                          <a:ea typeface="+mn-ea"/>
                          <a:cs typeface="+mn-cs"/>
                        </a:rPr>
                        <a:t>During this topic the children will know where China is in the world.</a:t>
                      </a:r>
                      <a:r>
                        <a:rPr lang="en-GB" sz="950" kern="1200" baseline="0" dirty="0" smtClean="0">
                          <a:solidFill>
                            <a:schemeClr val="dk1"/>
                          </a:solidFill>
                          <a:effectLst/>
                          <a:latin typeface="+mn-lt"/>
                          <a:ea typeface="+mn-ea"/>
                          <a:cs typeface="+mn-cs"/>
                        </a:rPr>
                        <a:t> Pupils will be able to identify which continent China is positioned within, as well as using maps and atlases to look at neighbouring countries. Next, the children will</a:t>
                      </a:r>
                      <a:r>
                        <a:rPr lang="en-GB" sz="950" kern="1200" dirty="0" smtClean="0">
                          <a:solidFill>
                            <a:schemeClr val="dk1"/>
                          </a:solidFill>
                          <a:effectLst/>
                          <a:latin typeface="+mn-lt"/>
                          <a:ea typeface="+mn-ea"/>
                          <a:cs typeface="+mn-cs"/>
                        </a:rPr>
                        <a:t> explore the human impact on China’s physical</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Geography, including desertification and pollution. Pupils</a:t>
                      </a:r>
                      <a:r>
                        <a:rPr lang="en-GB" sz="950" kern="1200" baseline="0" dirty="0" smtClean="0">
                          <a:solidFill>
                            <a:schemeClr val="dk1"/>
                          </a:solidFill>
                          <a:effectLst/>
                          <a:latin typeface="+mn-lt"/>
                          <a:ea typeface="+mn-ea"/>
                          <a:cs typeface="+mn-cs"/>
                        </a:rPr>
                        <a:t> will also investigate</a:t>
                      </a:r>
                      <a:r>
                        <a:rPr lang="en-GB" sz="950" kern="1200" dirty="0" smtClean="0">
                          <a:solidFill>
                            <a:schemeClr val="dk1"/>
                          </a:solidFill>
                          <a:effectLst/>
                          <a:latin typeface="+mn-lt"/>
                          <a:ea typeface="+mn-ea"/>
                          <a:cs typeface="+mn-cs"/>
                        </a:rPr>
                        <a:t> China’s economic growth,</a:t>
                      </a:r>
                      <a:r>
                        <a:rPr lang="en-GB" sz="950" kern="1200" baseline="0" dirty="0" smtClean="0">
                          <a:solidFill>
                            <a:schemeClr val="dk1"/>
                          </a:solidFill>
                          <a:effectLst/>
                          <a:latin typeface="+mn-lt"/>
                          <a:ea typeface="+mn-ea"/>
                          <a:cs typeface="+mn-cs"/>
                        </a:rPr>
                        <a:t> including</a:t>
                      </a:r>
                      <a:r>
                        <a:rPr lang="en-GB" sz="950" kern="1200" dirty="0" smtClean="0">
                          <a:solidFill>
                            <a:schemeClr val="dk1"/>
                          </a:solidFill>
                          <a:effectLst/>
                          <a:latin typeface="+mn-lt"/>
                          <a:ea typeface="+mn-ea"/>
                          <a:cs typeface="+mn-cs"/>
                        </a:rPr>
                        <a:t> learning about China’s famous tourist attractions.</a:t>
                      </a:r>
                      <a:r>
                        <a:rPr lang="en-GB" sz="950" kern="1200" baseline="0" dirty="0" smtClean="0">
                          <a:solidFill>
                            <a:schemeClr val="dk1"/>
                          </a:solidFill>
                          <a:effectLst/>
                          <a:latin typeface="+mn-lt"/>
                          <a:ea typeface="+mn-ea"/>
                          <a:cs typeface="+mn-cs"/>
                        </a:rPr>
                        <a:t> Finally, the children will end this unit of work exploring aspects of Chinese culture in more detail including: their traditions, their food and sport and leisure.</a:t>
                      </a:r>
                      <a:endParaRPr lang="en-GB" sz="950" kern="1200" dirty="0" smtClean="0">
                        <a:solidFill>
                          <a:schemeClr val="dk1"/>
                        </a:solidFill>
                        <a:effectLst/>
                        <a:latin typeface="+mn-lt"/>
                        <a:ea typeface="+mn-ea"/>
                        <a:cs typeface="+mn-cs"/>
                      </a:endParaRPr>
                    </a:p>
                    <a:p>
                      <a:r>
                        <a:rPr lang="en-GB" sz="950" b="1" kern="1200" dirty="0" smtClean="0">
                          <a:solidFill>
                            <a:schemeClr val="dk1"/>
                          </a:solidFill>
                          <a:effectLst/>
                          <a:latin typeface="+mn-lt"/>
                          <a:ea typeface="+mn-ea"/>
                          <a:cs typeface="+mn-cs"/>
                        </a:rPr>
                        <a:t> </a:t>
                      </a:r>
                    </a:p>
                    <a:p>
                      <a:endParaRPr lang="en-US" sz="950" b="1" kern="1200" dirty="0" smtClean="0">
                        <a:solidFill>
                          <a:schemeClr val="dk1"/>
                        </a:solidFill>
                        <a:effectLst/>
                        <a:latin typeface="+mn-lt"/>
                        <a:ea typeface="+mn-ea"/>
                        <a:cs typeface="+mn-cs"/>
                      </a:endParaRPr>
                    </a:p>
                    <a:p>
                      <a:endParaRPr lang="en-US" sz="600" b="0" kern="1200" dirty="0" smtClean="0">
                        <a:solidFill>
                          <a:srgbClr val="FF0000"/>
                        </a:solidFill>
                        <a:effectLst/>
                        <a:latin typeface="+mn-lt"/>
                        <a:ea typeface="+mn-ea"/>
                        <a:cs typeface="+mn-cs"/>
                      </a:endParaRPr>
                    </a:p>
                    <a:p>
                      <a:endParaRPr lang="en-US" sz="300" b="0"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surrounding world</a:t>
                      </a:r>
                      <a:endParaRPr lang="en-GB" sz="950" b="1"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moral and ethical issues</a:t>
                      </a:r>
                    </a:p>
                    <a:p>
                      <a:r>
                        <a:rPr lang="en-US" sz="950" b="1" kern="1200" dirty="0" smtClean="0">
                          <a:solidFill>
                            <a:srgbClr val="FF0000"/>
                          </a:solidFill>
                          <a:effectLst/>
                          <a:latin typeface="+mn-lt"/>
                          <a:ea typeface="+mn-ea"/>
                          <a:cs typeface="+mn-cs"/>
                        </a:rPr>
                        <a:t>Respect and celebrate diversity</a:t>
                      </a:r>
                      <a:endParaRPr lang="en-GB" sz="950" b="1" dirty="0" smtClean="0">
                        <a:solidFill>
                          <a:srgbClr val="FF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rgbClr val="7030A0"/>
                          </a:solidFill>
                          <a:latin typeface="+mn-lt"/>
                        </a:rPr>
                        <a:t>Manufacturing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rgbClr val="7030A0"/>
                          </a:solidFill>
                          <a:latin typeface="+mn-lt"/>
                        </a:rPr>
                        <a:t>Environmental Consultant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chemeClr val="accent2"/>
                          </a:solidFill>
                          <a:latin typeface="+mn-lt"/>
                        </a:rPr>
                        <a:t>Comparison</a:t>
                      </a:r>
                      <a:r>
                        <a:rPr lang="en-US" sz="950" b="1" baseline="0" dirty="0" smtClean="0">
                          <a:solidFill>
                            <a:schemeClr val="accent2"/>
                          </a:solidFill>
                          <a:latin typeface="+mn-lt"/>
                        </a:rPr>
                        <a:t> of rural and urban areas e.g. pollution and desertification</a:t>
                      </a:r>
                      <a:endParaRPr lang="en-US" sz="950" b="1" dirty="0" smtClean="0">
                        <a:solidFill>
                          <a:schemeClr val="accent2"/>
                        </a:solidFill>
                        <a:latin typeface="+mn-lt"/>
                      </a:endParaRPr>
                    </a:p>
                  </a:txBody>
                  <a:tcPr/>
                </a:tc>
                <a:tc>
                  <a:txBody>
                    <a:bodyPr/>
                    <a:lstStyle/>
                    <a:p>
                      <a:pPr lvl="0"/>
                      <a:r>
                        <a:rPr lang="en-GB" sz="900" kern="1200" dirty="0" smtClean="0">
                          <a:solidFill>
                            <a:schemeClr val="dk1"/>
                          </a:solidFill>
                          <a:effectLst/>
                          <a:latin typeface="+mn-lt"/>
                          <a:ea typeface="+mn-ea"/>
                          <a:cs typeface="+mn-cs"/>
                        </a:rPr>
                        <a:t>During this topic the children will</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locate the UK on a world map and identify the four countries and capital cities. Pupils will learn how</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England can be split into regions</a:t>
                      </a:r>
                      <a:r>
                        <a:rPr lang="en-GB" sz="900" kern="1200" baseline="0" dirty="0" smtClean="0">
                          <a:solidFill>
                            <a:schemeClr val="dk1"/>
                          </a:solidFill>
                          <a:effectLst/>
                          <a:latin typeface="+mn-lt"/>
                          <a:ea typeface="+mn-ea"/>
                          <a:cs typeface="+mn-cs"/>
                        </a:rPr>
                        <a:t> and will </a:t>
                      </a:r>
                      <a:r>
                        <a:rPr lang="en-GB" sz="900" kern="1200" dirty="0" smtClean="0">
                          <a:solidFill>
                            <a:schemeClr val="dk1"/>
                          </a:solidFill>
                          <a:effectLst/>
                          <a:latin typeface="+mn-lt"/>
                          <a:ea typeface="+mn-ea"/>
                          <a:cs typeface="+mn-cs"/>
                        </a:rPr>
                        <a:t>locate different counties. Next, the</a:t>
                      </a:r>
                      <a:r>
                        <a:rPr lang="en-GB" sz="900" kern="1200" baseline="0" dirty="0" smtClean="0">
                          <a:solidFill>
                            <a:schemeClr val="dk1"/>
                          </a:solidFill>
                          <a:effectLst/>
                          <a:latin typeface="+mn-lt"/>
                          <a:ea typeface="+mn-ea"/>
                          <a:cs typeface="+mn-cs"/>
                        </a:rPr>
                        <a:t> children</a:t>
                      </a:r>
                      <a:r>
                        <a:rPr lang="en-GB" sz="900" kern="1200" dirty="0" smtClean="0">
                          <a:solidFill>
                            <a:schemeClr val="dk1"/>
                          </a:solidFill>
                          <a:effectLst/>
                          <a:latin typeface="+mn-lt"/>
                          <a:ea typeface="+mn-ea"/>
                          <a:cs typeface="+mn-cs"/>
                        </a:rPr>
                        <a:t> will learn the difference between a town and a city before going on to locate some of the UK’s major cities on a map. Pupils will explore</a:t>
                      </a:r>
                      <a:r>
                        <a:rPr lang="en-GB" sz="900" kern="1200" baseline="0" dirty="0" smtClean="0">
                          <a:solidFill>
                            <a:schemeClr val="dk1"/>
                          </a:solidFill>
                          <a:effectLst/>
                          <a:latin typeface="+mn-lt"/>
                          <a:ea typeface="+mn-ea"/>
                          <a:cs typeface="+mn-cs"/>
                        </a:rPr>
                        <a:t> human</a:t>
                      </a:r>
                      <a:r>
                        <a:rPr lang="en-GB" sz="900" kern="1200" dirty="0" smtClean="0">
                          <a:solidFill>
                            <a:schemeClr val="dk1"/>
                          </a:solidFill>
                          <a:effectLst/>
                          <a:latin typeface="+mn-lt"/>
                          <a:ea typeface="+mn-ea"/>
                          <a:cs typeface="+mn-cs"/>
                        </a:rPr>
                        <a:t> aspects including: life expectancy and population. Then</a:t>
                      </a:r>
                      <a:r>
                        <a:rPr lang="en-GB" sz="900" kern="1200" baseline="0" dirty="0" smtClean="0">
                          <a:solidFill>
                            <a:schemeClr val="dk1"/>
                          </a:solidFill>
                          <a:effectLst/>
                          <a:latin typeface="+mn-lt"/>
                          <a:ea typeface="+mn-ea"/>
                          <a:cs typeface="+mn-cs"/>
                        </a:rPr>
                        <a:t> they will explore physical characteristics including:</a:t>
                      </a:r>
                      <a:r>
                        <a:rPr lang="en-GB" sz="900" kern="1200" dirty="0" smtClean="0">
                          <a:solidFill>
                            <a:schemeClr val="dk1"/>
                          </a:solidFill>
                          <a:effectLst/>
                          <a:latin typeface="+mn-lt"/>
                          <a:ea typeface="+mn-ea"/>
                          <a:cs typeface="+mn-cs"/>
                        </a:rPr>
                        <a:t> exploring some of the hills, mountains and</a:t>
                      </a:r>
                      <a:r>
                        <a:rPr lang="en-GB" sz="900" kern="1200" baseline="0" dirty="0" smtClean="0">
                          <a:solidFill>
                            <a:schemeClr val="dk1"/>
                          </a:solidFill>
                          <a:effectLst/>
                          <a:latin typeface="+mn-lt"/>
                          <a:ea typeface="+mn-ea"/>
                          <a:cs typeface="+mn-cs"/>
                        </a:rPr>
                        <a:t> the </a:t>
                      </a:r>
                      <a:r>
                        <a:rPr lang="en-GB" sz="900" kern="1200" dirty="0" smtClean="0">
                          <a:solidFill>
                            <a:schemeClr val="dk1"/>
                          </a:solidFill>
                          <a:effectLst/>
                          <a:latin typeface="+mn-lt"/>
                          <a:ea typeface="+mn-ea"/>
                          <a:cs typeface="+mn-cs"/>
                        </a:rPr>
                        <a:t>coastlines of Britain</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identifying the seas and oceans that surround the UK. Finally,</a:t>
                      </a:r>
                      <a:r>
                        <a:rPr lang="en-GB" sz="900" kern="1200" baseline="0" dirty="0" smtClean="0">
                          <a:solidFill>
                            <a:schemeClr val="dk1"/>
                          </a:solidFill>
                          <a:effectLst/>
                          <a:latin typeface="+mn-lt"/>
                          <a:ea typeface="+mn-ea"/>
                          <a:cs typeface="+mn-cs"/>
                        </a:rPr>
                        <a:t> the c</a:t>
                      </a:r>
                      <a:r>
                        <a:rPr lang="en-GB" sz="900" kern="1200" dirty="0" smtClean="0">
                          <a:solidFill>
                            <a:schemeClr val="dk1"/>
                          </a:solidFill>
                          <a:effectLst/>
                          <a:latin typeface="+mn-lt"/>
                          <a:ea typeface="+mn-ea"/>
                          <a:cs typeface="+mn-cs"/>
                        </a:rPr>
                        <a:t>hildren will identify some of the major rivers in Britain, thinking about which counties and cities they flow through and key facts about </a:t>
                      </a:r>
                      <a:r>
                        <a:rPr lang="en-GB" sz="900" kern="1200" dirty="0" smtClean="0">
                          <a:solidFill>
                            <a:schemeClr val="tx1"/>
                          </a:solidFill>
                          <a:effectLst/>
                          <a:latin typeface="+mn-lt"/>
                          <a:ea typeface="+mn-ea"/>
                          <a:cs typeface="+mn-cs"/>
                        </a:rPr>
                        <a:t>each one</a:t>
                      </a:r>
                      <a:r>
                        <a:rPr lang="en-GB" sz="900" kern="1200" dirty="0" smtClean="0">
                          <a:solidFill>
                            <a:srgbClr val="FF0000"/>
                          </a:solidFill>
                          <a:effectLst/>
                          <a:latin typeface="+mn-lt"/>
                          <a:ea typeface="+mn-ea"/>
                          <a:cs typeface="+mn-cs"/>
                        </a:rPr>
                        <a:t>.</a:t>
                      </a:r>
                    </a:p>
                    <a:p>
                      <a:pPr lvl="0"/>
                      <a:endParaRPr lang="en-US" sz="900" kern="1200" dirty="0" smtClean="0">
                        <a:solidFill>
                          <a:srgbClr val="FF0000"/>
                        </a:solidFill>
                        <a:effectLst/>
                        <a:latin typeface="+mn-lt"/>
                        <a:ea typeface="+mn-ea"/>
                        <a:cs typeface="+mn-cs"/>
                      </a:endParaRPr>
                    </a:p>
                    <a:p>
                      <a:pPr lvl="0"/>
                      <a:endParaRPr lang="en-US" sz="100" kern="1200" dirty="0" smtClean="0">
                        <a:solidFill>
                          <a:srgbClr val="FF0000"/>
                        </a:solidFill>
                        <a:effectLst/>
                        <a:latin typeface="+mn-lt"/>
                        <a:ea typeface="+mn-ea"/>
                        <a:cs typeface="+mn-cs"/>
                      </a:endParaRPr>
                    </a:p>
                    <a:p>
                      <a:pPr lvl="0"/>
                      <a:endParaRPr lang="en-US" sz="100" kern="1200" dirty="0" smtClean="0">
                        <a:solidFill>
                          <a:srgbClr val="FF0000"/>
                        </a:solidFill>
                        <a:effectLst/>
                        <a:latin typeface="+mn-lt"/>
                        <a:ea typeface="+mn-ea"/>
                        <a:cs typeface="+mn-cs"/>
                      </a:endParaRPr>
                    </a:p>
                    <a:p>
                      <a:pPr lvl="0"/>
                      <a:r>
                        <a:rPr lang="en-US" sz="900" b="1" kern="1200" dirty="0" smtClean="0">
                          <a:solidFill>
                            <a:srgbClr val="FF0000"/>
                          </a:solidFill>
                          <a:effectLst/>
                          <a:latin typeface="+mn-lt"/>
                          <a:ea typeface="+mn-ea"/>
                          <a:cs typeface="+mn-cs"/>
                        </a:rPr>
                        <a:t>British values</a:t>
                      </a:r>
                    </a:p>
                    <a:p>
                      <a:pPr lvl="0"/>
                      <a:r>
                        <a:rPr lang="en-US" sz="900" b="1" kern="1200" dirty="0" smtClean="0">
                          <a:solidFill>
                            <a:srgbClr val="FF0000"/>
                          </a:solidFill>
                          <a:effectLst/>
                          <a:latin typeface="+mn-lt"/>
                          <a:ea typeface="+mn-ea"/>
                          <a:cs typeface="+mn-cs"/>
                        </a:rPr>
                        <a:t>Appreciate cultural influence</a:t>
                      </a:r>
                    </a:p>
                    <a:p>
                      <a:pPr lvl="0"/>
                      <a:r>
                        <a:rPr lang="en-US" sz="900" b="1" kern="1200" dirty="0" smtClean="0">
                          <a:solidFill>
                            <a:srgbClr val="FF0000"/>
                          </a:solidFill>
                          <a:effectLst/>
                          <a:latin typeface="+mn-lt"/>
                          <a:ea typeface="+mn-ea"/>
                          <a:cs typeface="+mn-cs"/>
                        </a:rPr>
                        <a:t>Learn about the surrounding world</a:t>
                      </a:r>
                    </a:p>
                    <a:p>
                      <a:pPr lvl="0"/>
                      <a:r>
                        <a:rPr lang="en-US" sz="900" b="1" kern="1200" dirty="0" smtClean="0">
                          <a:solidFill>
                            <a:srgbClr val="7030A0"/>
                          </a:solidFill>
                          <a:effectLst/>
                          <a:latin typeface="+mn-lt"/>
                          <a:ea typeface="+mn-ea"/>
                          <a:cs typeface="+mn-cs"/>
                        </a:rPr>
                        <a:t>Town</a:t>
                      </a:r>
                      <a:r>
                        <a:rPr lang="en-US" sz="900" b="1" kern="1200" baseline="0" dirty="0" smtClean="0">
                          <a:solidFill>
                            <a:srgbClr val="7030A0"/>
                          </a:solidFill>
                          <a:effectLst/>
                          <a:latin typeface="+mn-lt"/>
                          <a:ea typeface="+mn-ea"/>
                          <a:cs typeface="+mn-cs"/>
                        </a:rPr>
                        <a:t> Councilor</a:t>
                      </a:r>
                      <a:endParaRPr lang="en-US" sz="900" b="1" kern="1200" dirty="0" smtClean="0">
                        <a:solidFill>
                          <a:srgbClr val="7030A0"/>
                        </a:solidFill>
                        <a:effectLst/>
                        <a:latin typeface="+mn-lt"/>
                        <a:ea typeface="+mn-ea"/>
                        <a:cs typeface="+mn-cs"/>
                      </a:endParaRPr>
                    </a:p>
                    <a:p>
                      <a:pPr lvl="0"/>
                      <a:r>
                        <a:rPr lang="en-US" sz="900" b="1" kern="1200" dirty="0" smtClean="0">
                          <a:solidFill>
                            <a:srgbClr val="7030A0"/>
                          </a:solidFill>
                          <a:effectLst/>
                          <a:latin typeface="+mn-lt"/>
                          <a:ea typeface="+mn-ea"/>
                          <a:cs typeface="+mn-cs"/>
                        </a:rPr>
                        <a:t>Marine</a:t>
                      </a:r>
                      <a:r>
                        <a:rPr lang="en-US" sz="900" b="1" kern="1200" baseline="0" dirty="0" smtClean="0">
                          <a:solidFill>
                            <a:srgbClr val="7030A0"/>
                          </a:solidFill>
                          <a:effectLst/>
                          <a:latin typeface="+mn-lt"/>
                          <a:ea typeface="+mn-ea"/>
                          <a:cs typeface="+mn-cs"/>
                        </a:rPr>
                        <a:t> Biologist</a:t>
                      </a:r>
                      <a:endParaRPr lang="en-US" sz="900" b="0" kern="1200" baseline="0" dirty="0" smtClean="0">
                        <a:solidFill>
                          <a:srgbClr val="7030A0"/>
                        </a:solidFill>
                        <a:effectLst/>
                        <a:latin typeface="+mn-lt"/>
                        <a:ea typeface="+mn-ea"/>
                        <a:cs typeface="+mn-cs"/>
                      </a:endParaRPr>
                    </a:p>
                    <a:p>
                      <a:pPr lvl="0"/>
                      <a:r>
                        <a:rPr lang="en-US" sz="900" b="1" kern="1200" baseline="0" dirty="0" smtClean="0">
                          <a:solidFill>
                            <a:schemeClr val="accent2"/>
                          </a:solidFill>
                          <a:effectLst/>
                          <a:latin typeface="+mn-lt"/>
                          <a:ea typeface="+mn-ea"/>
                          <a:cs typeface="+mn-cs"/>
                        </a:rPr>
                        <a:t>Evacuee diaries</a:t>
                      </a:r>
                    </a:p>
                    <a:p>
                      <a:pPr lvl="0"/>
                      <a:endParaRPr lang="en-US" sz="900" b="1" kern="1200" baseline="0" dirty="0" smtClean="0">
                        <a:solidFill>
                          <a:schemeClr val="accent2"/>
                        </a:solidFill>
                        <a:effectLst/>
                        <a:latin typeface="+mn-lt"/>
                        <a:ea typeface="+mn-ea"/>
                        <a:cs typeface="+mn-cs"/>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520765663"/>
              </p:ext>
            </p:extLst>
          </p:nvPr>
        </p:nvGraphicFramePr>
        <p:xfrm>
          <a:off x="6039845" y="1875620"/>
          <a:ext cx="5879439" cy="48234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67921">
                <a:tc>
                  <a:txBody>
                    <a:bodyPr/>
                    <a:lstStyle/>
                    <a:p>
                      <a:pPr algn="ctr"/>
                      <a:r>
                        <a:rPr lang="en-GB" sz="1600" dirty="0"/>
                        <a:t>YEAR 6  - Term 1</a:t>
                      </a:r>
                    </a:p>
                    <a:p>
                      <a:pPr algn="ctr"/>
                      <a:r>
                        <a:rPr lang="en-GB" sz="1200" dirty="0"/>
                        <a:t>Venturesome Vikings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tc>
                <a:tc>
                  <a:txBody>
                    <a:bodyPr/>
                    <a:lstStyle/>
                    <a:p>
                      <a:pPr algn="ctr"/>
                      <a:r>
                        <a:rPr lang="en-GB" sz="1600" dirty="0"/>
                        <a:t>YEAR 6 – Term 3</a:t>
                      </a:r>
                    </a:p>
                    <a:p>
                      <a:pPr algn="ctr"/>
                      <a:r>
                        <a:rPr lang="en-GB" sz="1200" dirty="0"/>
                        <a:t>Titanic Tragedy</a:t>
                      </a:r>
                      <a:r>
                        <a:rPr lang="en-GB" sz="1200" baseline="0" dirty="0"/>
                        <a:t> </a:t>
                      </a:r>
                      <a:endParaRPr lang="en-GB" sz="1200" dirty="0"/>
                    </a:p>
                  </a:txBody>
                  <a:tcPr/>
                </a:tc>
                <a:extLst>
                  <a:ext uri="{0D108BD9-81ED-4DB2-BD59-A6C34878D82A}">
                    <a16:rowId xmlns:a16="http://schemas.microsoft.com/office/drawing/2014/main" val="3913192461"/>
                  </a:ext>
                </a:extLst>
              </a:tr>
              <a:tr h="4171158">
                <a:tc>
                  <a:txBody>
                    <a:bodyPr/>
                    <a:lstStyle/>
                    <a:p>
                      <a:r>
                        <a:rPr lang="en-GB" sz="950" kern="1200" dirty="0" smtClean="0">
                          <a:solidFill>
                            <a:schemeClr val="dk1"/>
                          </a:solidFill>
                          <a:effectLst/>
                          <a:latin typeface="+mn-lt"/>
                          <a:ea typeface="+mn-ea"/>
                          <a:cs typeface="+mn-cs"/>
                        </a:rPr>
                        <a:t>During this topic the children will be able to locate Scandinavia’s countries and major cities on a world map.</a:t>
                      </a:r>
                      <a:r>
                        <a:rPr lang="en-GB" sz="950" kern="1200" baseline="0" dirty="0" smtClean="0">
                          <a:solidFill>
                            <a:schemeClr val="dk1"/>
                          </a:solidFill>
                          <a:effectLst/>
                          <a:latin typeface="+mn-lt"/>
                          <a:ea typeface="+mn-ea"/>
                          <a:cs typeface="+mn-cs"/>
                        </a:rPr>
                        <a:t> Next, they will </a:t>
                      </a:r>
                      <a:r>
                        <a:rPr lang="en-GB" sz="950" kern="1200" dirty="0" smtClean="0">
                          <a:solidFill>
                            <a:schemeClr val="dk1"/>
                          </a:solidFill>
                          <a:effectLst/>
                          <a:latin typeface="+mn-lt"/>
                          <a:ea typeface="+mn-ea"/>
                          <a:cs typeface="+mn-cs"/>
                        </a:rPr>
                        <a:t>explore and compare the climate and weather of the countries making</a:t>
                      </a:r>
                      <a:r>
                        <a:rPr lang="en-GB" sz="950" kern="1200" baseline="0" dirty="0" smtClean="0">
                          <a:solidFill>
                            <a:schemeClr val="dk1"/>
                          </a:solidFill>
                          <a:effectLst/>
                          <a:latin typeface="+mn-lt"/>
                          <a:ea typeface="+mn-ea"/>
                          <a:cs typeface="+mn-cs"/>
                        </a:rPr>
                        <a:t> up</a:t>
                      </a:r>
                      <a:r>
                        <a:rPr lang="en-GB" sz="950" kern="1200" dirty="0" smtClean="0">
                          <a:solidFill>
                            <a:schemeClr val="dk1"/>
                          </a:solidFill>
                          <a:effectLst/>
                          <a:latin typeface="+mn-lt"/>
                          <a:ea typeface="+mn-ea"/>
                          <a:cs typeface="+mn-cs"/>
                        </a:rPr>
                        <a:t> Scandinavia. This will involve analysing data. The children’s learning journey</a:t>
                      </a:r>
                      <a:r>
                        <a:rPr lang="en-GB" sz="950" kern="1200" baseline="0" dirty="0" smtClean="0">
                          <a:solidFill>
                            <a:schemeClr val="dk1"/>
                          </a:solidFill>
                          <a:effectLst/>
                          <a:latin typeface="+mn-lt"/>
                          <a:ea typeface="+mn-ea"/>
                          <a:cs typeface="+mn-cs"/>
                        </a:rPr>
                        <a:t> will continue by</a:t>
                      </a:r>
                      <a:r>
                        <a:rPr lang="en-GB" sz="950" kern="1200" dirty="0" smtClean="0">
                          <a:solidFill>
                            <a:schemeClr val="dk1"/>
                          </a:solidFill>
                          <a:effectLst/>
                          <a:latin typeface="+mn-lt"/>
                          <a:ea typeface="+mn-ea"/>
                          <a:cs typeface="+mn-cs"/>
                        </a:rPr>
                        <a:t> </a:t>
                      </a:r>
                    </a:p>
                    <a:p>
                      <a:r>
                        <a:rPr lang="en-GB" sz="950" kern="1200" dirty="0" smtClean="0">
                          <a:solidFill>
                            <a:schemeClr val="dk1"/>
                          </a:solidFill>
                          <a:effectLst/>
                          <a:latin typeface="+mn-lt"/>
                          <a:ea typeface="+mn-ea"/>
                          <a:cs typeface="+mn-cs"/>
                        </a:rPr>
                        <a:t>Investigating</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the physical and human features of Scandinavia. </a:t>
                      </a:r>
                    </a:p>
                    <a:p>
                      <a:r>
                        <a:rPr lang="en-GB" sz="950" kern="1200" dirty="0" smtClean="0">
                          <a:solidFill>
                            <a:schemeClr val="dk1"/>
                          </a:solidFill>
                          <a:effectLst/>
                          <a:latin typeface="+mn-lt"/>
                          <a:ea typeface="+mn-ea"/>
                          <a:cs typeface="+mn-cs"/>
                        </a:rPr>
                        <a:t>Having</a:t>
                      </a:r>
                      <a:r>
                        <a:rPr lang="en-GB" sz="950" kern="1200" baseline="0" dirty="0" smtClean="0">
                          <a:solidFill>
                            <a:schemeClr val="dk1"/>
                          </a:solidFill>
                          <a:effectLst/>
                          <a:latin typeface="+mn-lt"/>
                          <a:ea typeface="+mn-ea"/>
                          <a:cs typeface="+mn-cs"/>
                        </a:rPr>
                        <a:t> looked at these key concepts</a:t>
                      </a:r>
                      <a:r>
                        <a:rPr lang="en-GB" sz="950" kern="1200" dirty="0" smtClean="0">
                          <a:solidFill>
                            <a:schemeClr val="dk1"/>
                          </a:solidFill>
                          <a:effectLst/>
                          <a:latin typeface="+mn-lt"/>
                          <a:ea typeface="+mn-ea"/>
                          <a:cs typeface="+mn-cs"/>
                        </a:rPr>
                        <a:t>,</a:t>
                      </a:r>
                      <a:r>
                        <a:rPr lang="en-GB" sz="950" kern="1200" baseline="0" dirty="0" smtClean="0">
                          <a:solidFill>
                            <a:schemeClr val="dk1"/>
                          </a:solidFill>
                          <a:effectLst/>
                          <a:latin typeface="+mn-lt"/>
                          <a:ea typeface="+mn-ea"/>
                          <a:cs typeface="+mn-cs"/>
                        </a:rPr>
                        <a:t> the children will </a:t>
                      </a:r>
                      <a:r>
                        <a:rPr lang="en-GB" sz="950" kern="1200" dirty="0" smtClean="0">
                          <a:solidFill>
                            <a:schemeClr val="dk1"/>
                          </a:solidFill>
                          <a:effectLst/>
                          <a:latin typeface="+mn-lt"/>
                          <a:ea typeface="+mn-ea"/>
                          <a:cs typeface="+mn-cs"/>
                        </a:rPr>
                        <a:t>compare and contrast an area in the UK with an area in Scandinavia. Finally, the children will be given the opportunity to</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plan a tourist visit to a Scandinavian destination.</a:t>
                      </a:r>
                    </a:p>
                    <a:p>
                      <a:r>
                        <a:rPr lang="en-GB" sz="950" kern="1200" dirty="0" smtClean="0">
                          <a:solidFill>
                            <a:schemeClr val="dk1"/>
                          </a:solidFill>
                          <a:effectLst/>
                          <a:latin typeface="+mn-lt"/>
                          <a:ea typeface="+mn-ea"/>
                          <a:cs typeface="+mn-cs"/>
                        </a:rPr>
                        <a:t> </a:t>
                      </a:r>
                    </a:p>
                    <a:p>
                      <a:endParaRPr lang="en-US" sz="950" kern="1200" dirty="0" smtClean="0">
                        <a:solidFill>
                          <a:schemeClr val="dk1"/>
                        </a:solidFill>
                        <a:effectLst/>
                        <a:latin typeface="+mn-lt"/>
                        <a:ea typeface="+mn-ea"/>
                        <a:cs typeface="+mn-cs"/>
                      </a:endParaRPr>
                    </a:p>
                    <a:p>
                      <a:endParaRPr lang="en-US" sz="950" kern="1200" dirty="0" smtClean="0">
                        <a:solidFill>
                          <a:schemeClr val="dk1"/>
                        </a:solidFill>
                        <a:effectLst/>
                        <a:latin typeface="+mn-lt"/>
                        <a:ea typeface="+mn-ea"/>
                        <a:cs typeface="+mn-cs"/>
                      </a:endParaRPr>
                    </a:p>
                    <a:p>
                      <a:endParaRPr lang="en-GB" sz="950" kern="1200" dirty="0" smtClean="0">
                        <a:solidFill>
                          <a:schemeClr val="dk1"/>
                        </a:solidFill>
                        <a:effectLst/>
                        <a:latin typeface="+mn-lt"/>
                        <a:ea typeface="+mn-ea"/>
                        <a:cs typeface="+mn-cs"/>
                      </a:endParaRPr>
                    </a:p>
                    <a:p>
                      <a:r>
                        <a:rPr lang="en-US" sz="950" b="1" kern="1200" dirty="0" smtClean="0">
                          <a:solidFill>
                            <a:srgbClr val="FF0000"/>
                          </a:solidFill>
                          <a:effectLst/>
                          <a:latin typeface="+mn-lt"/>
                          <a:ea typeface="+mn-ea"/>
                          <a:cs typeface="+mn-cs"/>
                        </a:rPr>
                        <a:t>Explore beliefs and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Respect and celebrate diversity</a:t>
                      </a:r>
                      <a:endParaRPr lang="en-GB" sz="950" b="1" dirty="0" smtClean="0">
                        <a:solidFill>
                          <a:srgbClr val="FF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Appreciate cultural influence</a:t>
                      </a:r>
                      <a:endParaRPr lang="en-GB" sz="950" b="1"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Researcher</a:t>
                      </a:r>
                      <a:r>
                        <a:rPr lang="en-US" sz="950" b="1" kern="1200" baseline="0" dirty="0" smtClean="0">
                          <a:solidFill>
                            <a:srgbClr val="7030A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Tourism</a:t>
                      </a:r>
                      <a:r>
                        <a:rPr lang="en-US" sz="950" b="1" kern="1200" baseline="0" dirty="0" smtClean="0">
                          <a:solidFill>
                            <a:srgbClr val="7030A0"/>
                          </a:solidFill>
                          <a:effectLst/>
                          <a:latin typeface="+mn-lt"/>
                          <a:ea typeface="+mn-ea"/>
                          <a:cs typeface="+mn-cs"/>
                        </a:rPr>
                        <a:t> Agency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baseline="0" dirty="0" smtClean="0">
                          <a:solidFill>
                            <a:schemeClr val="accent2"/>
                          </a:solidFill>
                          <a:effectLst/>
                          <a:latin typeface="+mn-lt"/>
                          <a:ea typeface="+mn-ea"/>
                          <a:cs typeface="+mn-cs"/>
                        </a:rPr>
                        <a:t>Currency and food in Scandinavia</a:t>
                      </a:r>
                      <a:endParaRPr lang="en-GB" sz="950" b="1" kern="1200" dirty="0">
                        <a:solidFill>
                          <a:schemeClr val="accent2"/>
                        </a:solidFill>
                        <a:effectLst/>
                        <a:latin typeface="+mn-lt"/>
                        <a:ea typeface="+mn-ea"/>
                        <a:cs typeface="+mn-cs"/>
                      </a:endParaRPr>
                    </a:p>
                  </a:txBody>
                  <a:tcPr/>
                </a:tc>
                <a:tc>
                  <a:txBody>
                    <a:bodyPr/>
                    <a:lstStyle/>
                    <a:p>
                      <a:r>
                        <a:rPr lang="en-GB" sz="900" kern="1200" dirty="0" smtClean="0">
                          <a:solidFill>
                            <a:schemeClr val="dk1"/>
                          </a:solidFill>
                          <a:effectLst/>
                          <a:latin typeface="+mn-lt"/>
                          <a:ea typeface="+mn-ea"/>
                          <a:cs typeface="+mn-cs"/>
                        </a:rPr>
                        <a:t>During this topic the children will identify what mountains are and will start to understand how they are formed.</a:t>
                      </a:r>
                      <a:r>
                        <a:rPr lang="en-GB" sz="900" kern="1200" baseline="0" dirty="0" smtClean="0">
                          <a:solidFill>
                            <a:schemeClr val="dk1"/>
                          </a:solidFill>
                          <a:effectLst/>
                          <a:latin typeface="+mn-lt"/>
                          <a:ea typeface="+mn-ea"/>
                          <a:cs typeface="+mn-cs"/>
                        </a:rPr>
                        <a:t> Pupils</a:t>
                      </a:r>
                      <a:r>
                        <a:rPr lang="en-GB" sz="900" kern="1200" dirty="0" smtClean="0">
                          <a:solidFill>
                            <a:schemeClr val="dk1"/>
                          </a:solidFill>
                          <a:effectLst/>
                          <a:latin typeface="+mn-lt"/>
                          <a:ea typeface="+mn-ea"/>
                          <a:cs typeface="+mn-cs"/>
                        </a:rPr>
                        <a:t> will match</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mountain ranges to their continents and country or countries.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a:t>
                      </a:r>
                      <a:r>
                        <a:rPr lang="en-GB" sz="900" kern="1200" baseline="0" dirty="0" smtClean="0">
                          <a:solidFill>
                            <a:schemeClr val="dk1"/>
                          </a:solidFill>
                          <a:effectLst/>
                          <a:latin typeface="+mn-lt"/>
                          <a:ea typeface="+mn-ea"/>
                          <a:cs typeface="+mn-cs"/>
                        </a:rPr>
                        <a:t> children</a:t>
                      </a:r>
                      <a:r>
                        <a:rPr lang="en-GB" sz="900" kern="1200" dirty="0" smtClean="0">
                          <a:solidFill>
                            <a:schemeClr val="dk1"/>
                          </a:solidFill>
                          <a:effectLst/>
                          <a:latin typeface="+mn-lt"/>
                          <a:ea typeface="+mn-ea"/>
                          <a:cs typeface="+mn-cs"/>
                        </a:rPr>
                        <a:t> will</a:t>
                      </a:r>
                      <a:r>
                        <a:rPr lang="en-GB" sz="900" kern="1200" baseline="0" dirty="0" smtClean="0">
                          <a:solidFill>
                            <a:schemeClr val="dk1"/>
                          </a:solidFill>
                          <a:effectLst/>
                          <a:latin typeface="+mn-lt"/>
                          <a:ea typeface="+mn-ea"/>
                          <a:cs typeface="+mn-cs"/>
                        </a:rPr>
                        <a:t> then be</a:t>
                      </a:r>
                      <a:r>
                        <a:rPr lang="en-GB" sz="900" kern="1200" dirty="0" smtClean="0">
                          <a:solidFill>
                            <a:schemeClr val="dk1"/>
                          </a:solidFill>
                          <a:effectLst/>
                          <a:latin typeface="+mn-lt"/>
                          <a:ea typeface="+mn-ea"/>
                          <a:cs typeface="+mn-cs"/>
                        </a:rPr>
                        <a:t> challenged to investigate a particular mountain to find out facts about the mountain and its surrounding environment.</a:t>
                      </a:r>
                      <a:r>
                        <a:rPr lang="en-GB" sz="900" kern="1200" baseline="0" dirty="0" smtClean="0">
                          <a:solidFill>
                            <a:schemeClr val="dk1"/>
                          </a:solidFill>
                          <a:effectLst/>
                          <a:latin typeface="+mn-lt"/>
                          <a:ea typeface="+mn-ea"/>
                          <a:cs typeface="+mn-cs"/>
                        </a:rPr>
                        <a:t> Pupils will continue to</a:t>
                      </a:r>
                      <a:r>
                        <a:rPr lang="en-GB" sz="900" kern="1200" dirty="0" smtClean="0">
                          <a:solidFill>
                            <a:schemeClr val="dk1"/>
                          </a:solidFill>
                          <a:effectLst/>
                          <a:latin typeface="+mn-lt"/>
                          <a:ea typeface="+mn-ea"/>
                          <a:cs typeface="+mn-cs"/>
                        </a:rPr>
                        <a:t> learn how</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mountains have their own climate </a:t>
                      </a:r>
                      <a:r>
                        <a:rPr lang="en-GB" sz="900" kern="1200" baseline="0" dirty="0" smtClean="0">
                          <a:solidFill>
                            <a:schemeClr val="dk1"/>
                          </a:solidFill>
                          <a:effectLst/>
                          <a:latin typeface="+mn-lt"/>
                          <a:ea typeface="+mn-ea"/>
                          <a:cs typeface="+mn-cs"/>
                        </a:rPr>
                        <a:t>and </a:t>
                      </a:r>
                      <a:r>
                        <a:rPr lang="en-GB" sz="900" kern="1200" dirty="0" smtClean="0">
                          <a:solidFill>
                            <a:schemeClr val="dk1"/>
                          </a:solidFill>
                          <a:effectLst/>
                          <a:latin typeface="+mn-lt"/>
                          <a:ea typeface="+mn-ea"/>
                          <a:cs typeface="+mn-cs"/>
                        </a:rPr>
                        <a:t>will start to understand that mountain plants and animals have adapted to their unique environment.  Pupils will move on to identify some of the ways in which people use mountains for recreation</a:t>
                      </a:r>
                      <a:r>
                        <a:rPr lang="en-GB" sz="900" kern="1200" baseline="0" dirty="0" smtClean="0">
                          <a:solidFill>
                            <a:schemeClr val="dk1"/>
                          </a:solidFill>
                          <a:effectLst/>
                          <a:latin typeface="+mn-lt"/>
                          <a:ea typeface="+mn-ea"/>
                          <a:cs typeface="+mn-cs"/>
                        </a:rPr>
                        <a:t> and</a:t>
                      </a:r>
                      <a:r>
                        <a:rPr lang="en-GB" sz="900" kern="1200" dirty="0" smtClean="0">
                          <a:solidFill>
                            <a:schemeClr val="dk1"/>
                          </a:solidFill>
                          <a:effectLst/>
                          <a:latin typeface="+mn-lt"/>
                          <a:ea typeface="+mn-ea"/>
                          <a:cs typeface="+mn-cs"/>
                        </a:rPr>
                        <a:t> will establish why mountains are popular tourist destinations. Finally,</a:t>
                      </a:r>
                      <a:r>
                        <a:rPr lang="en-GB" sz="900" kern="1200" baseline="0" dirty="0" smtClean="0">
                          <a:solidFill>
                            <a:schemeClr val="dk1"/>
                          </a:solidFill>
                          <a:effectLst/>
                          <a:latin typeface="+mn-lt"/>
                          <a:ea typeface="+mn-ea"/>
                          <a:cs typeface="+mn-cs"/>
                        </a:rPr>
                        <a:t> the</a:t>
                      </a:r>
                      <a:r>
                        <a:rPr lang="en-GB" sz="900" kern="1200" dirty="0" smtClean="0">
                          <a:solidFill>
                            <a:schemeClr val="dk1"/>
                          </a:solidFill>
                          <a:effectLst/>
                          <a:latin typeface="+mn-lt"/>
                          <a:ea typeface="+mn-ea"/>
                          <a:cs typeface="+mn-cs"/>
                        </a:rPr>
                        <a:t> children will examine both the positive and negative impact of tourism on mountain environments.</a:t>
                      </a:r>
                    </a:p>
                    <a:p>
                      <a:endParaRPr lang="en-US" sz="100" kern="1200" dirty="0" smtClean="0">
                        <a:solidFill>
                          <a:schemeClr val="dk1"/>
                        </a:solidFill>
                        <a:effectLst/>
                        <a:latin typeface="+mn-lt"/>
                        <a:ea typeface="+mn-ea"/>
                        <a:cs typeface="+mn-cs"/>
                      </a:endParaRPr>
                    </a:p>
                    <a:p>
                      <a:endParaRPr lang="en-US" sz="300" b="0" kern="1200" dirty="0" smtClean="0">
                        <a:solidFill>
                          <a:srgbClr val="FF0000"/>
                        </a:solidFill>
                        <a:effectLst/>
                        <a:latin typeface="+mn-lt"/>
                        <a:ea typeface="+mn-ea"/>
                        <a:cs typeface="+mn-cs"/>
                      </a:endParaRPr>
                    </a:p>
                    <a:p>
                      <a:r>
                        <a:rPr lang="en-US" sz="800" b="1" kern="1200" dirty="0" smtClean="0">
                          <a:solidFill>
                            <a:srgbClr val="FF0000"/>
                          </a:solidFill>
                          <a:effectLst/>
                          <a:latin typeface="+mn-lt"/>
                          <a:ea typeface="+mn-ea"/>
                          <a:cs typeface="+mn-cs"/>
                        </a:rPr>
                        <a:t>Explore beliefs and experiences</a:t>
                      </a:r>
                    </a:p>
                    <a:p>
                      <a:r>
                        <a:rPr lang="en-US" sz="800" b="1" kern="1200" dirty="0" smtClean="0">
                          <a:solidFill>
                            <a:srgbClr val="FF0000"/>
                          </a:solidFill>
                          <a:effectLst/>
                          <a:latin typeface="+mn-lt"/>
                          <a:ea typeface="+mn-ea"/>
                          <a:cs typeface="+mn-cs"/>
                        </a:rPr>
                        <a:t>Respect Faiths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rgbClr val="FF0000"/>
                          </a:solidFill>
                          <a:effectLst/>
                          <a:latin typeface="+mn-lt"/>
                          <a:ea typeface="+mn-ea"/>
                          <a:cs typeface="+mn-cs"/>
                        </a:rPr>
                        <a:t>Respect and celebrate diversity</a:t>
                      </a:r>
                      <a:endParaRPr lang="en-GB" sz="800" b="1" dirty="0" smtClean="0">
                        <a:solidFill>
                          <a:srgbClr val="FF0000"/>
                        </a:solidFill>
                        <a:latin typeface="+mn-lt"/>
                      </a:endParaRPr>
                    </a:p>
                    <a:p>
                      <a:r>
                        <a:rPr lang="en-US" sz="800" b="1" dirty="0" smtClean="0">
                          <a:solidFill>
                            <a:srgbClr val="7030A0"/>
                          </a:solidFill>
                        </a:rPr>
                        <a:t>Conservation</a:t>
                      </a:r>
                      <a:r>
                        <a:rPr lang="en-US" sz="800" b="1" baseline="0" dirty="0" smtClean="0">
                          <a:solidFill>
                            <a:srgbClr val="7030A0"/>
                          </a:solidFill>
                        </a:rPr>
                        <a:t> Scientist</a:t>
                      </a:r>
                      <a:endParaRPr lang="en-US" sz="800" b="1" dirty="0" smtClean="0">
                        <a:solidFill>
                          <a:srgbClr val="7030A0"/>
                        </a:solidFill>
                      </a:endParaRPr>
                    </a:p>
                    <a:p>
                      <a:r>
                        <a:rPr lang="en-US" sz="800" b="1" dirty="0" smtClean="0">
                          <a:solidFill>
                            <a:srgbClr val="7030A0"/>
                          </a:solidFill>
                        </a:rPr>
                        <a:t>Trail Guide</a:t>
                      </a:r>
                    </a:p>
                    <a:p>
                      <a:r>
                        <a:rPr lang="en-US" sz="800" b="1" dirty="0" smtClean="0">
                          <a:solidFill>
                            <a:srgbClr val="7030A0"/>
                          </a:solidFill>
                        </a:rPr>
                        <a:t>Wildlife Biologist</a:t>
                      </a:r>
                    </a:p>
                    <a:p>
                      <a:r>
                        <a:rPr lang="en-US" sz="800" b="1" dirty="0" smtClean="0">
                          <a:solidFill>
                            <a:schemeClr val="accent2"/>
                          </a:solidFill>
                        </a:rPr>
                        <a:t>Impact</a:t>
                      </a:r>
                      <a:r>
                        <a:rPr lang="en-US" sz="800" b="1" baseline="0" dirty="0" smtClean="0">
                          <a:solidFill>
                            <a:schemeClr val="accent2"/>
                          </a:solidFill>
                        </a:rPr>
                        <a:t> of tourism on diverse </a:t>
                      </a:r>
                      <a:r>
                        <a:rPr lang="en-US" sz="800" b="1" baseline="0" dirty="0" smtClean="0">
                          <a:solidFill>
                            <a:schemeClr val="accent2"/>
                          </a:solidFill>
                        </a:rPr>
                        <a:t>societies</a:t>
                      </a:r>
                    </a:p>
                    <a:p>
                      <a:r>
                        <a:rPr lang="en-US" sz="800" b="1" baseline="0" dirty="0" smtClean="0">
                          <a:solidFill>
                            <a:schemeClr val="accent2"/>
                          </a:solidFill>
                        </a:rPr>
                        <a:t>11 Dec International Day of the mountain</a:t>
                      </a:r>
                      <a:endParaRPr lang="en-GB" sz="800" b="1" dirty="0">
                        <a:solidFill>
                          <a:schemeClr val="accent2"/>
                        </a:solidFill>
                      </a:endParaRPr>
                    </a:p>
                  </a:txBody>
                  <a:tcPr/>
                </a:tc>
                <a:tc>
                  <a:txBody>
                    <a:bodyPr/>
                    <a:lstStyle/>
                    <a:p>
                      <a:r>
                        <a:rPr lang="en-GB" sz="950" kern="1200" dirty="0" smtClean="0">
                          <a:solidFill>
                            <a:schemeClr val="dk1"/>
                          </a:solidFill>
                          <a:effectLst/>
                          <a:latin typeface="+mn-lt"/>
                          <a:ea typeface="+mn-ea"/>
                          <a:cs typeface="+mn-cs"/>
                        </a:rPr>
                        <a:t>During this topic the children will use latitude and longitude co-ordinates to locate important places in the Titanic’s journey. Next, the children will identify the location</a:t>
                      </a:r>
                      <a:r>
                        <a:rPr lang="en-GB" sz="950" kern="1200" baseline="0" dirty="0" smtClean="0">
                          <a:solidFill>
                            <a:schemeClr val="dk1"/>
                          </a:solidFill>
                          <a:effectLst/>
                          <a:latin typeface="+mn-lt"/>
                          <a:ea typeface="+mn-ea"/>
                          <a:cs typeface="+mn-cs"/>
                        </a:rPr>
                        <a:t> for the </a:t>
                      </a:r>
                      <a:r>
                        <a:rPr lang="en-GB" sz="950" kern="1200" dirty="0" smtClean="0">
                          <a:solidFill>
                            <a:schemeClr val="dk1"/>
                          </a:solidFill>
                          <a:effectLst/>
                          <a:latin typeface="+mn-lt"/>
                          <a:ea typeface="+mn-ea"/>
                          <a:cs typeface="+mn-cs"/>
                        </a:rPr>
                        <a:t>world’s ice.  This will lead them to discover what a glacier, ice sheet and ice field is.</a:t>
                      </a:r>
                      <a:r>
                        <a:rPr lang="en-GB" sz="950" kern="1200" baseline="0" dirty="0" smtClean="0">
                          <a:solidFill>
                            <a:schemeClr val="dk1"/>
                          </a:solidFill>
                          <a:effectLst/>
                          <a:latin typeface="+mn-lt"/>
                          <a:ea typeface="+mn-ea"/>
                          <a:cs typeface="+mn-cs"/>
                        </a:rPr>
                        <a:t> Pupils will</a:t>
                      </a:r>
                      <a:r>
                        <a:rPr lang="en-GB" sz="950" kern="1200" dirty="0" smtClean="0">
                          <a:solidFill>
                            <a:schemeClr val="dk1"/>
                          </a:solidFill>
                          <a:effectLst/>
                          <a:latin typeface="+mn-lt"/>
                          <a:ea typeface="+mn-ea"/>
                          <a:cs typeface="+mn-cs"/>
                        </a:rPr>
                        <a:t> learn how glaciers are formed and how they shape the earth. The</a:t>
                      </a:r>
                      <a:r>
                        <a:rPr lang="en-GB" sz="950" kern="1200" baseline="0" dirty="0" smtClean="0">
                          <a:solidFill>
                            <a:schemeClr val="dk1"/>
                          </a:solidFill>
                          <a:effectLst/>
                          <a:latin typeface="+mn-lt"/>
                          <a:ea typeface="+mn-ea"/>
                          <a:cs typeface="+mn-cs"/>
                        </a:rPr>
                        <a:t> children</a:t>
                      </a:r>
                      <a:r>
                        <a:rPr lang="en-GB" sz="950" kern="1200" dirty="0" smtClean="0">
                          <a:solidFill>
                            <a:schemeClr val="dk1"/>
                          </a:solidFill>
                          <a:effectLst/>
                          <a:latin typeface="+mn-lt"/>
                          <a:ea typeface="+mn-ea"/>
                          <a:cs typeface="+mn-cs"/>
                        </a:rPr>
                        <a:t> will also know what icebergs are and why they would be in the North Atlantic Ocean. Finally, pupils will learn about types</a:t>
                      </a:r>
                      <a:r>
                        <a:rPr lang="en-GB" sz="950" kern="1200" baseline="0" dirty="0" smtClean="0">
                          <a:solidFill>
                            <a:schemeClr val="dk1"/>
                          </a:solidFill>
                          <a:effectLst/>
                          <a:latin typeface="+mn-lt"/>
                          <a:ea typeface="+mn-ea"/>
                          <a:cs typeface="+mn-cs"/>
                        </a:rPr>
                        <a:t> of creatures which live in these extreme habitats before finally exploring</a:t>
                      </a:r>
                      <a:r>
                        <a:rPr lang="en-GB" sz="950" kern="1200" dirty="0" smtClean="0">
                          <a:solidFill>
                            <a:schemeClr val="dk1"/>
                          </a:solidFill>
                          <a:effectLst/>
                          <a:latin typeface="+mn-lt"/>
                          <a:ea typeface="+mn-ea"/>
                          <a:cs typeface="+mn-cs"/>
                        </a:rPr>
                        <a:t> the threat of icebergs today due</a:t>
                      </a:r>
                      <a:r>
                        <a:rPr lang="en-GB" sz="950" kern="1200" baseline="0" dirty="0" smtClean="0">
                          <a:solidFill>
                            <a:schemeClr val="dk1"/>
                          </a:solidFill>
                          <a:effectLst/>
                          <a:latin typeface="+mn-lt"/>
                          <a:ea typeface="+mn-ea"/>
                          <a:cs typeface="+mn-cs"/>
                        </a:rPr>
                        <a:t> to</a:t>
                      </a:r>
                      <a:r>
                        <a:rPr lang="en-GB" sz="950" kern="1200" dirty="0" smtClean="0">
                          <a:solidFill>
                            <a:schemeClr val="dk1"/>
                          </a:solidFill>
                          <a:effectLst/>
                          <a:latin typeface="+mn-lt"/>
                          <a:ea typeface="+mn-ea"/>
                          <a:cs typeface="+mn-cs"/>
                        </a:rPr>
                        <a:t> the impact of global warming.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Explore moral and ethical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Understand consequences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Appreciate</a:t>
                      </a:r>
                      <a:r>
                        <a:rPr lang="en-US" sz="950" b="1" kern="1200" baseline="0" dirty="0" smtClean="0">
                          <a:solidFill>
                            <a:srgbClr val="FF0000"/>
                          </a:solidFill>
                          <a:effectLst/>
                          <a:latin typeface="+mn-lt"/>
                          <a:ea typeface="+mn-ea"/>
                          <a:cs typeface="+mn-cs"/>
                        </a:rPr>
                        <a:t> viewpoints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Environmental</a:t>
                      </a:r>
                      <a:r>
                        <a:rPr lang="en-US" sz="950" b="1" kern="1200" baseline="0" dirty="0" smtClean="0">
                          <a:solidFill>
                            <a:srgbClr val="7030A0"/>
                          </a:solidFill>
                          <a:effectLst/>
                          <a:latin typeface="+mn-lt"/>
                          <a:ea typeface="+mn-ea"/>
                          <a:cs typeface="+mn-cs"/>
                        </a:rPr>
                        <a:t> </a:t>
                      </a:r>
                      <a:r>
                        <a:rPr lang="en-US" sz="950" b="1" kern="1200" dirty="0" smtClean="0">
                          <a:solidFill>
                            <a:srgbClr val="7030A0"/>
                          </a:solidFill>
                          <a:effectLst/>
                          <a:latin typeface="+mn-lt"/>
                          <a:ea typeface="+mn-ea"/>
                          <a:cs typeface="+mn-cs"/>
                        </a:rPr>
                        <a:t>Researcher</a:t>
                      </a:r>
                      <a:r>
                        <a:rPr lang="en-US" sz="950" b="1" kern="1200" baseline="0" dirty="0" smtClean="0">
                          <a:solidFill>
                            <a:srgbClr val="7030A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baseline="0" dirty="0" smtClean="0">
                          <a:solidFill>
                            <a:srgbClr val="7030A0"/>
                          </a:solidFill>
                          <a:effectLst/>
                          <a:latin typeface="+mn-lt"/>
                          <a:ea typeface="+mn-ea"/>
                          <a:cs typeface="+mn-cs"/>
                        </a:rPr>
                        <a:t>Glaciologist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kern="1200" dirty="0" smtClean="0">
                          <a:solidFill>
                            <a:schemeClr val="accent2"/>
                          </a:solidFill>
                          <a:effectLst/>
                          <a:latin typeface="+mn-lt"/>
                          <a:ea typeface="+mn-ea"/>
                          <a:cs typeface="+mn-cs"/>
                        </a:rPr>
                        <a:t>Impact of global warming</a:t>
                      </a:r>
                      <a:r>
                        <a:rPr lang="en-GB" sz="950" b="1" kern="1200" baseline="0" dirty="0" smtClean="0">
                          <a:solidFill>
                            <a:schemeClr val="accent2"/>
                          </a:solidFill>
                          <a:effectLst/>
                          <a:latin typeface="+mn-lt"/>
                          <a:ea typeface="+mn-ea"/>
                          <a:cs typeface="+mn-cs"/>
                        </a:rPr>
                        <a:t> in different locations</a:t>
                      </a:r>
                      <a:endParaRPr lang="en-GB" sz="950" b="1" kern="1200" dirty="0" smtClean="0">
                        <a:solidFill>
                          <a:schemeClr val="accent2"/>
                        </a:solidFill>
                        <a:effectLst/>
                        <a:latin typeface="+mn-lt"/>
                        <a:ea typeface="+mn-ea"/>
                        <a:cs typeface="+mn-cs"/>
                      </a:endParaRPr>
                    </a:p>
                  </a:txBody>
                  <a:tcPr/>
                </a:tc>
                <a:extLst>
                  <a:ext uri="{0D108BD9-81ED-4DB2-BD59-A6C34878D82A}">
                    <a16:rowId xmlns:a16="http://schemas.microsoft.com/office/drawing/2014/main" val="535769451"/>
                  </a:ext>
                </a:extLst>
              </a:tr>
            </a:tbl>
          </a:graphicData>
        </a:graphic>
      </p:graphicFrame>
      <p:sp>
        <p:nvSpPr>
          <p:cNvPr id="10" name="TextBox 9"/>
          <p:cNvSpPr txBox="1"/>
          <p:nvPr/>
        </p:nvSpPr>
        <p:spPr>
          <a:xfrm>
            <a:off x="8595627" y="50996"/>
            <a:ext cx="989704" cy="369332"/>
          </a:xfrm>
          <a:prstGeom prst="rect">
            <a:avLst/>
          </a:prstGeom>
          <a:noFill/>
          <a:ln>
            <a:solidFill>
              <a:srgbClr val="FF0000"/>
            </a:solidFill>
          </a:ln>
        </p:spPr>
        <p:txBody>
          <a:bodyPr wrap="square" rtlCol="0">
            <a:spAutoFit/>
          </a:bodyPr>
          <a:lstStyle/>
          <a:p>
            <a:pPr algn="ctr"/>
            <a:r>
              <a:rPr lang="en-GB" b="1" dirty="0">
                <a:solidFill>
                  <a:srgbClr val="FF0000"/>
                </a:solidFill>
              </a:rPr>
              <a:t>SMSC</a:t>
            </a:r>
          </a:p>
        </p:txBody>
      </p:sp>
      <p:sp>
        <p:nvSpPr>
          <p:cNvPr id="11" name="TextBox 10"/>
          <p:cNvSpPr txBox="1"/>
          <p:nvPr/>
        </p:nvSpPr>
        <p:spPr>
          <a:xfrm>
            <a:off x="9659329" y="50996"/>
            <a:ext cx="1054277" cy="369332"/>
          </a:xfrm>
          <a:prstGeom prst="rect">
            <a:avLst/>
          </a:prstGeom>
          <a:noFill/>
          <a:ln>
            <a:solidFill>
              <a:srgbClr val="7030A0"/>
            </a:solidFill>
          </a:ln>
        </p:spPr>
        <p:txBody>
          <a:bodyPr wrap="square" rtlCol="0">
            <a:spAutoFit/>
          </a:bodyPr>
          <a:lstStyle/>
          <a:p>
            <a:r>
              <a:rPr lang="en-GB" b="1" dirty="0">
                <a:solidFill>
                  <a:srgbClr val="7030A0"/>
                </a:solidFill>
                <a:latin typeface="Century Gothic" panose="020B0502020202020204" pitchFamily="34" charset="0"/>
              </a:rPr>
              <a:t>Careers</a:t>
            </a:r>
          </a:p>
        </p:txBody>
      </p:sp>
      <p:sp>
        <p:nvSpPr>
          <p:cNvPr id="8" name="TextBox 7"/>
          <p:cNvSpPr txBox="1"/>
          <p:nvPr/>
        </p:nvSpPr>
        <p:spPr>
          <a:xfrm>
            <a:off x="241444" y="524300"/>
            <a:ext cx="11677840" cy="1231106"/>
          </a:xfrm>
          <a:prstGeom prst="rect">
            <a:avLst/>
          </a:prstGeom>
          <a:noFill/>
          <a:ln>
            <a:solidFill>
              <a:schemeClr val="accent1"/>
            </a:solidFill>
          </a:ln>
        </p:spPr>
        <p:txBody>
          <a:bodyPr wrap="square" rtlCol="0">
            <a:spAutoFit/>
          </a:bodyPr>
          <a:lstStyle/>
          <a:p>
            <a:r>
              <a:rPr lang="en-GB" sz="1400" b="1" u="sng" dirty="0" smtClean="0">
                <a:solidFill>
                  <a:srgbClr val="0070C0"/>
                </a:solidFill>
              </a:rPr>
              <a:t>BIG IDEAS:</a:t>
            </a:r>
            <a:r>
              <a:rPr lang="en-GB" sz="1300" b="1" dirty="0">
                <a:solidFill>
                  <a:schemeClr val="accent1"/>
                </a:solidFill>
              </a:rPr>
              <a:t> </a:t>
            </a:r>
            <a:r>
              <a:rPr lang="en-GB" sz="1200" dirty="0" smtClean="0">
                <a:solidFill>
                  <a:schemeClr val="accent1">
                    <a:lumMod val="50000"/>
                  </a:schemeClr>
                </a:solidFill>
              </a:rPr>
              <a:t>Our Geography curriculum is built around the National Curriculum. The children’s learning journey at WMMS from KS2 into KS3 will also prepare them for their Upper School education.</a:t>
            </a:r>
          </a:p>
          <a:p>
            <a:r>
              <a:rPr lang="en-GB" sz="1200" dirty="0" smtClean="0">
                <a:solidFill>
                  <a:schemeClr val="accent1">
                    <a:lumMod val="50000"/>
                  </a:schemeClr>
                </a:solidFill>
              </a:rPr>
              <a:t>1.   To create a lasting curiosity and awareness of the world around us.                 5. To understand the increased interconnection of globalisation.</a:t>
            </a:r>
          </a:p>
          <a:p>
            <a:pPr marL="228600" indent="-228600">
              <a:buAutoNum type="arabicPeriod" startAt="2"/>
            </a:pPr>
            <a:r>
              <a:rPr lang="en-GB" sz="1200" dirty="0" smtClean="0">
                <a:solidFill>
                  <a:schemeClr val="accent1">
                    <a:lumMod val="50000"/>
                  </a:schemeClr>
                </a:solidFill>
              </a:rPr>
              <a:t>To understand the earth and its connection with people.                                   6. To consider issues within society from differing perspectives.</a:t>
            </a:r>
            <a:endParaRPr lang="en-GB" sz="1200" dirty="0">
              <a:solidFill>
                <a:schemeClr val="accent1">
                  <a:lumMod val="50000"/>
                </a:schemeClr>
              </a:solidFill>
            </a:endParaRPr>
          </a:p>
          <a:p>
            <a:pPr marL="228600" indent="-228600">
              <a:buAutoNum type="arabicPeriod" startAt="2"/>
            </a:pPr>
            <a:r>
              <a:rPr lang="en-GB" sz="1200" dirty="0" smtClean="0">
                <a:solidFill>
                  <a:schemeClr val="accent1">
                    <a:lumMod val="50000"/>
                  </a:schemeClr>
                </a:solidFill>
              </a:rPr>
              <a:t>To understand the challenge of the physical environment for people.              7. To consider our roles as citizens with a focus on climate change.</a:t>
            </a:r>
            <a:endParaRPr lang="en-GB" sz="1200" dirty="0">
              <a:solidFill>
                <a:schemeClr val="accent1">
                  <a:lumMod val="50000"/>
                </a:schemeClr>
              </a:solidFill>
            </a:endParaRPr>
          </a:p>
          <a:p>
            <a:pPr marL="228600" indent="-228600">
              <a:buAutoNum type="arabicPeriod" startAt="2"/>
            </a:pPr>
            <a:r>
              <a:rPr lang="en-GB" sz="1200" dirty="0" smtClean="0">
                <a:solidFill>
                  <a:schemeClr val="accent1">
                    <a:lumMod val="50000"/>
                  </a:schemeClr>
                </a:solidFill>
              </a:rPr>
              <a:t>To have knowledge of poverty and shifting economic power.                             8. To understand geographical data.</a:t>
            </a:r>
          </a:p>
        </p:txBody>
      </p:sp>
      <p:sp>
        <p:nvSpPr>
          <p:cNvPr id="9" name="TextBox 8"/>
          <p:cNvSpPr txBox="1"/>
          <p:nvPr/>
        </p:nvSpPr>
        <p:spPr>
          <a:xfrm>
            <a:off x="10787604" y="58390"/>
            <a:ext cx="1131680" cy="369332"/>
          </a:xfrm>
          <a:prstGeom prst="rect">
            <a:avLst/>
          </a:prstGeom>
          <a:noFill/>
          <a:ln>
            <a:solidFill>
              <a:schemeClr val="accent2"/>
            </a:solidFill>
          </a:ln>
        </p:spPr>
        <p:txBody>
          <a:bodyPr wrap="square" rtlCol="0">
            <a:spAutoFit/>
          </a:bodyPr>
          <a:lstStyle/>
          <a:p>
            <a:r>
              <a:rPr lang="en-GB" b="1" dirty="0" smtClean="0">
                <a:solidFill>
                  <a:schemeClr val="accent2"/>
                </a:solidFill>
                <a:latin typeface="Century Gothic" panose="020B0502020202020204" pitchFamily="34" charset="0"/>
              </a:rPr>
              <a:t>Diversity</a:t>
            </a:r>
            <a:endParaRPr lang="en-GB" b="1" dirty="0">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283276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22619385"/>
              </p:ext>
            </p:extLst>
          </p:nvPr>
        </p:nvGraphicFramePr>
        <p:xfrm>
          <a:off x="241443" y="1796332"/>
          <a:ext cx="4779290" cy="4782887"/>
        </p:xfrm>
        <a:graphic>
          <a:graphicData uri="http://schemas.openxmlformats.org/drawingml/2006/table">
            <a:tbl>
              <a:tblPr firstRow="1" bandRow="1">
                <a:tableStyleId>{10A1B5D5-9B99-4C35-A422-299274C87663}</a:tableStyleId>
              </a:tblPr>
              <a:tblGrid>
                <a:gridCol w="2389645">
                  <a:extLst>
                    <a:ext uri="{9D8B030D-6E8A-4147-A177-3AD203B41FA5}">
                      <a16:colId xmlns:a16="http://schemas.microsoft.com/office/drawing/2014/main" val="1201128714"/>
                    </a:ext>
                  </a:extLst>
                </a:gridCol>
                <a:gridCol w="2389645">
                  <a:extLst>
                    <a:ext uri="{9D8B030D-6E8A-4147-A177-3AD203B41FA5}">
                      <a16:colId xmlns:a16="http://schemas.microsoft.com/office/drawing/2014/main" val="3057332064"/>
                    </a:ext>
                  </a:extLst>
                </a:gridCol>
              </a:tblGrid>
              <a:tr h="534808">
                <a:tc>
                  <a:txBody>
                    <a:bodyPr/>
                    <a:lstStyle/>
                    <a:p>
                      <a:pPr algn="ctr"/>
                      <a:r>
                        <a:rPr lang="en-GB" sz="1600" dirty="0" smtClean="0"/>
                        <a:t> </a:t>
                      </a:r>
                      <a:r>
                        <a:rPr lang="en-GB" sz="1400" dirty="0" smtClean="0"/>
                        <a:t>YEAR 7 – Term 1</a:t>
                      </a:r>
                    </a:p>
                    <a:p>
                      <a:pPr algn="ctr"/>
                      <a:r>
                        <a:rPr lang="en-GB" sz="1200" dirty="0" smtClean="0"/>
                        <a:t>United</a:t>
                      </a:r>
                      <a:r>
                        <a:rPr lang="en-GB" sz="1200" baseline="0" dirty="0" smtClean="0"/>
                        <a:t> Kingdom</a:t>
                      </a:r>
                      <a:endParaRPr lang="en-GB" sz="1200" dirty="0" smtClean="0"/>
                    </a:p>
                  </a:txBody>
                  <a:tcPr/>
                </a:tc>
                <a:tc>
                  <a:txBody>
                    <a:bodyPr/>
                    <a:lstStyle/>
                    <a:p>
                      <a:pPr algn="ctr"/>
                      <a:r>
                        <a:rPr lang="en-GB" sz="1600" dirty="0"/>
                        <a:t>YEAR 7 – Term 3</a:t>
                      </a:r>
                    </a:p>
                    <a:p>
                      <a:pPr algn="ctr"/>
                      <a:r>
                        <a:rPr lang="en-GB" sz="1200" dirty="0" smtClean="0"/>
                        <a:t>Hydrology and Rivers</a:t>
                      </a:r>
                      <a:endParaRPr lang="en-GB" sz="1200" dirty="0"/>
                    </a:p>
                  </a:txBody>
                  <a:tcPr/>
                </a:tc>
                <a:extLst>
                  <a:ext uri="{0D108BD9-81ED-4DB2-BD59-A6C34878D82A}">
                    <a16:rowId xmlns:a16="http://schemas.microsoft.com/office/drawing/2014/main" val="3913192461"/>
                  </a:ext>
                </a:extLst>
              </a:tr>
              <a:tr h="4248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This</a:t>
                      </a:r>
                      <a:r>
                        <a:rPr lang="en-GB" sz="900" kern="1200" baseline="0" dirty="0" smtClean="0">
                          <a:solidFill>
                            <a:schemeClr val="dk1"/>
                          </a:solidFill>
                          <a:effectLst/>
                          <a:latin typeface="+mn-lt"/>
                          <a:ea typeface="+mn-ea"/>
                          <a:cs typeface="+mn-cs"/>
                        </a:rPr>
                        <a:t> topic will start with the children identifying </a:t>
                      </a:r>
                      <a:r>
                        <a:rPr lang="en-GB" sz="900" kern="1200" dirty="0" smtClean="0">
                          <a:solidFill>
                            <a:schemeClr val="dk1"/>
                          </a:solidFill>
                          <a:effectLst/>
                          <a:latin typeface="+mn-lt"/>
                          <a:ea typeface="+mn-ea"/>
                          <a:cs typeface="+mn-cs"/>
                        </a:rPr>
                        <a:t>different types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of Geography and how they help us to understand Britain and other places around the world. The children will then explore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 world’s great continents and oceans,</a:t>
                      </a:r>
                      <a:r>
                        <a:rPr lang="en-GB" sz="900" kern="1200" baseline="0" dirty="0" smtClean="0">
                          <a:solidFill>
                            <a:schemeClr val="dk1"/>
                          </a:solidFill>
                          <a:effectLst/>
                          <a:latin typeface="+mn-lt"/>
                          <a:ea typeface="+mn-ea"/>
                          <a:cs typeface="+mn-cs"/>
                        </a:rPr>
                        <a:t> by using an </a:t>
                      </a:r>
                      <a:r>
                        <a:rPr lang="en-GB" sz="900" kern="1200" dirty="0" smtClean="0">
                          <a:solidFill>
                            <a:schemeClr val="dk1"/>
                          </a:solidFill>
                          <a:effectLst/>
                          <a:latin typeface="+mn-lt"/>
                          <a:ea typeface="+mn-ea"/>
                          <a:cs typeface="+mn-cs"/>
                        </a:rPr>
                        <a:t>Atlas.</a:t>
                      </a:r>
                      <a:r>
                        <a:rPr lang="en-GB" sz="900" kern="1200" baseline="0" dirty="0" smtClean="0">
                          <a:solidFill>
                            <a:schemeClr val="dk1"/>
                          </a:solidFill>
                          <a:effectLst/>
                          <a:latin typeface="+mn-lt"/>
                          <a:ea typeface="+mn-ea"/>
                          <a:cs typeface="+mn-cs"/>
                        </a:rPr>
                        <a:t> They will explore the</a:t>
                      </a:r>
                      <a:r>
                        <a:rPr lang="en-GB" sz="900" kern="1200" dirty="0" smtClean="0">
                          <a:solidFill>
                            <a:schemeClr val="dk1"/>
                          </a:solidFill>
                          <a:effectLst/>
                          <a:latin typeface="+mn-lt"/>
                          <a:ea typeface="+mn-ea"/>
                          <a:cs typeface="+mn-cs"/>
                        </a:rPr>
                        <a:t> lines of latitude and longitude</a:t>
                      </a:r>
                      <a:r>
                        <a:rPr lang="en-GB" sz="900" kern="1200" baseline="0" dirty="0" smtClean="0">
                          <a:solidFill>
                            <a:schemeClr val="dk1"/>
                          </a:solidFill>
                          <a:effectLst/>
                          <a:latin typeface="+mn-lt"/>
                          <a:ea typeface="+mn-ea"/>
                          <a:cs typeface="+mn-cs"/>
                        </a:rPr>
                        <a:t> and h</a:t>
                      </a:r>
                      <a:r>
                        <a:rPr lang="en-GB" sz="900" kern="1200" dirty="0" smtClean="0">
                          <a:solidFill>
                            <a:schemeClr val="dk1"/>
                          </a:solidFill>
                          <a:effectLst/>
                          <a:latin typeface="+mn-lt"/>
                          <a:ea typeface="+mn-ea"/>
                          <a:cs typeface="+mn-cs"/>
                        </a:rPr>
                        <a:t>ow can we locate places on the earths surface using them.</a:t>
                      </a:r>
                      <a:r>
                        <a:rPr lang="en-GB" sz="900" kern="1200" baseline="0" dirty="0" smtClean="0">
                          <a:solidFill>
                            <a:schemeClr val="dk1"/>
                          </a:solidFill>
                          <a:effectLst/>
                          <a:latin typeface="+mn-lt"/>
                          <a:ea typeface="+mn-ea"/>
                          <a:cs typeface="+mn-cs"/>
                        </a:rPr>
                        <a:t> The pupils will then focus closer to home and will be reminded w</a:t>
                      </a:r>
                      <a:r>
                        <a:rPr lang="en-GB" sz="900" kern="1200" dirty="0" smtClean="0">
                          <a:solidFill>
                            <a:schemeClr val="dk1"/>
                          </a:solidFill>
                          <a:effectLst/>
                          <a:latin typeface="+mn-lt"/>
                          <a:ea typeface="+mn-ea"/>
                          <a:cs typeface="+mn-cs"/>
                        </a:rPr>
                        <a:t>hat we mean by the UK, Britain and the British Isles.</a:t>
                      </a:r>
                      <a:r>
                        <a:rPr lang="en-GB" sz="900" kern="1200" baseline="0" dirty="0" smtClean="0">
                          <a:solidFill>
                            <a:schemeClr val="dk1"/>
                          </a:solidFill>
                          <a:effectLst/>
                          <a:latin typeface="+mn-lt"/>
                          <a:ea typeface="+mn-ea"/>
                          <a:cs typeface="+mn-cs"/>
                        </a:rPr>
                        <a:t> P</a:t>
                      </a:r>
                      <a:r>
                        <a:rPr lang="en-GB" sz="900" kern="1200" dirty="0" smtClean="0">
                          <a:solidFill>
                            <a:schemeClr val="dk1"/>
                          </a:solidFill>
                          <a:effectLst/>
                          <a:latin typeface="+mn-lt"/>
                          <a:ea typeface="+mn-ea"/>
                          <a:cs typeface="+mn-cs"/>
                        </a:rPr>
                        <a:t>hysical and</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human features of the UK</a:t>
                      </a:r>
                      <a:r>
                        <a:rPr lang="en-GB" sz="900" kern="1200" baseline="0" dirty="0" smtClean="0">
                          <a:solidFill>
                            <a:schemeClr val="dk1"/>
                          </a:solidFill>
                          <a:effectLst/>
                          <a:latin typeface="+mn-lt"/>
                          <a:ea typeface="+mn-ea"/>
                          <a:cs typeface="+mn-cs"/>
                        </a:rPr>
                        <a:t> will be identified, and diversity will be explored. The children will then investigate many aspects of weather, including: </a:t>
                      </a:r>
                      <a:r>
                        <a:rPr lang="en-GB" sz="900" kern="1200" dirty="0" smtClean="0">
                          <a:solidFill>
                            <a:schemeClr val="dk1"/>
                          </a:solidFill>
                          <a:effectLst/>
                          <a:latin typeface="+mn-lt"/>
                          <a:ea typeface="+mn-ea"/>
                          <a:cs typeface="+mn-cs"/>
                        </a:rPr>
                        <a:t>air masses,</a:t>
                      </a:r>
                      <a:r>
                        <a:rPr lang="en-GB" sz="900" kern="1200" baseline="0" dirty="0" smtClean="0">
                          <a:solidFill>
                            <a:schemeClr val="dk1"/>
                          </a:solidFill>
                          <a:effectLst/>
                          <a:latin typeface="+mn-lt"/>
                          <a:ea typeface="+mn-ea"/>
                          <a:cs typeface="+mn-cs"/>
                        </a:rPr>
                        <a:t> types of rainfall and depression. Finally, the children will look at how extreme </a:t>
                      </a:r>
                      <a:r>
                        <a:rPr lang="en-GB" sz="900" kern="1200" dirty="0" smtClean="0">
                          <a:solidFill>
                            <a:schemeClr val="dk1"/>
                          </a:solidFill>
                          <a:effectLst/>
                          <a:latin typeface="+mn-lt"/>
                          <a:ea typeface="+mn-ea"/>
                          <a:cs typeface="+mn-cs"/>
                        </a:rPr>
                        <a:t>weather systems affect people within an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lvl="0"/>
                      <a:r>
                        <a:rPr lang="en-US" sz="900" b="1" kern="1200" dirty="0" smtClean="0">
                          <a:solidFill>
                            <a:srgbClr val="FF0000"/>
                          </a:solidFill>
                          <a:effectLst/>
                          <a:latin typeface="+mn-lt"/>
                          <a:ea typeface="+mn-ea"/>
                          <a:cs typeface="+mn-cs"/>
                        </a:rPr>
                        <a:t>British values</a:t>
                      </a:r>
                    </a:p>
                    <a:p>
                      <a:pPr lvl="0"/>
                      <a:r>
                        <a:rPr lang="en-US" sz="900" b="1" kern="1200" dirty="0" smtClean="0">
                          <a:solidFill>
                            <a:srgbClr val="FF0000"/>
                          </a:solidFill>
                          <a:effectLst/>
                          <a:latin typeface="+mn-lt"/>
                          <a:ea typeface="+mn-ea"/>
                          <a:cs typeface="+mn-cs"/>
                        </a:rPr>
                        <a:t>Appreciate cultural influence</a:t>
                      </a:r>
                    </a:p>
                    <a:p>
                      <a:pPr lvl="0"/>
                      <a:r>
                        <a:rPr lang="en-US" sz="900" b="1" kern="1200" dirty="0" smtClean="0">
                          <a:solidFill>
                            <a:srgbClr val="FF0000"/>
                          </a:solidFill>
                          <a:effectLst/>
                          <a:latin typeface="+mn-lt"/>
                          <a:ea typeface="+mn-ea"/>
                          <a:cs typeface="+mn-cs"/>
                        </a:rPr>
                        <a:t>Learn about the surrounding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Meteorologist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Broadcasting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Tourism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solidFill>
                            <a:schemeClr val="accent2"/>
                          </a:solidFill>
                        </a:rPr>
                        <a:t>16 Sept International Day for the Preservation of the Ozone Layer</a:t>
                      </a:r>
                      <a:endParaRPr lang="en-GB" sz="900" b="1" dirty="0" smtClean="0">
                        <a:solidFill>
                          <a:schemeClr val="accent2"/>
                        </a:solidFill>
                      </a:endParaRPr>
                    </a:p>
                  </a:txBody>
                  <a:tcPr/>
                </a:tc>
                <a:tc>
                  <a:txBody>
                    <a:bodyPr/>
                    <a:lstStyle/>
                    <a:p>
                      <a:r>
                        <a:rPr lang="en-GB" sz="900" b="0" dirty="0" smtClean="0">
                          <a:solidFill>
                            <a:schemeClr val="tx1"/>
                          </a:solidFill>
                        </a:rPr>
                        <a:t>This topic will start with</a:t>
                      </a:r>
                      <a:r>
                        <a:rPr lang="en-GB" sz="900" b="0" baseline="0" dirty="0" smtClean="0">
                          <a:solidFill>
                            <a:schemeClr val="tx1"/>
                          </a:solidFill>
                        </a:rPr>
                        <a:t> the children exploring w</a:t>
                      </a:r>
                      <a:r>
                        <a:rPr lang="en-GB" sz="900" b="0" dirty="0" smtClean="0">
                          <a:solidFill>
                            <a:schemeClr val="tx1"/>
                          </a:solidFill>
                        </a:rPr>
                        <a:t>hat a drainage basin is. The pupils will then examine a long profile</a:t>
                      </a:r>
                      <a:r>
                        <a:rPr lang="en-GB" sz="900" b="0" baseline="0" dirty="0" smtClean="0">
                          <a:solidFill>
                            <a:schemeClr val="tx1"/>
                          </a:solidFill>
                        </a:rPr>
                        <a:t> </a:t>
                      </a:r>
                      <a:r>
                        <a:rPr lang="en-GB" sz="900" b="0" dirty="0" smtClean="0">
                          <a:solidFill>
                            <a:schemeClr val="tx1"/>
                          </a:solidFill>
                        </a:rPr>
                        <a:t>river. The children will then be given</a:t>
                      </a:r>
                      <a:r>
                        <a:rPr lang="en-GB" sz="900" b="0" baseline="0" dirty="0" smtClean="0">
                          <a:solidFill>
                            <a:schemeClr val="tx1"/>
                          </a:solidFill>
                        </a:rPr>
                        <a:t> a variety of resources to examine different types of </a:t>
                      </a:r>
                      <a:r>
                        <a:rPr lang="en-GB" sz="900" b="0" dirty="0" smtClean="0">
                          <a:solidFill>
                            <a:schemeClr val="tx1"/>
                          </a:solidFill>
                        </a:rPr>
                        <a:t>erosion within a river and identify how material is transported downstream. Next, the children will look at the formations of a waterfall</a:t>
                      </a:r>
                      <a:r>
                        <a:rPr lang="en-GB" sz="900" b="0" baseline="0" dirty="0" smtClean="0">
                          <a:solidFill>
                            <a:schemeClr val="tx1"/>
                          </a:solidFill>
                        </a:rPr>
                        <a:t> </a:t>
                      </a:r>
                      <a:r>
                        <a:rPr lang="en-GB" sz="900" b="0" dirty="0" smtClean="0">
                          <a:solidFill>
                            <a:schemeClr val="tx1"/>
                          </a:solidFill>
                        </a:rPr>
                        <a:t>and a gorge. Finally</a:t>
                      </a:r>
                      <a:r>
                        <a:rPr lang="en-GB" sz="900" b="0" baseline="0" dirty="0" smtClean="0">
                          <a:solidFill>
                            <a:schemeClr val="tx1"/>
                          </a:solidFill>
                        </a:rPr>
                        <a:t> </a:t>
                      </a:r>
                      <a:r>
                        <a:rPr lang="en-GB" sz="900" b="0" dirty="0" smtClean="0">
                          <a:solidFill>
                            <a:schemeClr val="tx1"/>
                          </a:solidFill>
                        </a:rPr>
                        <a:t>to</a:t>
                      </a:r>
                      <a:r>
                        <a:rPr lang="en-GB" sz="900" b="0" baseline="0" dirty="0" smtClean="0">
                          <a:solidFill>
                            <a:schemeClr val="tx1"/>
                          </a:solidFill>
                        </a:rPr>
                        <a:t> end this Learning Journey the children will uncover w</a:t>
                      </a:r>
                      <a:r>
                        <a:rPr lang="en-GB" sz="900" b="0" dirty="0" smtClean="0">
                          <a:solidFill>
                            <a:schemeClr val="tx1"/>
                          </a:solidFill>
                        </a:rPr>
                        <a:t>hat a meander is. </a:t>
                      </a: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1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Learn about the surrounding world</a:t>
                      </a:r>
                      <a:endParaRPr lang="en-US" sz="900" b="1" dirty="0" smtClean="0">
                        <a:solidFill>
                          <a:schemeClr val="tx1"/>
                        </a:solidFill>
                      </a:endParaRPr>
                    </a:p>
                    <a:p>
                      <a:pPr lvl="0"/>
                      <a:r>
                        <a:rPr lang="en-US" sz="900" b="1" kern="1200" dirty="0" smtClean="0">
                          <a:solidFill>
                            <a:srgbClr val="FF0000"/>
                          </a:solidFill>
                          <a:effectLst/>
                          <a:latin typeface="+mn-lt"/>
                          <a:ea typeface="+mn-ea"/>
                          <a:cs typeface="+mn-cs"/>
                        </a:rPr>
                        <a:t>Understand consequences</a:t>
                      </a:r>
                      <a:endParaRPr lang="en-US" sz="900" b="1" kern="1200" dirty="0" smtClean="0">
                        <a:solidFill>
                          <a:srgbClr val="7030A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Water Resources Engineer</a:t>
                      </a:r>
                    </a:p>
                    <a:p>
                      <a:r>
                        <a:rPr lang="en-US" sz="900" b="1" dirty="0" smtClean="0">
                          <a:solidFill>
                            <a:srgbClr val="7030A0"/>
                          </a:solidFill>
                        </a:rPr>
                        <a:t>Hydrologist</a:t>
                      </a:r>
                    </a:p>
                    <a:p>
                      <a:r>
                        <a:rPr lang="en-US" sz="900" b="1" dirty="0" smtClean="0">
                          <a:solidFill>
                            <a:srgbClr val="7030A0"/>
                          </a:solidFill>
                        </a:rPr>
                        <a:t>Ecologist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3 Oct World Habitat </a:t>
                      </a:r>
                      <a:r>
                        <a:rPr lang="en-US" sz="900" b="1" kern="1200" baseline="0" dirty="0" smtClean="0">
                          <a:solidFill>
                            <a:schemeClr val="accent2"/>
                          </a:solidFill>
                          <a:effectLst/>
                          <a:latin typeface="+mn-lt"/>
                          <a:ea typeface="+mn-ea"/>
                          <a:cs typeface="+mn-cs"/>
                        </a:rPr>
                        <a:t>Day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5 Dec </a:t>
                      </a:r>
                      <a:r>
                        <a:rPr lang="en-US" sz="900" b="1" kern="1200" baseline="0" smtClean="0">
                          <a:solidFill>
                            <a:schemeClr val="accent2"/>
                          </a:solidFill>
                          <a:effectLst/>
                          <a:latin typeface="+mn-lt"/>
                          <a:ea typeface="+mn-ea"/>
                          <a:cs typeface="+mn-cs"/>
                        </a:rPr>
                        <a:t>World Soil Day</a:t>
                      </a:r>
                      <a:endParaRPr lang="en-GB" sz="900" b="1" kern="1200" baseline="0" dirty="0" smtClean="0">
                        <a:solidFill>
                          <a:schemeClr val="accent2"/>
                        </a:solidFill>
                        <a:effectLst/>
                        <a:latin typeface="+mn-lt"/>
                        <a:ea typeface="+mn-ea"/>
                        <a:cs typeface="+mn-cs"/>
                      </a:endParaRPr>
                    </a:p>
                    <a:p>
                      <a:endParaRPr lang="en-GB" sz="900" b="0" dirty="0" smtClean="0">
                        <a:solidFill>
                          <a:srgbClr val="7030A0"/>
                        </a:solidFill>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84411506"/>
              </p:ext>
            </p:extLst>
          </p:nvPr>
        </p:nvGraphicFramePr>
        <p:xfrm>
          <a:off x="5122505" y="1796333"/>
          <a:ext cx="6796779" cy="4883215"/>
        </p:xfrm>
        <a:graphic>
          <a:graphicData uri="http://schemas.openxmlformats.org/drawingml/2006/table">
            <a:tbl>
              <a:tblPr firstRow="1" bandRow="1">
                <a:tableStyleId>{10A1B5D5-9B99-4C35-A422-299274C87663}</a:tableStyleId>
              </a:tblPr>
              <a:tblGrid>
                <a:gridCol w="2265593">
                  <a:extLst>
                    <a:ext uri="{9D8B030D-6E8A-4147-A177-3AD203B41FA5}">
                      <a16:colId xmlns:a16="http://schemas.microsoft.com/office/drawing/2014/main" val="1201128714"/>
                    </a:ext>
                  </a:extLst>
                </a:gridCol>
                <a:gridCol w="2265593">
                  <a:extLst>
                    <a:ext uri="{9D8B030D-6E8A-4147-A177-3AD203B41FA5}">
                      <a16:colId xmlns:a16="http://schemas.microsoft.com/office/drawing/2014/main" val="826872604"/>
                    </a:ext>
                  </a:extLst>
                </a:gridCol>
                <a:gridCol w="2265593">
                  <a:extLst>
                    <a:ext uri="{9D8B030D-6E8A-4147-A177-3AD203B41FA5}">
                      <a16:colId xmlns:a16="http://schemas.microsoft.com/office/drawing/2014/main" val="3057332064"/>
                    </a:ext>
                  </a:extLst>
                </a:gridCol>
              </a:tblGrid>
              <a:tr h="524575">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t>Extreme Environments</a:t>
                      </a:r>
                    </a:p>
                  </a:txBody>
                  <a:tcPr/>
                </a:tc>
                <a:tc>
                  <a:txBody>
                    <a:bodyPr/>
                    <a:lstStyle/>
                    <a:p>
                      <a:pPr algn="ctr"/>
                      <a:r>
                        <a:rPr lang="en-GB" sz="1600" dirty="0"/>
                        <a:t>YEAR</a:t>
                      </a:r>
                      <a:r>
                        <a:rPr lang="en-GB" sz="1600" baseline="0" dirty="0"/>
                        <a:t> 8 – Term 2</a:t>
                      </a:r>
                    </a:p>
                    <a:p>
                      <a:pPr algn="ctr"/>
                      <a:r>
                        <a:rPr lang="en-US" sz="1200" baseline="0" dirty="0" smtClean="0"/>
                        <a:t>Extreme Earth</a:t>
                      </a:r>
                      <a:endParaRPr lang="en-GB" sz="1200" baseline="0" dirty="0"/>
                    </a:p>
                  </a:txBody>
                  <a:tcPr/>
                </a:tc>
                <a:tc>
                  <a:txBody>
                    <a:bodyPr/>
                    <a:lstStyle/>
                    <a:p>
                      <a:pPr algn="ctr"/>
                      <a:r>
                        <a:rPr lang="en-GB" sz="1600" dirty="0"/>
                        <a:t>YEAR 8 – Term </a:t>
                      </a:r>
                      <a:r>
                        <a:rPr lang="en-GB" sz="1600" dirty="0" smtClean="0"/>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Festivals</a:t>
                      </a:r>
                      <a:endParaRPr lang="en-GB" sz="1200" baseline="0" dirty="0" smtClean="0"/>
                    </a:p>
                  </a:txBody>
                  <a:tcPr/>
                </a:tc>
                <a:extLst>
                  <a:ext uri="{0D108BD9-81ED-4DB2-BD59-A6C34878D82A}">
                    <a16:rowId xmlns:a16="http://schemas.microsoft.com/office/drawing/2014/main" val="3913192461"/>
                  </a:ext>
                </a:extLst>
              </a:tr>
              <a:tr h="4258311">
                <a:tc>
                  <a:txBody>
                    <a:bodyPr/>
                    <a:lstStyle/>
                    <a:p>
                      <a:pPr lvl="0"/>
                      <a:r>
                        <a:rPr lang="en-GB" sz="900" b="0" dirty="0" smtClean="0">
                          <a:solidFill>
                            <a:schemeClr val="tx1"/>
                          </a:solidFill>
                          <a:latin typeface="+mn-lt"/>
                        </a:rPr>
                        <a:t>This topic will start with</a:t>
                      </a:r>
                      <a:r>
                        <a:rPr lang="en-GB" sz="900" b="0" baseline="0" dirty="0" smtClean="0">
                          <a:solidFill>
                            <a:schemeClr val="tx1"/>
                          </a:solidFill>
                          <a:latin typeface="+mn-lt"/>
                        </a:rPr>
                        <a:t> the children </a:t>
                      </a:r>
                      <a:r>
                        <a:rPr lang="en-GB" sz="900" b="0" kern="1200" baseline="0" dirty="0" smtClean="0">
                          <a:solidFill>
                            <a:schemeClr val="dk1"/>
                          </a:solidFill>
                          <a:effectLst/>
                          <a:latin typeface="+mn-lt"/>
                          <a:ea typeface="+mn-ea"/>
                          <a:cs typeface="+mn-cs"/>
                        </a:rPr>
                        <a:t>locating</a:t>
                      </a:r>
                      <a:r>
                        <a:rPr lang="en-GB" sz="900" kern="1200" dirty="0" smtClean="0">
                          <a:solidFill>
                            <a:schemeClr val="dk1"/>
                          </a:solidFill>
                          <a:effectLst/>
                          <a:latin typeface="+mn-lt"/>
                          <a:ea typeface="+mn-ea"/>
                          <a:cs typeface="+mn-cs"/>
                        </a:rPr>
                        <a:t> places around the world using an Atlas</a:t>
                      </a:r>
                      <a:r>
                        <a:rPr lang="en-GB" sz="900" kern="1200" baseline="0" dirty="0" smtClean="0">
                          <a:solidFill>
                            <a:schemeClr val="dk1"/>
                          </a:solidFill>
                          <a:effectLst/>
                          <a:latin typeface="+mn-lt"/>
                          <a:ea typeface="+mn-ea"/>
                          <a:cs typeface="+mn-cs"/>
                        </a:rPr>
                        <a:t> and will be reminded of</a:t>
                      </a:r>
                      <a:r>
                        <a:rPr lang="en-GB" sz="900" kern="1200" dirty="0" smtClean="0">
                          <a:solidFill>
                            <a:schemeClr val="dk1"/>
                          </a:solidFill>
                          <a:effectLst/>
                          <a:latin typeface="+mn-lt"/>
                          <a:ea typeface="+mn-ea"/>
                          <a:cs typeface="+mn-cs"/>
                        </a:rPr>
                        <a:t> what the lines of latitude and longitude are and how they are used. </a:t>
                      </a:r>
                      <a:r>
                        <a:rPr lang="en-GB" sz="900" kern="1200" baseline="0" dirty="0" smtClean="0">
                          <a:solidFill>
                            <a:schemeClr val="dk1"/>
                          </a:solidFill>
                          <a:effectLst/>
                          <a:latin typeface="+mn-lt"/>
                          <a:ea typeface="+mn-ea"/>
                          <a:cs typeface="+mn-cs"/>
                        </a:rPr>
                        <a:t>Next, pupils will examine the</a:t>
                      </a:r>
                      <a:r>
                        <a:rPr lang="en-GB" sz="900" kern="1200" dirty="0" smtClean="0">
                          <a:solidFill>
                            <a:schemeClr val="dk1"/>
                          </a:solidFill>
                          <a:effectLst/>
                          <a:latin typeface="+mn-lt"/>
                          <a:ea typeface="+mn-ea"/>
                          <a:cs typeface="+mn-cs"/>
                        </a:rPr>
                        <a:t> five factors which affect a country’s climate.</a:t>
                      </a:r>
                      <a:r>
                        <a:rPr lang="en-GB" sz="900" kern="1200" baseline="0" dirty="0" smtClean="0">
                          <a:solidFill>
                            <a:schemeClr val="dk1"/>
                          </a:solidFill>
                          <a:effectLst/>
                          <a:latin typeface="+mn-lt"/>
                          <a:ea typeface="+mn-ea"/>
                          <a:cs typeface="+mn-cs"/>
                        </a:rPr>
                        <a:t> Linked to this, the children will </a:t>
                      </a:r>
                      <a:r>
                        <a:rPr lang="en-GB" sz="900" kern="1200" dirty="0" smtClean="0">
                          <a:solidFill>
                            <a:schemeClr val="dk1"/>
                          </a:solidFill>
                          <a:effectLst/>
                          <a:latin typeface="+mn-lt"/>
                          <a:ea typeface="+mn-ea"/>
                          <a:cs typeface="+mn-cs"/>
                        </a:rPr>
                        <a:t>draw, describe and explain</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a climate graph.</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Pupils will then uncover where the coldest place on earth is. </a:t>
                      </a:r>
                      <a:r>
                        <a:rPr lang="en-GB" sz="900" kern="1200" baseline="0" dirty="0" smtClean="0">
                          <a:solidFill>
                            <a:schemeClr val="dk1"/>
                          </a:solidFill>
                          <a:effectLst/>
                          <a:latin typeface="+mn-lt"/>
                          <a:ea typeface="+mn-ea"/>
                          <a:cs typeface="+mn-cs"/>
                        </a:rPr>
                        <a:t>Continuing their learning journey, </a:t>
                      </a:r>
                      <a:r>
                        <a:rPr lang="en-GB" sz="900" kern="1200" dirty="0" smtClean="0">
                          <a:solidFill>
                            <a:schemeClr val="dk1"/>
                          </a:solidFill>
                          <a:effectLst/>
                          <a:latin typeface="+mn-lt"/>
                          <a:ea typeface="+mn-ea"/>
                          <a:cs typeface="+mn-cs"/>
                        </a:rPr>
                        <a:t>children will know what a glacier is and how they shape the world we live in, including exploring a glacial environment and what</a:t>
                      </a:r>
                      <a:r>
                        <a:rPr lang="en-GB" sz="900" kern="1200" baseline="0" dirty="0" smtClean="0">
                          <a:solidFill>
                            <a:schemeClr val="dk1"/>
                          </a:solidFill>
                          <a:effectLst/>
                          <a:latin typeface="+mn-lt"/>
                          <a:ea typeface="+mn-ea"/>
                          <a:cs typeface="+mn-cs"/>
                        </a:rPr>
                        <a:t> it is like to live here</a:t>
                      </a:r>
                      <a:r>
                        <a:rPr lang="en-GB" sz="900" kern="1200" dirty="0" smtClean="0">
                          <a:solidFill>
                            <a:schemeClr val="dk1"/>
                          </a:solidFill>
                          <a:effectLst/>
                          <a:latin typeface="+mn-lt"/>
                          <a:ea typeface="+mn-ea"/>
                          <a:cs typeface="+mn-cs"/>
                        </a:rPr>
                        <a:t>. The children will then compare</a:t>
                      </a:r>
                      <a:r>
                        <a:rPr lang="en-GB" sz="900" kern="1200" baseline="0" dirty="0" smtClean="0">
                          <a:solidFill>
                            <a:schemeClr val="dk1"/>
                          </a:solidFill>
                          <a:effectLst/>
                          <a:latin typeface="+mn-lt"/>
                          <a:ea typeface="+mn-ea"/>
                          <a:cs typeface="+mn-cs"/>
                        </a:rPr>
                        <a:t> this to</a:t>
                      </a:r>
                      <a:r>
                        <a:rPr lang="en-GB" sz="900" kern="1200" dirty="0" smtClean="0">
                          <a:solidFill>
                            <a:schemeClr val="dk1"/>
                          </a:solidFill>
                          <a:effectLst/>
                          <a:latin typeface="+mn-lt"/>
                          <a:ea typeface="+mn-ea"/>
                          <a:cs typeface="+mn-cs"/>
                        </a:rPr>
                        <a:t> the hottest places in the world. The children</a:t>
                      </a:r>
                      <a:r>
                        <a:rPr lang="en-GB" sz="900" kern="1200" baseline="0" dirty="0" smtClean="0">
                          <a:solidFill>
                            <a:schemeClr val="dk1"/>
                          </a:solidFill>
                          <a:effectLst/>
                          <a:latin typeface="+mn-lt"/>
                          <a:ea typeface="+mn-ea"/>
                          <a:cs typeface="+mn-cs"/>
                        </a:rPr>
                        <a:t> will </a:t>
                      </a:r>
                      <a:r>
                        <a:rPr lang="en-GB" sz="900" kern="1200" dirty="0" smtClean="0">
                          <a:solidFill>
                            <a:schemeClr val="dk1"/>
                          </a:solidFill>
                          <a:effectLst/>
                          <a:latin typeface="+mn-lt"/>
                          <a:ea typeface="+mn-ea"/>
                          <a:cs typeface="+mn-cs"/>
                        </a:rPr>
                        <a:t>describe and explain the location of deserts around the world, and will note how plants and animals survive here. Children will explore how areas can become desert over time. Finally the children will understand how people have adapted to live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Explore </a:t>
                      </a:r>
                      <a:r>
                        <a:rPr lang="en-US" sz="900" b="1" kern="1200" dirty="0" smtClean="0">
                          <a:solidFill>
                            <a:srgbClr val="FF0000"/>
                          </a:solidFill>
                          <a:effectLst/>
                          <a:latin typeface="+mn-lt"/>
                          <a:ea typeface="+mn-ea"/>
                          <a:cs typeface="+mn-cs"/>
                        </a:rPr>
                        <a:t>surrounding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Understand</a:t>
                      </a:r>
                      <a:r>
                        <a:rPr lang="en-US" sz="900" b="1" kern="1200" baseline="0" dirty="0" smtClean="0">
                          <a:solidFill>
                            <a:srgbClr val="FF0000"/>
                          </a:solidFill>
                          <a:effectLst/>
                          <a:latin typeface="+mn-lt"/>
                          <a:ea typeface="+mn-ea"/>
                          <a:cs typeface="+mn-cs"/>
                        </a:rPr>
                        <a:t> consequences</a:t>
                      </a:r>
                      <a:endParaRPr lang="en-US" sz="900" b="1"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Co-operation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smtClean="0">
                          <a:solidFill>
                            <a:srgbClr val="7030A0"/>
                          </a:solidFill>
                          <a:effectLst/>
                          <a:latin typeface="+mn-lt"/>
                          <a:ea typeface="+mn-ea"/>
                          <a:cs typeface="+mn-cs"/>
                        </a:rPr>
                        <a:t>Environmental</a:t>
                      </a:r>
                      <a:r>
                        <a:rPr lang="en-GB" sz="900" b="1" kern="1200" baseline="0" dirty="0" smtClean="0">
                          <a:solidFill>
                            <a:srgbClr val="7030A0"/>
                          </a:solidFill>
                          <a:effectLst/>
                          <a:latin typeface="+mn-lt"/>
                          <a:ea typeface="+mn-ea"/>
                          <a:cs typeface="+mn-cs"/>
                        </a:rPr>
                        <a:t> Protection</a:t>
                      </a:r>
                      <a:endParaRPr lang="en-GB" sz="900" b="1" kern="1200" baseline="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rgbClr val="7030A0"/>
                          </a:solidFill>
                          <a:effectLst/>
                          <a:latin typeface="+mn-lt"/>
                          <a:ea typeface="+mn-ea"/>
                          <a:cs typeface="+mn-cs"/>
                        </a:rPr>
                        <a:t>Climatologist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rgbClr val="7030A0"/>
                          </a:solidFill>
                          <a:effectLst/>
                          <a:latin typeface="+mn-lt"/>
                          <a:ea typeface="+mn-ea"/>
                          <a:cs typeface="+mn-cs"/>
                        </a:rPr>
                        <a:t>Broadcasting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1 Dec Antarctica Day</a:t>
                      </a:r>
                      <a:endParaRPr lang="en-GB" sz="900" b="1" kern="1200" baseline="0" dirty="0" smtClean="0">
                        <a:solidFill>
                          <a:schemeClr val="accent2"/>
                        </a:solidFill>
                        <a:effectLst/>
                        <a:latin typeface="+mn-lt"/>
                        <a:ea typeface="+mn-ea"/>
                        <a:cs typeface="+mn-cs"/>
                      </a:endParaRPr>
                    </a:p>
                  </a:txBody>
                  <a:tcPr/>
                </a:tc>
                <a:tc>
                  <a:txBody>
                    <a:bodyPr/>
                    <a:lstStyle/>
                    <a:p>
                      <a:pPr lvl="0"/>
                      <a:r>
                        <a:rPr lang="en-GB" sz="900" b="0" dirty="0" smtClean="0">
                          <a:solidFill>
                            <a:schemeClr val="tx1"/>
                          </a:solidFill>
                          <a:latin typeface="+mn-lt"/>
                        </a:rPr>
                        <a:t>This topic will start with</a:t>
                      </a:r>
                      <a:r>
                        <a:rPr lang="en-GB" sz="900" b="0" baseline="0" dirty="0" smtClean="0">
                          <a:solidFill>
                            <a:schemeClr val="tx1"/>
                          </a:solidFill>
                          <a:latin typeface="+mn-lt"/>
                        </a:rPr>
                        <a:t> the children</a:t>
                      </a:r>
                      <a:r>
                        <a:rPr lang="en-GB" sz="900" kern="1200" dirty="0" smtClean="0">
                          <a:solidFill>
                            <a:schemeClr val="dk1"/>
                          </a:solidFill>
                          <a:effectLst/>
                          <a:latin typeface="+mn-lt"/>
                          <a:ea typeface="+mn-ea"/>
                          <a:cs typeface="+mn-cs"/>
                        </a:rPr>
                        <a:t> knowing the structure of the earth and</a:t>
                      </a:r>
                      <a:r>
                        <a:rPr lang="en-GB" sz="900" kern="1200" baseline="0" dirty="0" smtClean="0">
                          <a:solidFill>
                            <a:schemeClr val="dk1"/>
                          </a:solidFill>
                          <a:effectLst/>
                          <a:latin typeface="+mn-lt"/>
                          <a:ea typeface="+mn-ea"/>
                          <a:cs typeface="+mn-cs"/>
                        </a:rPr>
                        <a:t> how</a:t>
                      </a:r>
                      <a:r>
                        <a:rPr lang="en-GB" sz="900" kern="1200" dirty="0" smtClean="0">
                          <a:solidFill>
                            <a:schemeClr val="dk1"/>
                          </a:solidFill>
                          <a:effectLst/>
                          <a:latin typeface="+mn-lt"/>
                          <a:ea typeface="+mn-ea"/>
                          <a:cs typeface="+mn-cs"/>
                        </a:rPr>
                        <a:t> the earth is made of many different plates. This will lead the children to exploring how plates move in different ways</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that we have constructive and destructive margins.</a:t>
                      </a:r>
                      <a:r>
                        <a:rPr lang="en-GB" sz="900" kern="1200" baseline="0" dirty="0" smtClean="0">
                          <a:solidFill>
                            <a:schemeClr val="dk1"/>
                          </a:solidFill>
                          <a:effectLst/>
                          <a:latin typeface="+mn-lt"/>
                          <a:ea typeface="+mn-ea"/>
                          <a:cs typeface="+mn-cs"/>
                        </a:rPr>
                        <a:t> Following</a:t>
                      </a:r>
                      <a:r>
                        <a:rPr lang="en-GB" sz="900" kern="1200" dirty="0" smtClean="0">
                          <a:solidFill>
                            <a:schemeClr val="dk1"/>
                          </a:solidFill>
                          <a:effectLst/>
                          <a:latin typeface="+mn-lt"/>
                          <a:ea typeface="+mn-ea"/>
                          <a:cs typeface="+mn-cs"/>
                        </a:rPr>
                        <a:t> the children’s</a:t>
                      </a:r>
                      <a:r>
                        <a:rPr lang="en-GB" sz="900" kern="1200" baseline="0" dirty="0" smtClean="0">
                          <a:solidFill>
                            <a:schemeClr val="dk1"/>
                          </a:solidFill>
                          <a:effectLst/>
                          <a:latin typeface="+mn-lt"/>
                          <a:ea typeface="+mn-ea"/>
                          <a:cs typeface="+mn-cs"/>
                        </a:rPr>
                        <a:t> learning journey, </a:t>
                      </a:r>
                      <a:r>
                        <a:rPr lang="en-GB" sz="900" kern="1200" dirty="0" smtClean="0">
                          <a:solidFill>
                            <a:schemeClr val="dk1"/>
                          </a:solidFill>
                          <a:effectLst/>
                          <a:latin typeface="+mn-lt"/>
                          <a:ea typeface="+mn-ea"/>
                          <a:cs typeface="+mn-cs"/>
                        </a:rPr>
                        <a:t>the children will identify different types of volcano and will</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know about 1 volcano in detail through a case study. They</a:t>
                      </a:r>
                      <a:r>
                        <a:rPr lang="en-GB" sz="900" kern="1200" baseline="0" dirty="0" smtClean="0">
                          <a:solidFill>
                            <a:schemeClr val="dk1"/>
                          </a:solidFill>
                          <a:effectLst/>
                          <a:latin typeface="+mn-lt"/>
                          <a:ea typeface="+mn-ea"/>
                          <a:cs typeface="+mn-cs"/>
                        </a:rPr>
                        <a:t> will learn</a:t>
                      </a:r>
                      <a:r>
                        <a:rPr lang="en-GB" sz="900" kern="1200" dirty="0" smtClean="0">
                          <a:solidFill>
                            <a:schemeClr val="dk1"/>
                          </a:solidFill>
                          <a:effectLst/>
                          <a:latin typeface="+mn-lt"/>
                          <a:ea typeface="+mn-ea"/>
                          <a:cs typeface="+mn-cs"/>
                        </a:rPr>
                        <a:t> about the Mount Fuego eruption and will take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 role of decision makers when</a:t>
                      </a:r>
                      <a:r>
                        <a:rPr lang="en-GB" sz="900" kern="1200" baseline="0" dirty="0" smtClean="0">
                          <a:solidFill>
                            <a:schemeClr val="dk1"/>
                          </a:solidFill>
                          <a:effectLst/>
                          <a:latin typeface="+mn-lt"/>
                          <a:ea typeface="+mn-ea"/>
                          <a:cs typeface="+mn-cs"/>
                        </a:rPr>
                        <a:t> examining environmental issues linked to this event. </a:t>
                      </a:r>
                      <a:r>
                        <a:rPr lang="en-GB" sz="900" kern="1200" dirty="0" smtClean="0">
                          <a:solidFill>
                            <a:schemeClr val="dk1"/>
                          </a:solidFill>
                          <a:effectLst/>
                          <a:latin typeface="+mn-lt"/>
                          <a:ea typeface="+mn-ea"/>
                          <a:cs typeface="+mn-cs"/>
                        </a:rPr>
                        <a:t>Next, the children will explore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what happened at the Mt St Helens eruption</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why people choose to live near volcanoes. Finally, the children will</a:t>
                      </a:r>
                    </a:p>
                    <a:p>
                      <a:pPr lvl="0"/>
                      <a:r>
                        <a:rPr lang="en-GB" sz="900" kern="1200" dirty="0" smtClean="0">
                          <a:solidFill>
                            <a:schemeClr val="dk1"/>
                          </a:solidFill>
                          <a:effectLst/>
                          <a:latin typeface="+mn-lt"/>
                          <a:ea typeface="+mn-ea"/>
                          <a:cs typeface="+mn-cs"/>
                        </a:rPr>
                        <a:t>know why earthquakes occur</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how we measure earthquakes.</a:t>
                      </a: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100" b="0" kern="1200" dirty="0" smtClean="0">
                        <a:solidFill>
                          <a:srgbClr val="FF0000"/>
                        </a:solidFill>
                        <a:effectLst/>
                        <a:latin typeface="+mn-lt"/>
                        <a:ea typeface="+mn-ea"/>
                        <a:cs typeface="+mn-cs"/>
                      </a:endParaRPr>
                    </a:p>
                    <a:p>
                      <a:r>
                        <a:rPr lang="en-US" sz="900" b="1" kern="1200" dirty="0" smtClean="0">
                          <a:solidFill>
                            <a:srgbClr val="FF0000"/>
                          </a:solidFill>
                          <a:effectLst/>
                          <a:latin typeface="+mn-lt"/>
                          <a:ea typeface="+mn-ea"/>
                          <a:cs typeface="+mn-cs"/>
                        </a:rPr>
                        <a:t>Explore surrounding world</a:t>
                      </a:r>
                    </a:p>
                    <a:p>
                      <a:r>
                        <a:rPr lang="en-US" sz="900" b="1" kern="1200" dirty="0" smtClean="0">
                          <a:solidFill>
                            <a:srgbClr val="FF0000"/>
                          </a:solidFill>
                          <a:effectLst/>
                          <a:latin typeface="+mn-lt"/>
                          <a:ea typeface="+mn-ea"/>
                          <a:cs typeface="+mn-cs"/>
                        </a:rPr>
                        <a:t>Understand consequences</a:t>
                      </a:r>
                    </a:p>
                    <a:p>
                      <a:r>
                        <a:rPr lang="en-US" sz="900" b="1" kern="1200" dirty="0" smtClean="0">
                          <a:solidFill>
                            <a:srgbClr val="FF0000"/>
                          </a:solidFill>
                          <a:effectLst/>
                          <a:latin typeface="+mn-lt"/>
                          <a:ea typeface="+mn-ea"/>
                          <a:cs typeface="+mn-cs"/>
                        </a:rPr>
                        <a:t>Co-operation</a:t>
                      </a:r>
                      <a:endParaRPr lang="en-GB" sz="900" b="1" kern="1200" dirty="0" smtClean="0">
                        <a:solidFill>
                          <a:srgbClr val="FF0000"/>
                        </a:solidFill>
                        <a:effectLst/>
                        <a:latin typeface="+mn-lt"/>
                        <a:ea typeface="+mn-ea"/>
                        <a:cs typeface="+mn-cs"/>
                      </a:endParaRPr>
                    </a:p>
                    <a:p>
                      <a:r>
                        <a:rPr lang="en-US" sz="900" b="1" dirty="0" smtClean="0">
                          <a:solidFill>
                            <a:srgbClr val="7030A0"/>
                          </a:solidFill>
                        </a:rPr>
                        <a:t>Seismologist</a:t>
                      </a:r>
                    </a:p>
                    <a:p>
                      <a:r>
                        <a:rPr lang="en-US" sz="900" b="1" dirty="0" smtClean="0">
                          <a:solidFill>
                            <a:srgbClr val="7030A0"/>
                          </a:solidFill>
                        </a:rPr>
                        <a:t>Volcanologist</a:t>
                      </a:r>
                    </a:p>
                    <a:p>
                      <a:r>
                        <a:rPr lang="en-US" sz="900" b="1" dirty="0" smtClean="0">
                          <a:solidFill>
                            <a:srgbClr val="7030A0"/>
                          </a:solidFill>
                        </a:rPr>
                        <a:t>Natural</a:t>
                      </a:r>
                      <a:r>
                        <a:rPr lang="en-US" sz="900" b="1" baseline="0" dirty="0" smtClean="0">
                          <a:solidFill>
                            <a:srgbClr val="7030A0"/>
                          </a:solidFill>
                        </a:rPr>
                        <a:t> Disaster Risk Reduction</a:t>
                      </a:r>
                    </a:p>
                    <a:p>
                      <a:r>
                        <a:rPr lang="en-US" sz="900" b="1" baseline="0" dirty="0" smtClean="0">
                          <a:solidFill>
                            <a:schemeClr val="accent2"/>
                          </a:solidFill>
                        </a:rPr>
                        <a:t>Newspaper/ Media clip of natural disasters around the world</a:t>
                      </a:r>
                    </a:p>
                  </a:txBody>
                  <a:tcPr/>
                </a:tc>
                <a:tc>
                  <a:txBody>
                    <a:bodyPr/>
                    <a:lstStyle/>
                    <a:p>
                      <a:r>
                        <a:rPr lang="en-GB" sz="900" b="0" dirty="0" smtClean="0">
                          <a:solidFill>
                            <a:schemeClr val="tx1"/>
                          </a:solidFill>
                          <a:latin typeface="+mn-lt"/>
                        </a:rPr>
                        <a:t>This topic will start with</a:t>
                      </a:r>
                      <a:r>
                        <a:rPr lang="en-GB" sz="900" b="0" baseline="0" dirty="0" smtClean="0">
                          <a:solidFill>
                            <a:schemeClr val="tx1"/>
                          </a:solidFill>
                          <a:latin typeface="+mn-lt"/>
                        </a:rPr>
                        <a:t> the children</a:t>
                      </a:r>
                      <a:r>
                        <a:rPr lang="en-GB" sz="900" kern="1200" dirty="0" smtClean="0">
                          <a:solidFill>
                            <a:schemeClr val="dk1"/>
                          </a:solidFill>
                          <a:effectLst/>
                          <a:latin typeface="+mn-lt"/>
                          <a:ea typeface="+mn-ea"/>
                          <a:cs typeface="+mn-cs"/>
                        </a:rPr>
                        <a:t> exploring what a festival is. They will investigate, what is a site and situation? They will explore which sites are good for festivals</a:t>
                      </a:r>
                      <a:r>
                        <a:rPr lang="en-GB" sz="900" kern="1200" baseline="0" dirty="0" smtClean="0">
                          <a:solidFill>
                            <a:schemeClr val="dk1"/>
                          </a:solidFill>
                          <a:effectLst/>
                          <a:latin typeface="+mn-lt"/>
                          <a:ea typeface="+mn-ea"/>
                          <a:cs typeface="+mn-cs"/>
                        </a:rPr>
                        <a:t> and why. Pupils will then look into w</a:t>
                      </a:r>
                      <a:r>
                        <a:rPr lang="en-GB" sz="900" kern="1200" dirty="0" smtClean="0">
                          <a:solidFill>
                            <a:schemeClr val="dk1"/>
                          </a:solidFill>
                          <a:effectLst/>
                          <a:latin typeface="+mn-lt"/>
                          <a:ea typeface="+mn-ea"/>
                          <a:cs typeface="+mn-cs"/>
                        </a:rPr>
                        <a:t>hy the Glastonbury site was chosen as a good location.</a:t>
                      </a:r>
                      <a:r>
                        <a:rPr lang="en-GB" sz="900" kern="1200" baseline="0" dirty="0" smtClean="0">
                          <a:solidFill>
                            <a:schemeClr val="dk1"/>
                          </a:solidFill>
                          <a:effectLst/>
                          <a:latin typeface="+mn-lt"/>
                          <a:ea typeface="+mn-ea"/>
                          <a:cs typeface="+mn-cs"/>
                        </a:rPr>
                        <a:t> This will  lead the children into analysing</a:t>
                      </a:r>
                      <a:r>
                        <a:rPr lang="en-GB" sz="900" kern="1200" dirty="0" smtClean="0">
                          <a:solidFill>
                            <a:schemeClr val="dk1"/>
                          </a:solidFill>
                          <a:effectLst/>
                          <a:latin typeface="+mn-lt"/>
                          <a:ea typeface="+mn-ea"/>
                          <a:cs typeface="+mn-cs"/>
                        </a:rPr>
                        <a:t> the potential impacts of festivals.</a:t>
                      </a:r>
                      <a:r>
                        <a:rPr lang="en-GB" sz="900" kern="1200" baseline="0" dirty="0" smtClean="0">
                          <a:solidFill>
                            <a:schemeClr val="dk1"/>
                          </a:solidFill>
                          <a:effectLst/>
                          <a:latin typeface="+mn-lt"/>
                          <a:ea typeface="+mn-ea"/>
                          <a:cs typeface="+mn-cs"/>
                        </a:rPr>
                        <a:t> Continuing their learning journey, the children will understand what is meant by</a:t>
                      </a:r>
                      <a:r>
                        <a:rPr lang="en-GB" sz="900" kern="1200" dirty="0" smtClean="0">
                          <a:solidFill>
                            <a:schemeClr val="dk1"/>
                          </a:solidFill>
                          <a:effectLst/>
                          <a:latin typeface="+mn-lt"/>
                          <a:ea typeface="+mn-ea"/>
                          <a:cs typeface="+mn-cs"/>
                        </a:rPr>
                        <a:t> the term sustainable,</a:t>
                      </a:r>
                      <a:r>
                        <a:rPr lang="en-GB" sz="900" kern="1200" baseline="0" dirty="0" smtClean="0">
                          <a:solidFill>
                            <a:schemeClr val="dk1"/>
                          </a:solidFill>
                          <a:effectLst/>
                          <a:latin typeface="+mn-lt"/>
                          <a:ea typeface="+mn-ea"/>
                          <a:cs typeface="+mn-cs"/>
                        </a:rPr>
                        <a:t> and w</a:t>
                      </a:r>
                      <a:r>
                        <a:rPr lang="en-GB" sz="900" kern="1200" dirty="0" smtClean="0">
                          <a:solidFill>
                            <a:schemeClr val="dk1"/>
                          </a:solidFill>
                          <a:effectLst/>
                          <a:latin typeface="+mn-lt"/>
                          <a:ea typeface="+mn-ea"/>
                          <a:cs typeface="+mn-cs"/>
                        </a:rPr>
                        <a:t>hat the Glastonbury festival is doing to be more sustainable.</a:t>
                      </a:r>
                      <a:r>
                        <a:rPr lang="en-GB" sz="900" kern="1200" baseline="0" dirty="0" smtClean="0">
                          <a:solidFill>
                            <a:schemeClr val="dk1"/>
                          </a:solidFill>
                          <a:effectLst/>
                          <a:latin typeface="+mn-lt"/>
                          <a:ea typeface="+mn-ea"/>
                          <a:cs typeface="+mn-cs"/>
                        </a:rPr>
                        <a:t> Looking further afield, the children will then consider h</a:t>
                      </a:r>
                      <a:r>
                        <a:rPr lang="en-US" sz="900" kern="1200" dirty="0" smtClean="0">
                          <a:solidFill>
                            <a:schemeClr val="dk1"/>
                          </a:solidFill>
                          <a:effectLst/>
                          <a:latin typeface="+mn-lt"/>
                          <a:ea typeface="+mn-ea"/>
                          <a:cs typeface="+mn-cs"/>
                        </a:rPr>
                        <a:t>ow the most suitable sites for festivals are selected.</a:t>
                      </a:r>
                      <a:r>
                        <a:rPr lang="en-US" sz="900" kern="1200" baseline="0" dirty="0" smtClean="0">
                          <a:solidFill>
                            <a:schemeClr val="dk1"/>
                          </a:solidFill>
                          <a:effectLst/>
                          <a:latin typeface="+mn-lt"/>
                          <a:ea typeface="+mn-ea"/>
                          <a:cs typeface="+mn-cs"/>
                        </a:rPr>
                        <a:t> Finally, the children will</a:t>
                      </a:r>
                      <a:r>
                        <a:rPr lang="en-US" sz="900" kern="1200" dirty="0" smtClean="0">
                          <a:solidFill>
                            <a:schemeClr val="dk1"/>
                          </a:solidFill>
                          <a:effectLst/>
                          <a:latin typeface="+mn-lt"/>
                          <a:ea typeface="+mn-ea"/>
                          <a:cs typeface="+mn-cs"/>
                        </a:rPr>
                        <a:t> use their knowledge of site and situation to select their</a:t>
                      </a:r>
                      <a:r>
                        <a:rPr lang="en-US" sz="900" kern="1200" baseline="0" dirty="0" smtClean="0">
                          <a:solidFill>
                            <a:schemeClr val="dk1"/>
                          </a:solidFill>
                          <a:effectLst/>
                          <a:latin typeface="+mn-lt"/>
                          <a:ea typeface="+mn-ea"/>
                          <a:cs typeface="+mn-cs"/>
                        </a:rPr>
                        <a:t> own</a:t>
                      </a:r>
                      <a:r>
                        <a:rPr lang="en-US" sz="900" kern="1200" dirty="0" smtClean="0">
                          <a:solidFill>
                            <a:schemeClr val="dk1"/>
                          </a:solidFill>
                          <a:effectLst/>
                          <a:latin typeface="+mn-lt"/>
                          <a:ea typeface="+mn-ea"/>
                          <a:cs typeface="+mn-cs"/>
                        </a:rPr>
                        <a:t> festival site.</a:t>
                      </a:r>
                      <a:endParaRPr lang="en-GB" sz="900" kern="1200" dirty="0" smtClean="0">
                        <a:solidFill>
                          <a:schemeClr val="dk1"/>
                        </a:solidFill>
                        <a:effectLst/>
                        <a:latin typeface="+mn-lt"/>
                        <a:ea typeface="+mn-ea"/>
                        <a:cs typeface="+mn-cs"/>
                      </a:endParaRP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100" b="0" kern="1200" dirty="0" smtClean="0">
                        <a:solidFill>
                          <a:srgbClr val="FF0000"/>
                        </a:solidFill>
                        <a:effectLst/>
                        <a:latin typeface="+mn-lt"/>
                        <a:ea typeface="+mn-ea"/>
                        <a:cs typeface="+mn-cs"/>
                      </a:endParaRPr>
                    </a:p>
                    <a:p>
                      <a:r>
                        <a:rPr lang="en-US" sz="900" b="1" kern="1200" dirty="0" smtClean="0">
                          <a:solidFill>
                            <a:srgbClr val="FF0000"/>
                          </a:solidFill>
                          <a:effectLst/>
                          <a:latin typeface="+mn-lt"/>
                          <a:ea typeface="+mn-ea"/>
                          <a:cs typeface="+mn-cs"/>
                        </a:rPr>
                        <a:t>Cultural Opportunities</a:t>
                      </a:r>
                    </a:p>
                    <a:p>
                      <a:r>
                        <a:rPr lang="en-US" sz="900" b="1" kern="1200" dirty="0" smtClean="0">
                          <a:solidFill>
                            <a:srgbClr val="FF0000"/>
                          </a:solidFill>
                          <a:effectLst/>
                          <a:latin typeface="+mn-lt"/>
                          <a:ea typeface="+mn-ea"/>
                          <a:cs typeface="+mn-cs"/>
                        </a:rPr>
                        <a:t>Explore beliefs and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Respect and celebrate diversity</a:t>
                      </a:r>
                      <a:endParaRPr lang="en-GB" sz="900" b="1" dirty="0" smtClean="0">
                        <a:solidFill>
                          <a:srgbClr val="FF0000"/>
                        </a:solidFill>
                        <a:latin typeface="+mn-lt"/>
                      </a:endParaRPr>
                    </a:p>
                    <a:p>
                      <a:r>
                        <a:rPr lang="en-US" sz="900" b="1" dirty="0" smtClean="0">
                          <a:solidFill>
                            <a:srgbClr val="7030A0"/>
                          </a:solidFill>
                        </a:rPr>
                        <a:t>Event Coordinator</a:t>
                      </a:r>
                    </a:p>
                    <a:p>
                      <a:r>
                        <a:rPr lang="en-US" sz="900" b="1" dirty="0" smtClean="0">
                          <a:solidFill>
                            <a:srgbClr val="7030A0"/>
                          </a:solidFill>
                        </a:rPr>
                        <a:t>Environmentalist</a:t>
                      </a:r>
                    </a:p>
                    <a:p>
                      <a:r>
                        <a:rPr lang="en-US" sz="900" b="1" dirty="0" smtClean="0">
                          <a:solidFill>
                            <a:srgbClr val="7030A0"/>
                          </a:solidFill>
                        </a:rPr>
                        <a:t>Advertising</a:t>
                      </a:r>
                    </a:p>
                    <a:p>
                      <a:r>
                        <a:rPr lang="en-GB" sz="900" b="1" dirty="0" smtClean="0">
                          <a:solidFill>
                            <a:schemeClr val="accent2"/>
                          </a:solidFill>
                        </a:rPr>
                        <a:t>RE link to the </a:t>
                      </a:r>
                      <a:r>
                        <a:rPr lang="en-GB" sz="900" b="1" dirty="0" smtClean="0">
                          <a:solidFill>
                            <a:schemeClr val="accent2"/>
                          </a:solidFill>
                        </a:rPr>
                        <a:t>significance </a:t>
                      </a:r>
                      <a:r>
                        <a:rPr lang="en-GB" sz="900" b="1" dirty="0" smtClean="0">
                          <a:solidFill>
                            <a:schemeClr val="accent2"/>
                          </a:solidFill>
                        </a:rPr>
                        <a:t>of festivals e.g. Eid begins late </a:t>
                      </a:r>
                      <a:r>
                        <a:rPr lang="en-GB" sz="900" b="1" dirty="0" smtClean="0">
                          <a:solidFill>
                            <a:schemeClr val="accent2"/>
                          </a:solidFill>
                        </a:rPr>
                        <a:t>June</a:t>
                      </a:r>
                    </a:p>
                    <a:p>
                      <a:r>
                        <a:rPr lang="en-GB" sz="900" b="1" dirty="0" smtClean="0">
                          <a:solidFill>
                            <a:schemeClr val="accent2"/>
                          </a:solidFill>
                        </a:rPr>
                        <a:t>27 Sept World Tourism Day</a:t>
                      </a:r>
                      <a:endParaRPr lang="en-GB" sz="900" b="1" dirty="0" smtClean="0">
                        <a:solidFill>
                          <a:schemeClr val="accent2"/>
                        </a:solidFill>
                      </a:endParaRPr>
                    </a:p>
                  </a:txBody>
                  <a:tcPr/>
                </a:tc>
                <a:extLst>
                  <a:ext uri="{0D108BD9-81ED-4DB2-BD59-A6C34878D82A}">
                    <a16:rowId xmlns:a16="http://schemas.microsoft.com/office/drawing/2014/main" val="535769451"/>
                  </a:ext>
                </a:extLst>
              </a:tr>
            </a:tbl>
          </a:graphicData>
        </a:graphic>
      </p:graphicFrame>
      <p:sp>
        <p:nvSpPr>
          <p:cNvPr id="9" name="TextBox 8"/>
          <p:cNvSpPr txBox="1"/>
          <p:nvPr/>
        </p:nvSpPr>
        <p:spPr>
          <a:xfrm>
            <a:off x="241444" y="96862"/>
            <a:ext cx="2760836" cy="330860"/>
          </a:xfrm>
          <a:prstGeom prst="rect">
            <a:avLst/>
          </a:prstGeom>
          <a:noFill/>
          <a:ln w="28575">
            <a:solidFill>
              <a:schemeClr val="tx1"/>
            </a:solidFill>
          </a:ln>
        </p:spPr>
        <p:txBody>
          <a:bodyPr wrap="square" rtlCol="0">
            <a:spAutoFit/>
          </a:bodyPr>
          <a:lstStyle/>
          <a:p>
            <a:pPr algn="ctr"/>
            <a:r>
              <a:rPr lang="en-GB" sz="1550" u="sng" dirty="0" smtClean="0">
                <a:latin typeface="Comic Sans MS" panose="030F0702030302020204" pitchFamily="66" charset="0"/>
              </a:rPr>
              <a:t>Geography Curriculum</a:t>
            </a:r>
            <a:endParaRPr lang="en-GB" sz="1550" u="sng" dirty="0">
              <a:latin typeface="Comic Sans MS" panose="030F0702030302020204" pitchFamily="66" charset="0"/>
            </a:endParaRPr>
          </a:p>
        </p:txBody>
      </p:sp>
      <p:sp>
        <p:nvSpPr>
          <p:cNvPr id="10" name="TextBox 9"/>
          <p:cNvSpPr txBox="1"/>
          <p:nvPr/>
        </p:nvSpPr>
        <p:spPr>
          <a:xfrm>
            <a:off x="8520894" y="53114"/>
            <a:ext cx="989704" cy="369332"/>
          </a:xfrm>
          <a:prstGeom prst="rect">
            <a:avLst/>
          </a:prstGeom>
          <a:noFill/>
          <a:ln>
            <a:solidFill>
              <a:srgbClr val="FF0000"/>
            </a:solidFill>
          </a:ln>
        </p:spPr>
        <p:txBody>
          <a:bodyPr wrap="square" rtlCol="0">
            <a:spAutoFit/>
          </a:bodyPr>
          <a:lstStyle/>
          <a:p>
            <a:pPr algn="ctr"/>
            <a:r>
              <a:rPr lang="en-GB" b="1" dirty="0">
                <a:solidFill>
                  <a:srgbClr val="FF0000"/>
                </a:solidFill>
              </a:rPr>
              <a:t>SMSC</a:t>
            </a:r>
          </a:p>
        </p:txBody>
      </p:sp>
      <p:sp>
        <p:nvSpPr>
          <p:cNvPr id="11" name="TextBox 10"/>
          <p:cNvSpPr txBox="1"/>
          <p:nvPr/>
        </p:nvSpPr>
        <p:spPr>
          <a:xfrm>
            <a:off x="9611525" y="53114"/>
            <a:ext cx="1075152" cy="369332"/>
          </a:xfrm>
          <a:prstGeom prst="rect">
            <a:avLst/>
          </a:prstGeom>
          <a:noFill/>
          <a:ln>
            <a:solidFill>
              <a:srgbClr val="7030A0"/>
            </a:solidFill>
          </a:ln>
        </p:spPr>
        <p:txBody>
          <a:bodyPr wrap="square" rtlCol="0">
            <a:spAutoFit/>
          </a:bodyPr>
          <a:lstStyle/>
          <a:p>
            <a:r>
              <a:rPr lang="en-GB" b="1" dirty="0">
                <a:solidFill>
                  <a:srgbClr val="7030A0"/>
                </a:solidFill>
                <a:latin typeface="Century Gothic" panose="020B0502020202020204" pitchFamily="34" charset="0"/>
              </a:rPr>
              <a:t>Careers</a:t>
            </a:r>
          </a:p>
        </p:txBody>
      </p:sp>
      <p:sp>
        <p:nvSpPr>
          <p:cNvPr id="12" name="TextBox 11"/>
          <p:cNvSpPr txBox="1"/>
          <p:nvPr/>
        </p:nvSpPr>
        <p:spPr>
          <a:xfrm>
            <a:off x="241444" y="481085"/>
            <a:ext cx="11677840" cy="1261884"/>
          </a:xfrm>
          <a:prstGeom prst="rect">
            <a:avLst/>
          </a:prstGeom>
          <a:noFill/>
          <a:ln>
            <a:solidFill>
              <a:schemeClr val="accent1"/>
            </a:solidFill>
          </a:ln>
        </p:spPr>
        <p:txBody>
          <a:bodyPr wrap="square" rtlCol="0">
            <a:spAutoFit/>
          </a:bodyPr>
          <a:lstStyle/>
          <a:p>
            <a:r>
              <a:rPr lang="en-GB" sz="1400" b="1" u="sng" dirty="0">
                <a:solidFill>
                  <a:srgbClr val="0070C0"/>
                </a:solidFill>
              </a:rPr>
              <a:t>BIG IDEAS:</a:t>
            </a:r>
            <a:r>
              <a:rPr lang="en-GB" sz="1400" b="1" dirty="0">
                <a:solidFill>
                  <a:schemeClr val="accent1"/>
                </a:solidFill>
              </a:rPr>
              <a:t> </a:t>
            </a:r>
            <a:r>
              <a:rPr lang="en-GB" sz="1200" dirty="0">
                <a:solidFill>
                  <a:schemeClr val="accent1">
                    <a:lumMod val="50000"/>
                  </a:schemeClr>
                </a:solidFill>
              </a:rPr>
              <a:t>Our Geography curriculum is built around the National Curriculum. The children’s learning journey at WMMS from KS2 into </a:t>
            </a:r>
            <a:r>
              <a:rPr lang="en-GB" sz="1200" dirty="0" smtClean="0">
                <a:solidFill>
                  <a:schemeClr val="accent1">
                    <a:lumMod val="50000"/>
                  </a:schemeClr>
                </a:solidFill>
              </a:rPr>
              <a:t>KS3 </a:t>
            </a:r>
            <a:r>
              <a:rPr lang="en-GB" sz="1200" dirty="0">
                <a:solidFill>
                  <a:schemeClr val="accent1">
                    <a:lumMod val="50000"/>
                  </a:schemeClr>
                </a:solidFill>
              </a:rPr>
              <a:t>will also prepare them for their Upper School education.</a:t>
            </a:r>
          </a:p>
          <a:p>
            <a:r>
              <a:rPr lang="en-GB" sz="1200" dirty="0">
                <a:solidFill>
                  <a:schemeClr val="accent1">
                    <a:lumMod val="50000"/>
                  </a:schemeClr>
                </a:solidFill>
              </a:rPr>
              <a:t>1.   To create a lasting curiosity and awareness of the world around us.           </a:t>
            </a:r>
            <a:r>
              <a:rPr lang="en-GB" sz="1200" dirty="0" smtClean="0">
                <a:solidFill>
                  <a:schemeClr val="accent1">
                    <a:lumMod val="50000"/>
                  </a:schemeClr>
                </a:solidFill>
              </a:rPr>
              <a:t>      </a:t>
            </a:r>
            <a:r>
              <a:rPr lang="en-GB" sz="1200" dirty="0">
                <a:solidFill>
                  <a:schemeClr val="accent1">
                    <a:lumMod val="50000"/>
                  </a:schemeClr>
                </a:solidFill>
              </a:rPr>
              <a:t>5. To understand the increased interconnection of globalisation.</a:t>
            </a:r>
          </a:p>
          <a:p>
            <a:pPr marL="228600" indent="-228600">
              <a:buAutoNum type="arabicPeriod" startAt="2"/>
            </a:pPr>
            <a:r>
              <a:rPr lang="en-GB" sz="1200" dirty="0">
                <a:solidFill>
                  <a:schemeClr val="accent1">
                    <a:lumMod val="50000"/>
                  </a:schemeClr>
                </a:solidFill>
              </a:rPr>
              <a:t>To understand the earth and its connection with people.                                   </a:t>
            </a:r>
            <a:r>
              <a:rPr lang="en-GB" sz="1200" dirty="0" smtClean="0">
                <a:solidFill>
                  <a:schemeClr val="accent1">
                    <a:lumMod val="50000"/>
                  </a:schemeClr>
                </a:solidFill>
              </a:rPr>
              <a:t>6</a:t>
            </a:r>
            <a:r>
              <a:rPr lang="en-GB" sz="1200" dirty="0">
                <a:solidFill>
                  <a:schemeClr val="accent1">
                    <a:lumMod val="50000"/>
                  </a:schemeClr>
                </a:solidFill>
              </a:rPr>
              <a:t>. To consider issues within society from differing perspectives.</a:t>
            </a:r>
          </a:p>
          <a:p>
            <a:pPr marL="228600" indent="-228600">
              <a:buAutoNum type="arabicPeriod" startAt="2"/>
            </a:pPr>
            <a:r>
              <a:rPr lang="en-GB" sz="1200" dirty="0">
                <a:solidFill>
                  <a:schemeClr val="accent1">
                    <a:lumMod val="50000"/>
                  </a:schemeClr>
                </a:solidFill>
              </a:rPr>
              <a:t>To understand the challenge of the physical environment for people.              7. To consider our roles as citizens with a focus on climate change.</a:t>
            </a:r>
          </a:p>
          <a:p>
            <a:pPr marL="228600" indent="-228600">
              <a:buAutoNum type="arabicPeriod" startAt="2"/>
            </a:pPr>
            <a:r>
              <a:rPr lang="en-GB" sz="1200" dirty="0">
                <a:solidFill>
                  <a:schemeClr val="accent1">
                    <a:lumMod val="50000"/>
                  </a:schemeClr>
                </a:solidFill>
              </a:rPr>
              <a:t>To have knowledge of poverty and shifting economic power.                             8. To understand geographical data</a:t>
            </a:r>
            <a:r>
              <a:rPr lang="en-GB" sz="1400" dirty="0" smtClean="0">
                <a:solidFill>
                  <a:srgbClr val="0070C0"/>
                </a:solidFill>
              </a:rPr>
              <a:t>.</a:t>
            </a:r>
            <a:endParaRPr lang="en-GB" sz="1400" dirty="0">
              <a:solidFill>
                <a:srgbClr val="0070C0"/>
              </a:solidFill>
            </a:endParaRPr>
          </a:p>
        </p:txBody>
      </p:sp>
      <p:sp>
        <p:nvSpPr>
          <p:cNvPr id="8" name="TextBox 7"/>
          <p:cNvSpPr txBox="1"/>
          <p:nvPr/>
        </p:nvSpPr>
        <p:spPr>
          <a:xfrm>
            <a:off x="10787604" y="58390"/>
            <a:ext cx="1131680" cy="369332"/>
          </a:xfrm>
          <a:prstGeom prst="rect">
            <a:avLst/>
          </a:prstGeom>
          <a:noFill/>
          <a:ln>
            <a:solidFill>
              <a:schemeClr val="accent2"/>
            </a:solidFill>
          </a:ln>
        </p:spPr>
        <p:txBody>
          <a:bodyPr wrap="square" rtlCol="0">
            <a:spAutoFit/>
          </a:bodyPr>
          <a:lstStyle/>
          <a:p>
            <a:r>
              <a:rPr lang="en-GB" b="1" dirty="0" smtClean="0">
                <a:solidFill>
                  <a:schemeClr val="accent2"/>
                </a:solidFill>
                <a:latin typeface="Century Gothic" panose="020B0502020202020204" pitchFamily="34" charset="0"/>
              </a:rPr>
              <a:t>Diversity</a:t>
            </a:r>
            <a:endParaRPr lang="en-GB" b="1" dirty="0">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354495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599" y="113100"/>
            <a:ext cx="2583283" cy="307777"/>
          </a:xfrm>
          <a:prstGeom prst="rect">
            <a:avLst/>
          </a:prstGeom>
          <a:noFill/>
          <a:ln w="28575">
            <a:solidFill>
              <a:schemeClr val="tx1"/>
            </a:solidFill>
          </a:ln>
        </p:spPr>
        <p:txBody>
          <a:bodyPr wrap="square" rtlCol="0">
            <a:spAutoFit/>
          </a:bodyPr>
          <a:lstStyle/>
          <a:p>
            <a:pPr algn="ctr"/>
            <a:r>
              <a:rPr lang="en-GB" sz="1400" u="sng" dirty="0" smtClean="0">
                <a:latin typeface="Comic Sans MS" panose="030F0702030302020204" pitchFamily="66" charset="0"/>
              </a:rPr>
              <a:t>Geography </a:t>
            </a:r>
            <a:r>
              <a:rPr lang="en-GB" sz="1400" u="sng" dirty="0">
                <a:latin typeface="Comic Sans MS" panose="030F0702030302020204" pitchFamily="66" charset="0"/>
              </a:rPr>
              <a:t>Curriculum</a:t>
            </a:r>
          </a:p>
        </p:txBody>
      </p:sp>
      <p:sp>
        <p:nvSpPr>
          <p:cNvPr id="7" name="TextBox 6"/>
          <p:cNvSpPr txBox="1"/>
          <p:nvPr/>
        </p:nvSpPr>
        <p:spPr>
          <a:xfrm>
            <a:off x="3725334" y="107610"/>
            <a:ext cx="4283756" cy="307777"/>
          </a:xfrm>
          <a:prstGeom prst="rect">
            <a:avLst/>
          </a:prstGeom>
          <a:noFill/>
          <a:ln>
            <a:solidFill>
              <a:srgbClr val="00B050"/>
            </a:solidFill>
          </a:ln>
        </p:spPr>
        <p:txBody>
          <a:bodyPr wrap="square" rtlCol="0">
            <a:spAutoFit/>
          </a:bodyPr>
          <a:lstStyle/>
          <a:p>
            <a:pPr algn="ctr"/>
            <a:r>
              <a:rPr lang="en-GB" sz="1400" b="1" dirty="0">
                <a:solidFill>
                  <a:srgbClr val="00B050"/>
                </a:solidFill>
              </a:rPr>
              <a:t>Main Learning Points/National Curriculum Objectives</a:t>
            </a:r>
          </a:p>
        </p:txBody>
      </p:sp>
      <p:sp>
        <p:nvSpPr>
          <p:cNvPr id="18" name="Rectangle 17"/>
          <p:cNvSpPr/>
          <p:nvPr/>
        </p:nvSpPr>
        <p:spPr>
          <a:xfrm>
            <a:off x="101599" y="477728"/>
            <a:ext cx="5909733" cy="6340197"/>
          </a:xfrm>
          <a:prstGeom prst="rect">
            <a:avLst/>
          </a:prstGeom>
          <a:solidFill>
            <a:schemeClr val="accent6">
              <a:lumMod val="40000"/>
              <a:lumOff val="60000"/>
            </a:schemeClr>
          </a:solidFill>
        </p:spPr>
        <p:txBody>
          <a:bodyPr wrap="square">
            <a:spAutoFit/>
          </a:bodyPr>
          <a:lstStyle/>
          <a:p>
            <a:r>
              <a:rPr lang="en-GB" sz="1200" b="1" u="sng" dirty="0" smtClean="0">
                <a:latin typeface="Century Gothic" panose="020B0502020202020204" pitchFamily="34" charset="0"/>
              </a:rPr>
              <a:t>KS2</a:t>
            </a:r>
            <a:endParaRPr lang="en-GB" sz="1200" b="1" dirty="0">
              <a:solidFill>
                <a:srgbClr val="00B050"/>
              </a:solidFill>
              <a:latin typeface="Century Gothic" panose="020B0502020202020204" pitchFamily="34" charset="0"/>
            </a:endParaRPr>
          </a:p>
          <a:p>
            <a:endParaRPr lang="en-GB" sz="400" u="sng" dirty="0">
              <a:latin typeface="Century Gothic" panose="020B0502020202020204" pitchFamily="34" charset="0"/>
            </a:endParaRPr>
          </a:p>
          <a:p>
            <a:r>
              <a:rPr lang="en-GB" sz="900" dirty="0" smtClean="0"/>
              <a:t>The </a:t>
            </a:r>
            <a:r>
              <a:rPr lang="en-GB" sz="900" dirty="0"/>
              <a:t>national curriculum for geography aims to ensure that all pupils: </a:t>
            </a:r>
            <a:endParaRPr lang="en-GB" sz="900" dirty="0" smtClean="0"/>
          </a:p>
          <a:p>
            <a:pPr marL="171450" indent="-171450">
              <a:buFont typeface="Courier New" panose="02070309020205020404" pitchFamily="49" charset="0"/>
              <a:buChar char="o"/>
            </a:pPr>
            <a:r>
              <a:rPr lang="en-GB" sz="900" dirty="0" smtClean="0"/>
              <a:t>develop </a:t>
            </a:r>
            <a:r>
              <a:rPr lang="en-GB" sz="900" dirty="0"/>
              <a:t>contextual knowledge of the location of globally significant places – both terrestrial and marine – including their defining physical and human characteristics and how these provide a geographical context for understanding the actions of processes </a:t>
            </a:r>
          </a:p>
          <a:p>
            <a:pPr marL="171450" indent="-171450">
              <a:buFont typeface="Courier New" panose="02070309020205020404" pitchFamily="49" charset="0"/>
              <a:buChar char="o"/>
            </a:pPr>
            <a:r>
              <a:rPr lang="en-GB" sz="900" dirty="0" smtClean="0"/>
              <a:t>understand </a:t>
            </a:r>
            <a:r>
              <a:rPr lang="en-GB" sz="900" dirty="0"/>
              <a:t>the processes that give rise to key physical and human geographical features of the world, how these are interdependent and how they bring about spatial variation and change over time </a:t>
            </a:r>
          </a:p>
          <a:p>
            <a:pPr marL="171450" indent="-171450">
              <a:buFont typeface="Courier New" panose="02070309020205020404" pitchFamily="49" charset="0"/>
              <a:buChar char="o"/>
            </a:pPr>
            <a:r>
              <a:rPr lang="en-GB" sz="900" dirty="0" smtClean="0"/>
              <a:t>are </a:t>
            </a:r>
            <a:r>
              <a:rPr lang="en-GB" sz="900" dirty="0"/>
              <a:t>competent in the geographical skills needed to: </a:t>
            </a:r>
          </a:p>
          <a:p>
            <a:pPr marL="171450" indent="-171450">
              <a:buFont typeface="Courier New" panose="02070309020205020404" pitchFamily="49" charset="0"/>
              <a:buChar char="o"/>
            </a:pPr>
            <a:r>
              <a:rPr lang="en-GB" sz="900" dirty="0" smtClean="0"/>
              <a:t>collect</a:t>
            </a:r>
            <a:r>
              <a:rPr lang="en-GB" sz="900" dirty="0"/>
              <a:t>, analyse and communicate with a range of data gathered through experiences of fieldwork that deepen their understanding of geographical processes </a:t>
            </a:r>
          </a:p>
          <a:p>
            <a:pPr marL="171450" indent="-171450">
              <a:buFont typeface="Courier New" panose="02070309020205020404" pitchFamily="49" charset="0"/>
              <a:buChar char="o"/>
            </a:pPr>
            <a:r>
              <a:rPr lang="en-GB" sz="900" dirty="0" smtClean="0"/>
              <a:t>interpret </a:t>
            </a:r>
            <a:r>
              <a:rPr lang="en-GB" sz="900" dirty="0"/>
              <a:t>a range of sources of geographical information, including maps, diagrams, globes, aerial photographs and Geographical Information Systems (GIS) </a:t>
            </a:r>
          </a:p>
          <a:p>
            <a:pPr marL="171450" indent="-171450">
              <a:buFont typeface="Courier New" panose="02070309020205020404" pitchFamily="49" charset="0"/>
              <a:buChar char="o"/>
            </a:pPr>
            <a:r>
              <a:rPr lang="en-GB" sz="900" dirty="0" smtClean="0"/>
              <a:t>communicate </a:t>
            </a:r>
            <a:r>
              <a:rPr lang="en-GB" sz="900" dirty="0"/>
              <a:t>geographical information in a variety of ways, including through maps, numerical and quantitative skills and writing at length. </a:t>
            </a:r>
          </a:p>
          <a:p>
            <a:pPr marL="171450" indent="-171450">
              <a:buFont typeface="Arial" panose="020B0604020202020204" pitchFamily="34" charset="0"/>
              <a:buChar char="•"/>
            </a:pPr>
            <a:endParaRPr lang="en-GB" sz="400" dirty="0" smtClean="0">
              <a:latin typeface="Century Gothic" panose="020B0502020202020204" pitchFamily="34" charset="0"/>
            </a:endParaRPr>
          </a:p>
          <a:p>
            <a:r>
              <a:rPr lang="en-GB" sz="900" dirty="0" smtClean="0"/>
              <a:t>Pupils </a:t>
            </a:r>
            <a:r>
              <a:rPr lang="en-GB" sz="900" dirty="0"/>
              <a:t>should extend their knowledge and understanding beyond the local area to include the United Kingdom and Europe, North and South America. This will include the location and characteristics of a range of the world’s most significant human and physical features. They should develop their use of geographical knowledge, understanding and skills to enhance their locational and place knowledge. </a:t>
            </a:r>
          </a:p>
          <a:p>
            <a:r>
              <a:rPr lang="en-GB" sz="1000" b="1" dirty="0" smtClean="0"/>
              <a:t>Locational </a:t>
            </a:r>
            <a:r>
              <a:rPr lang="en-GB" sz="1000" b="1" dirty="0"/>
              <a:t>knowledge </a:t>
            </a:r>
            <a:endParaRPr lang="en-GB" sz="1000" dirty="0"/>
          </a:p>
          <a:p>
            <a:pPr marL="171450" indent="-171450">
              <a:buFont typeface="Courier New" panose="02070309020205020404" pitchFamily="49" charset="0"/>
              <a:buChar char="o"/>
            </a:pPr>
            <a:r>
              <a:rPr lang="en-GB" sz="900" dirty="0"/>
              <a:t>l</a:t>
            </a:r>
            <a:r>
              <a:rPr lang="en-GB" sz="900" dirty="0" smtClean="0"/>
              <a:t>ocate </a:t>
            </a:r>
            <a:r>
              <a:rPr lang="en-GB" sz="900" dirty="0"/>
              <a:t>the world’s countries, using maps to focus on Europe (including the location of Russia) and North and South America, concentrating on their environmental regions, key physical and human characteristics, countries, and major cities </a:t>
            </a:r>
          </a:p>
          <a:p>
            <a:pPr marL="171450" indent="-171450">
              <a:buFont typeface="Courier New" panose="02070309020205020404" pitchFamily="49" charset="0"/>
              <a:buChar char="o"/>
            </a:pPr>
            <a:r>
              <a:rPr lang="en-GB" sz="900" dirty="0" smtClean="0"/>
              <a:t>name </a:t>
            </a:r>
            <a:r>
              <a:rPr lang="en-GB" sz="900" dirty="0"/>
              <a:t>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 </a:t>
            </a:r>
          </a:p>
          <a:p>
            <a:pPr marL="171450" indent="-171450">
              <a:buFont typeface="Courier New" panose="02070309020205020404" pitchFamily="49" charset="0"/>
              <a:buChar char="o"/>
            </a:pPr>
            <a:r>
              <a:rPr lang="en-GB" sz="900" dirty="0" smtClean="0"/>
              <a:t>identify </a:t>
            </a:r>
            <a:r>
              <a:rPr lang="en-GB" sz="900" dirty="0"/>
              <a:t>the position and significance of latitude, longitude, Equator, Northern Hemisphere, Southern Hemisphere, the Tropics of Cancer and Capricorn, Arctic and Antarctic Circle, the Prime/Greenwich Meridian and time </a:t>
            </a:r>
            <a:r>
              <a:rPr lang="en-GB" sz="900" dirty="0" smtClean="0"/>
              <a:t>zones. </a:t>
            </a:r>
            <a:endParaRPr lang="en-GB" sz="900" dirty="0"/>
          </a:p>
          <a:p>
            <a:r>
              <a:rPr lang="en-GB" sz="1000" b="1" dirty="0"/>
              <a:t>Place knowledge </a:t>
            </a:r>
            <a:endParaRPr lang="en-GB" sz="1000" dirty="0"/>
          </a:p>
          <a:p>
            <a:pPr marL="171450" indent="-171450">
              <a:buFont typeface="Courier New" panose="02070309020205020404" pitchFamily="49" charset="0"/>
              <a:buChar char="o"/>
            </a:pPr>
            <a:r>
              <a:rPr lang="en-GB" sz="900" dirty="0" smtClean="0"/>
              <a:t>understand </a:t>
            </a:r>
            <a:r>
              <a:rPr lang="en-GB" sz="900" dirty="0"/>
              <a:t>geographical similarities and differences through the study of human and physical geography of a region of the United Kingdom, a region in a European country, and a region within North or South </a:t>
            </a:r>
            <a:r>
              <a:rPr lang="en-GB" sz="900" dirty="0" smtClean="0"/>
              <a:t>America. </a:t>
            </a:r>
            <a:endParaRPr lang="en-GB" sz="900" dirty="0"/>
          </a:p>
          <a:p>
            <a:r>
              <a:rPr lang="en-GB" sz="1000" b="1" dirty="0"/>
              <a:t>Human and physical geography </a:t>
            </a:r>
            <a:endParaRPr lang="en-GB" sz="1000" dirty="0"/>
          </a:p>
          <a:p>
            <a:pPr marL="171450" indent="-171450">
              <a:buFont typeface="Courier New" panose="02070309020205020404" pitchFamily="49" charset="0"/>
              <a:buChar char="o"/>
            </a:pPr>
            <a:r>
              <a:rPr lang="en-GB" sz="900" dirty="0" smtClean="0"/>
              <a:t>describe </a:t>
            </a:r>
            <a:r>
              <a:rPr lang="en-GB" sz="900" dirty="0"/>
              <a:t>and understand key aspects of: </a:t>
            </a:r>
          </a:p>
          <a:p>
            <a:pPr marL="171450" indent="-171450">
              <a:buFont typeface="Courier New" panose="02070309020205020404" pitchFamily="49" charset="0"/>
              <a:buChar char="o"/>
            </a:pPr>
            <a:r>
              <a:rPr lang="en-GB" sz="900" dirty="0" smtClean="0"/>
              <a:t>physical </a:t>
            </a:r>
            <a:r>
              <a:rPr lang="en-GB" sz="900" dirty="0"/>
              <a:t>geography, including: climate zones, biomes and vegetation belts, rivers, mountains, volcanoes and earthquakes, and the water cycle </a:t>
            </a:r>
          </a:p>
          <a:p>
            <a:pPr marL="171450" indent="-171450">
              <a:buFont typeface="Courier New" panose="02070309020205020404" pitchFamily="49" charset="0"/>
              <a:buChar char="o"/>
            </a:pPr>
            <a:r>
              <a:rPr lang="en-GB" sz="900" dirty="0" smtClean="0"/>
              <a:t>human </a:t>
            </a:r>
            <a:r>
              <a:rPr lang="en-GB" sz="900" dirty="0"/>
              <a:t>geography, including: types of settlement and land use, economic activity including trade links, and the distribution of natural resources including energy, food, minerals and water </a:t>
            </a:r>
          </a:p>
          <a:p>
            <a:r>
              <a:rPr lang="en-GB" sz="1000" b="1" dirty="0" smtClean="0"/>
              <a:t>Geographical </a:t>
            </a:r>
            <a:r>
              <a:rPr lang="en-GB" sz="1000" b="1" dirty="0"/>
              <a:t>skills and fieldwork </a:t>
            </a:r>
            <a:endParaRPr lang="en-GB" sz="1000" dirty="0"/>
          </a:p>
          <a:p>
            <a:pPr marL="171450" indent="-171450">
              <a:buFont typeface="Courier New" panose="02070309020205020404" pitchFamily="49" charset="0"/>
              <a:buChar char="o"/>
            </a:pPr>
            <a:r>
              <a:rPr lang="en-GB" sz="900" dirty="0" smtClean="0"/>
              <a:t>use </a:t>
            </a:r>
            <a:r>
              <a:rPr lang="en-GB" sz="900" dirty="0"/>
              <a:t>maps, atlases, globes and digital/computer mapping to locate countries and describe features studied </a:t>
            </a:r>
          </a:p>
          <a:p>
            <a:pPr marL="171450" indent="-171450">
              <a:buFont typeface="Courier New" panose="02070309020205020404" pitchFamily="49" charset="0"/>
              <a:buChar char="o"/>
            </a:pPr>
            <a:r>
              <a:rPr lang="en-GB" sz="900" dirty="0" smtClean="0"/>
              <a:t>use </a:t>
            </a:r>
            <a:r>
              <a:rPr lang="en-GB" sz="900" dirty="0"/>
              <a:t>the eight points of a compass, four and six-figure grid references, symbols and key (including the use of Ordnance Survey maps) to build their knowledge of the United Kingdom and the wider world </a:t>
            </a:r>
          </a:p>
          <a:p>
            <a:pPr marL="171450" indent="-171450">
              <a:buFont typeface="Courier New" panose="02070309020205020404" pitchFamily="49" charset="0"/>
              <a:buChar char="o"/>
            </a:pPr>
            <a:r>
              <a:rPr lang="en-GB" sz="900" dirty="0" smtClean="0"/>
              <a:t>use </a:t>
            </a:r>
            <a:r>
              <a:rPr lang="en-GB" sz="900" dirty="0"/>
              <a:t>fieldwork to observe, measure, record and present the human and physical features in the local area using a range of methods, including sketch maps, plans and graphs, and digital technologies. </a:t>
            </a:r>
            <a:endParaRPr lang="en-GB" sz="900" dirty="0" smtClean="0"/>
          </a:p>
          <a:p>
            <a:endParaRPr lang="en-GB" sz="1300" dirty="0"/>
          </a:p>
        </p:txBody>
      </p:sp>
      <p:sp>
        <p:nvSpPr>
          <p:cNvPr id="19" name="Rectangle 18"/>
          <p:cNvSpPr/>
          <p:nvPr/>
        </p:nvSpPr>
        <p:spPr>
          <a:xfrm>
            <a:off x="6146800" y="477728"/>
            <a:ext cx="5943225" cy="6340197"/>
          </a:xfrm>
          <a:prstGeom prst="rect">
            <a:avLst/>
          </a:prstGeom>
          <a:solidFill>
            <a:schemeClr val="accent4">
              <a:lumMod val="40000"/>
              <a:lumOff val="60000"/>
            </a:schemeClr>
          </a:solidFill>
        </p:spPr>
        <p:txBody>
          <a:bodyPr wrap="square">
            <a:spAutoFit/>
          </a:bodyPr>
          <a:lstStyle/>
          <a:p>
            <a:pPr lvl="0">
              <a:defRPr/>
            </a:pPr>
            <a:r>
              <a:rPr lang="en-GB" sz="1400" b="1" u="sng" dirty="0" smtClean="0">
                <a:latin typeface="Century Gothic" panose="020B0502020202020204" pitchFamily="34" charset="0"/>
              </a:rPr>
              <a:t>KS3</a:t>
            </a:r>
            <a:endParaRPr lang="en-GB" dirty="0"/>
          </a:p>
          <a:p>
            <a:r>
              <a:rPr lang="en-GB" sz="1000" dirty="0"/>
              <a:t> </a:t>
            </a:r>
            <a:r>
              <a:rPr lang="en-GB" sz="900" dirty="0"/>
              <a:t>The national curriculum for geography aims to ensure that all pupils: </a:t>
            </a:r>
          </a:p>
          <a:p>
            <a:pPr marL="171450" indent="-171450">
              <a:buFont typeface="Courier New" panose="02070309020205020404" pitchFamily="49" charset="0"/>
              <a:buChar char="o"/>
            </a:pPr>
            <a:r>
              <a:rPr lang="en-GB" sz="900" dirty="0" smtClean="0"/>
              <a:t>develop </a:t>
            </a:r>
            <a:r>
              <a:rPr lang="en-GB" sz="900" dirty="0"/>
              <a:t>contextual knowledge of the location of globally significant places – both terrestrial and marine – including their defining physical and human characteristics and how these provide a geographical context for understanding the actions of processes </a:t>
            </a:r>
          </a:p>
          <a:p>
            <a:pPr marL="171450" indent="-171450">
              <a:buFont typeface="Courier New" panose="02070309020205020404" pitchFamily="49" charset="0"/>
              <a:buChar char="o"/>
            </a:pPr>
            <a:r>
              <a:rPr lang="en-GB" sz="900" dirty="0" smtClean="0"/>
              <a:t>understand </a:t>
            </a:r>
            <a:r>
              <a:rPr lang="en-GB" sz="900" dirty="0"/>
              <a:t>the processes that give rise to key physical and human geographical features of the world, how these are interdependent and how they bring about spatial variation and change over time </a:t>
            </a:r>
          </a:p>
          <a:p>
            <a:pPr marL="171450" indent="-171450">
              <a:buFont typeface="Courier New" panose="02070309020205020404" pitchFamily="49" charset="0"/>
              <a:buChar char="o"/>
            </a:pPr>
            <a:r>
              <a:rPr lang="en-GB" sz="900" dirty="0" smtClean="0"/>
              <a:t>are </a:t>
            </a:r>
            <a:r>
              <a:rPr lang="en-GB" sz="900" dirty="0"/>
              <a:t>competent in the geographical skills needed to: </a:t>
            </a:r>
          </a:p>
          <a:p>
            <a:pPr marL="171450" indent="-171450">
              <a:buFont typeface="Courier New" panose="02070309020205020404" pitchFamily="49" charset="0"/>
              <a:buChar char="o"/>
            </a:pPr>
            <a:r>
              <a:rPr lang="en-GB" sz="900" dirty="0" smtClean="0"/>
              <a:t>collect</a:t>
            </a:r>
            <a:r>
              <a:rPr lang="en-GB" sz="900" dirty="0"/>
              <a:t>, analyse and communicate with a range of data gathered through experiences of fieldwork that deepen their understanding of geographical processes </a:t>
            </a:r>
          </a:p>
          <a:p>
            <a:pPr marL="171450" indent="-171450">
              <a:buFont typeface="Courier New" panose="02070309020205020404" pitchFamily="49" charset="0"/>
              <a:buChar char="o"/>
            </a:pPr>
            <a:r>
              <a:rPr lang="en-GB" sz="900" dirty="0" smtClean="0"/>
              <a:t>interpret </a:t>
            </a:r>
            <a:r>
              <a:rPr lang="en-GB" sz="900" dirty="0"/>
              <a:t>a range of sources of geographical information, including maps, diagrams, globes, aerial photographs and Geographical Information Systems (GIS) </a:t>
            </a:r>
          </a:p>
          <a:p>
            <a:pPr marL="171450" indent="-171450">
              <a:buFont typeface="Courier New" panose="02070309020205020404" pitchFamily="49" charset="0"/>
              <a:buChar char="o"/>
            </a:pPr>
            <a:r>
              <a:rPr lang="en-GB" sz="900" dirty="0" smtClean="0"/>
              <a:t>communicate </a:t>
            </a:r>
            <a:r>
              <a:rPr lang="en-GB" sz="900" dirty="0"/>
              <a:t>geographical information in a variety of ways, including through maps, numerical and quantitative skills and writing at length. </a:t>
            </a:r>
            <a:endParaRPr lang="en-GB" sz="900" dirty="0" smtClean="0"/>
          </a:p>
          <a:p>
            <a:endParaRPr lang="en-US" sz="400" dirty="0" smtClean="0"/>
          </a:p>
          <a:p>
            <a:r>
              <a:rPr lang="en-GB" sz="900" dirty="0" smtClean="0"/>
              <a:t>Pupils </a:t>
            </a:r>
            <a:r>
              <a:rPr lang="en-GB" sz="900" dirty="0"/>
              <a:t>should consolidate and extend their knowledge of the world’s major countries and their physical and human features. They should understand how geographical processes interact to create distinctive human and physical landscapes that change over time. In doing so, they should become aware of increasingly complex geographical systems in the world around them. They should develop greater competence in using geographical knowledge, approaches and concepts [such as models and theories] and geographical skills in analysing and interpreting different data sources. In this way pupils will continue to enrich their locational knowledge and spatial and environmental understanding. </a:t>
            </a:r>
            <a:endParaRPr lang="en-GB" sz="900" dirty="0" smtClean="0"/>
          </a:p>
          <a:p>
            <a:r>
              <a:rPr lang="en-GB" sz="1000" b="1" dirty="0" smtClean="0"/>
              <a:t>Locational </a:t>
            </a:r>
            <a:r>
              <a:rPr lang="en-GB" sz="1000" b="1" dirty="0"/>
              <a:t>knowledge </a:t>
            </a:r>
            <a:endParaRPr lang="en-GB" sz="1000" dirty="0"/>
          </a:p>
          <a:p>
            <a:pPr marL="171450" indent="-171450">
              <a:buFont typeface="Courier New" panose="02070309020205020404" pitchFamily="49" charset="0"/>
              <a:buChar char="o"/>
            </a:pPr>
            <a:r>
              <a:rPr lang="en-GB" sz="900" dirty="0" smtClean="0"/>
              <a:t>extend </a:t>
            </a:r>
            <a:r>
              <a:rPr lang="en-GB" sz="900" dirty="0"/>
              <a:t>their locational knowledge and deepen their spatial awareness of the world’s countries using maps of the world to focus on Africa, Russia, Asia (including China and India), and the Middle East, focusing on their environmental regions, including polar and hot deserts, key physical and human characteristics, countries and major cities </a:t>
            </a:r>
          </a:p>
          <a:p>
            <a:r>
              <a:rPr lang="en-GB" sz="1000" b="1" dirty="0"/>
              <a:t>Place Knowledge </a:t>
            </a:r>
            <a:endParaRPr lang="en-GB" sz="1000" dirty="0"/>
          </a:p>
          <a:p>
            <a:pPr marL="171450" indent="-171450">
              <a:buFont typeface="Courier New" panose="02070309020205020404" pitchFamily="49" charset="0"/>
              <a:buChar char="o"/>
            </a:pPr>
            <a:r>
              <a:rPr lang="en-GB" sz="900" dirty="0" smtClean="0"/>
              <a:t>understand </a:t>
            </a:r>
            <a:r>
              <a:rPr lang="en-GB" sz="900" dirty="0"/>
              <a:t>geographical similarities, differences and links between places through the study of human and physical geography of a region within Africa, and of a region within Asia </a:t>
            </a:r>
          </a:p>
          <a:p>
            <a:r>
              <a:rPr lang="en-GB" sz="1000" b="1" dirty="0"/>
              <a:t>Human and physical geography </a:t>
            </a:r>
            <a:endParaRPr lang="en-GB" sz="1000" dirty="0"/>
          </a:p>
          <a:p>
            <a:pPr marL="171450" indent="-171450">
              <a:buFont typeface="Courier New" panose="02070309020205020404" pitchFamily="49" charset="0"/>
              <a:buChar char="o"/>
            </a:pPr>
            <a:r>
              <a:rPr lang="en-GB" sz="900" dirty="0" smtClean="0"/>
              <a:t>understand</a:t>
            </a:r>
            <a:r>
              <a:rPr lang="en-GB" sz="900" dirty="0"/>
              <a:t>, through the use of detailed place-based exemplars at a variety of scales, the key processes in: </a:t>
            </a:r>
          </a:p>
          <a:p>
            <a:pPr marL="171450" indent="-171450">
              <a:buFont typeface="Courier New" panose="02070309020205020404" pitchFamily="49" charset="0"/>
              <a:buChar char="o"/>
            </a:pPr>
            <a:r>
              <a:rPr lang="en-GB" sz="900" dirty="0" smtClean="0"/>
              <a:t>physical </a:t>
            </a:r>
            <a:r>
              <a:rPr lang="en-GB" sz="900" dirty="0"/>
              <a:t>geography relating to: geological timescales and plate tectonics; rocks, weathering and soils; weather and climate, including the change in climate from the Ice Age to the present; and glaciation, hydrology and coasts </a:t>
            </a:r>
          </a:p>
          <a:p>
            <a:pPr marL="171450" indent="-171450">
              <a:buFont typeface="Courier New" panose="02070309020205020404" pitchFamily="49" charset="0"/>
              <a:buChar char="o"/>
            </a:pPr>
            <a:r>
              <a:rPr lang="en-GB" sz="900" dirty="0" smtClean="0"/>
              <a:t>human </a:t>
            </a:r>
            <a:r>
              <a:rPr lang="en-GB" sz="900" dirty="0"/>
              <a:t>geography relating to: population and urbanisation; international development; economic activity in the primary, secondary, tertiary and quaternary sectors; and the use of natural resources </a:t>
            </a:r>
          </a:p>
          <a:p>
            <a:pPr marL="171450" indent="-171450">
              <a:buFont typeface="Courier New" panose="02070309020205020404" pitchFamily="49" charset="0"/>
              <a:buChar char="o"/>
            </a:pPr>
            <a:r>
              <a:rPr lang="en-GB" sz="900" dirty="0" smtClean="0"/>
              <a:t>understand </a:t>
            </a:r>
            <a:r>
              <a:rPr lang="en-GB" sz="900" dirty="0"/>
              <a:t>how human and physical processes interact to influence, and change landscapes, environments and the climate; and how human activity relies on effective functioning of natural systems </a:t>
            </a:r>
          </a:p>
          <a:p>
            <a:r>
              <a:rPr lang="en-GB" sz="1000" b="1" dirty="0" smtClean="0"/>
              <a:t>Geographical </a:t>
            </a:r>
            <a:r>
              <a:rPr lang="en-GB" sz="1000" b="1" dirty="0"/>
              <a:t>skills and fieldwork </a:t>
            </a:r>
            <a:endParaRPr lang="en-GB" sz="1000" dirty="0"/>
          </a:p>
          <a:p>
            <a:pPr marL="171450" indent="-171450">
              <a:buFont typeface="Courier New" panose="02070309020205020404" pitchFamily="49" charset="0"/>
              <a:buChar char="o"/>
            </a:pPr>
            <a:r>
              <a:rPr lang="en-GB" sz="900" dirty="0" smtClean="0"/>
              <a:t>build </a:t>
            </a:r>
            <a:r>
              <a:rPr lang="en-GB" sz="900" dirty="0"/>
              <a:t>on their knowledge of globes, maps and atlases and apply and develop this knowledge routinely in the classroom and in the field </a:t>
            </a:r>
          </a:p>
          <a:p>
            <a:pPr marL="171450" indent="-171450">
              <a:buFont typeface="Courier New" panose="02070309020205020404" pitchFamily="49" charset="0"/>
              <a:buChar char="o"/>
            </a:pPr>
            <a:r>
              <a:rPr lang="en-GB" sz="900" dirty="0" smtClean="0"/>
              <a:t>interpret </a:t>
            </a:r>
            <a:r>
              <a:rPr lang="en-GB" sz="900" dirty="0"/>
              <a:t>Ordnance Survey maps in the classroom and the field, including using grid references and scale, topographical and other thematic mapping, and aerial and satellite photographs </a:t>
            </a:r>
          </a:p>
          <a:p>
            <a:pPr marL="171450" indent="-171450">
              <a:buFont typeface="Courier New" panose="02070309020205020404" pitchFamily="49" charset="0"/>
              <a:buChar char="o"/>
            </a:pPr>
            <a:r>
              <a:rPr lang="en-GB" sz="900" dirty="0" smtClean="0"/>
              <a:t>use </a:t>
            </a:r>
            <a:r>
              <a:rPr lang="en-GB" sz="900" dirty="0"/>
              <a:t>Geographical Information Systems (GIS) to view, analyse and interpret places and data </a:t>
            </a:r>
          </a:p>
          <a:p>
            <a:pPr marL="171450" indent="-171450">
              <a:buFont typeface="Courier New" panose="02070309020205020404" pitchFamily="49" charset="0"/>
              <a:buChar char="o"/>
            </a:pPr>
            <a:r>
              <a:rPr lang="en-GB" sz="900" dirty="0" smtClean="0"/>
              <a:t>use </a:t>
            </a:r>
            <a:r>
              <a:rPr lang="en-GB" sz="900" dirty="0"/>
              <a:t>fieldwork in contrasting locations to collect, analyse and draw conclusions from geographical data, using multiple sources of increasingly complex information. </a:t>
            </a:r>
          </a:p>
        </p:txBody>
      </p:sp>
    </p:spTree>
    <p:extLst>
      <p:ext uri="{BB962C8B-B14F-4D97-AF65-F5344CB8AC3E}">
        <p14:creationId xmlns:p14="http://schemas.microsoft.com/office/powerpoint/2010/main" val="1383279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TotalTime>
  <Words>3120</Words>
  <Application>Microsoft Office PowerPoint</Application>
  <PresentationFormat>Widescreen</PresentationFormat>
  <Paragraphs>227</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Comic Sans MS</vt:lpstr>
      <vt:lpstr>Courier New</vt:lpstr>
      <vt:lpstr>Office Theme</vt:lpstr>
      <vt:lpstr>PowerPoint Presentation</vt:lpstr>
      <vt:lpstr>PowerPoint Presentation</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Watkins</dc:creator>
  <cp:lastModifiedBy>Kerry Middleton</cp:lastModifiedBy>
  <cp:revision>252</cp:revision>
  <cp:lastPrinted>2020-01-28T17:50:34Z</cp:lastPrinted>
  <dcterms:created xsi:type="dcterms:W3CDTF">2020-01-22T11:44:23Z</dcterms:created>
  <dcterms:modified xsi:type="dcterms:W3CDTF">2023-02-20T11:56:31Z</dcterms:modified>
</cp:coreProperties>
</file>