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00FF"/>
    <a:srgbClr val="009900"/>
    <a:srgbClr val="DE23B5"/>
    <a:srgbClr val="993300"/>
    <a:srgbClr val="4F3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13842-3C25-83A2-98E7-D67F5FA6B5C2}" v="133" dt="2022-08-01T12:44:27.055"/>
    <p1510:client id="{1CB035C5-5834-42E4-81A9-C06F5648DE4B}" v="514" dt="2022-07-22T07:21:00.123"/>
    <p1510:client id="{21AF7EFC-B73D-76E6-6E75-67273B7C9026}" v="134" dt="2022-07-21T20:06:33.911"/>
    <p1510:client id="{4B1E3A4E-D1AC-B381-4DB0-35DC9E34DC8A}" v="48" dt="2022-07-22T16:29:21.724"/>
    <p1510:client id="{788021DA-EEAD-D34E-3122-C06A0C50150D}" v="68" dt="2022-08-29T12:25:37.980"/>
    <p1510:client id="{A0054997-5BDE-9355-E5FF-20FD18E55473}" v="37" dt="2022-08-23T11:10:20.308"/>
    <p1510:client id="{ACF82158-EAE0-A55D-28DA-AC4F54D37969}" v="46" dt="2022-09-03T11:58:55.543"/>
    <p1510:client id="{C74C5B7E-A0F6-AD02-63DE-292698A480FE}" v="686" dt="2022-08-01T12:19:44.410"/>
    <p1510:client id="{D9BBD699-D082-E86C-ABC4-5B595E7398BB}" v="60" dt="2022-07-28T10:20:23.769"/>
    <p1510:client id="{DB511CB1-305B-64F0-1D93-BAB36D4969EE}" v="4" dt="2022-07-22T11:44:41.473"/>
    <p1510:client id="{EE3D7BF0-EED9-FB4F-074F-02DD70A35646}" v="8" dt="2022-09-05T10:01:51.030"/>
    <p1510:client id="{FB1E6807-02D4-4FF4-7349-B88F1B1AC320}" v="104" dt="2022-08-14T11:07:28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0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Pickering" userId="S::cpickering@westmoorsmid.dorset.sch.uk::ccb3263b-1a47-4475-bb88-cef6884f34fa" providerId="AD" clId="Web-{A0054997-5BDE-9355-E5FF-20FD18E55473}"/>
    <pc:docChg chg="modSld">
      <pc:chgData name="Cecilia Pickering" userId="S::cpickering@westmoorsmid.dorset.sch.uk::ccb3263b-1a47-4475-bb88-cef6884f34fa" providerId="AD" clId="Web-{A0054997-5BDE-9355-E5FF-20FD18E55473}" dt="2022-08-23T11:10:20.308" v="18" actId="20577"/>
      <pc:docMkLst>
        <pc:docMk/>
      </pc:docMkLst>
      <pc:sldChg chg="modSp">
        <pc:chgData name="Cecilia Pickering" userId="S::cpickering@westmoorsmid.dorset.sch.uk::ccb3263b-1a47-4475-bb88-cef6884f34fa" providerId="AD" clId="Web-{A0054997-5BDE-9355-E5FF-20FD18E55473}" dt="2022-08-23T11:10:20.308" v="18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A0054997-5BDE-9355-E5FF-20FD18E55473}" dt="2022-08-23T11:10:20.308" v="18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FB1E6807-02D4-4FF4-7349-B88F1B1AC320}"/>
    <pc:docChg chg="modSld">
      <pc:chgData name="Cecilia Pickering" userId="S::cpickering@westmoorsmid.dorset.sch.uk::ccb3263b-1a47-4475-bb88-cef6884f34fa" providerId="AD" clId="Web-{FB1E6807-02D4-4FF4-7349-B88F1B1AC320}" dt="2022-08-14T11:07:28.287" v="65" actId="20577"/>
      <pc:docMkLst>
        <pc:docMk/>
      </pc:docMkLst>
      <pc:sldChg chg="modSp">
        <pc:chgData name="Cecilia Pickering" userId="S::cpickering@westmoorsmid.dorset.sch.uk::ccb3263b-1a47-4475-bb88-cef6884f34fa" providerId="AD" clId="Web-{FB1E6807-02D4-4FF4-7349-B88F1B1AC320}" dt="2022-08-14T11:07:28.287" v="65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FB1E6807-02D4-4FF4-7349-B88F1B1AC320}" dt="2022-08-14T11:07:28.287" v="65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5:56.719" v="3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6:50.675" v="44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4:52.308" v="23" actId="1076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FB1E6807-02D4-4FF4-7349-B88F1B1AC320}" dt="2022-08-14T11:03:52.085" v="16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D9BBD699-D082-E86C-ABC4-5B595E7398BB}"/>
    <pc:docChg chg="modSld">
      <pc:chgData name="Cecilia Pickering" userId="S::cpickering@westmoorsmid.dorset.sch.uk::ccb3263b-1a47-4475-bb88-cef6884f34fa" providerId="AD" clId="Web-{D9BBD699-D082-E86C-ABC4-5B595E7398BB}" dt="2022-07-28T10:20:23.769" v="30" actId="20577"/>
      <pc:docMkLst>
        <pc:docMk/>
      </pc:docMkLst>
      <pc:sldChg chg="modSp">
        <pc:chgData name="Cecilia Pickering" userId="S::cpickering@westmoorsmid.dorset.sch.uk::ccb3263b-1a47-4475-bb88-cef6884f34fa" providerId="AD" clId="Web-{D9BBD699-D082-E86C-ABC4-5B595E7398BB}" dt="2022-07-28T10:20:23.769" v="3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D9BBD699-D082-E86C-ABC4-5B595E7398BB}" dt="2022-07-28T10:19:38.549" v="10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D9BBD699-D082-E86C-ABC4-5B595E7398BB}" dt="2022-07-28T10:20:09.487" v="17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D9BBD699-D082-E86C-ABC4-5B595E7398BB}" dt="2022-07-28T10:20:23.769" v="3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1CB035C5-5834-42E4-81A9-C06F5648DE4B}"/>
    <pc:docChg chg="modSld">
      <pc:chgData name="Cecilia Pickering" userId="S::cpickering@westmoorsmid.dorset.sch.uk::ccb3263b-1a47-4475-bb88-cef6884f34fa" providerId="AD" clId="Web-{1CB035C5-5834-42E4-81A9-C06F5648DE4B}" dt="2022-07-22T07:21:00.123" v="260" actId="20577"/>
      <pc:docMkLst>
        <pc:docMk/>
      </pc:docMkLst>
      <pc:sldChg chg="modSp">
        <pc:chgData name="Cecilia Pickering" userId="S::cpickering@westmoorsmid.dorset.sch.uk::ccb3263b-1a47-4475-bb88-cef6884f34fa" providerId="AD" clId="Web-{1CB035C5-5834-42E4-81A9-C06F5648DE4B}" dt="2022-07-22T07:21:00.123" v="26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1CB035C5-5834-42E4-81A9-C06F5648DE4B}" dt="2022-07-22T07:13:05.279" v="110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1CB035C5-5834-42E4-81A9-C06F5648DE4B}" dt="2022-07-22T07:21:00.123" v="260" actId="20577"/>
          <ac:spMkLst>
            <pc:docMk/>
            <pc:sldMk cId="1383279446" sldId="256"/>
            <ac:spMk id="10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EE3D7BF0-EED9-FB4F-074F-02DD70A35646}"/>
    <pc:docChg chg="modSld">
      <pc:chgData name="Cecilia Pickering" userId="S::cpickering@westmoorsmid.dorset.sch.uk::ccb3263b-1a47-4475-bb88-cef6884f34fa" providerId="AD" clId="Web-{EE3D7BF0-EED9-FB4F-074F-02DD70A35646}" dt="2022-09-05T10:01:51.030" v="3" actId="20577"/>
      <pc:docMkLst>
        <pc:docMk/>
      </pc:docMkLst>
      <pc:sldChg chg="modSp">
        <pc:chgData name="Cecilia Pickering" userId="S::cpickering@westmoorsmid.dorset.sch.uk::ccb3263b-1a47-4475-bb88-cef6884f34fa" providerId="AD" clId="Web-{EE3D7BF0-EED9-FB4F-074F-02DD70A35646}" dt="2022-09-05T10:01:51.030" v="3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EE3D7BF0-EED9-FB4F-074F-02DD70A35646}" dt="2022-09-05T10:01:51.030" v="3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EE3D7BF0-EED9-FB4F-074F-02DD70A35646}" dt="2022-09-05T09:42:54.054" v="0" actId="20577"/>
          <ac:spMkLst>
            <pc:docMk/>
            <pc:sldMk cId="1383279446" sldId="256"/>
            <ac:spMk id="10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DB511CB1-305B-64F0-1D93-BAB36D4969EE}"/>
    <pc:docChg chg="modSld">
      <pc:chgData name="Cecilia Pickering" userId="S::cpickering@westmoorsmid.dorset.sch.uk::ccb3263b-1a47-4475-bb88-cef6884f34fa" providerId="AD" clId="Web-{DB511CB1-305B-64F0-1D93-BAB36D4969EE}" dt="2022-07-22T11:44:41.473" v="1" actId="20577"/>
      <pc:docMkLst>
        <pc:docMk/>
      </pc:docMkLst>
      <pc:sldChg chg="modSp">
        <pc:chgData name="Cecilia Pickering" userId="S::cpickering@westmoorsmid.dorset.sch.uk::ccb3263b-1a47-4475-bb88-cef6884f34fa" providerId="AD" clId="Web-{DB511CB1-305B-64F0-1D93-BAB36D4969EE}" dt="2022-07-22T11:44:41.473" v="1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DB511CB1-305B-64F0-1D93-BAB36D4969EE}" dt="2022-07-22T11:44:41.473" v="1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ACF82158-EAE0-A55D-28DA-AC4F54D37969}"/>
    <pc:docChg chg="modSld">
      <pc:chgData name="Cecilia Pickering" userId="S::cpickering@westmoorsmid.dorset.sch.uk::ccb3263b-1a47-4475-bb88-cef6884f34fa" providerId="AD" clId="Web-{ACF82158-EAE0-A55D-28DA-AC4F54D37969}" dt="2022-09-03T11:58:55.543" v="21" actId="20577"/>
      <pc:docMkLst>
        <pc:docMk/>
      </pc:docMkLst>
      <pc:sldChg chg="modSp">
        <pc:chgData name="Cecilia Pickering" userId="S::cpickering@westmoorsmid.dorset.sch.uk::ccb3263b-1a47-4475-bb88-cef6884f34fa" providerId="AD" clId="Web-{ACF82158-EAE0-A55D-28DA-AC4F54D37969}" dt="2022-09-03T11:58:55.543" v="21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ACF82158-EAE0-A55D-28DA-AC4F54D37969}" dt="2022-09-03T11:58:34.183" v="4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ACF82158-EAE0-A55D-28DA-AC4F54D37969}" dt="2022-09-03T11:58:43.777" v="18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ACF82158-EAE0-A55D-28DA-AC4F54D37969}" dt="2022-09-03T11:58:55.543" v="21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21AF7EFC-B73D-76E6-6E75-67273B7C9026}"/>
    <pc:docChg chg="delSld modSld">
      <pc:chgData name="Cecilia Pickering" userId="S::cpickering@westmoorsmid.dorset.sch.uk::ccb3263b-1a47-4475-bb88-cef6884f34fa" providerId="AD" clId="Web-{21AF7EFC-B73D-76E6-6E75-67273B7C9026}" dt="2022-07-21T20:06:33.911" v="69" actId="20577"/>
      <pc:docMkLst>
        <pc:docMk/>
      </pc:docMkLst>
      <pc:sldChg chg="modSp">
        <pc:chgData name="Cecilia Pickering" userId="S::cpickering@westmoorsmid.dorset.sch.uk::ccb3263b-1a47-4475-bb88-cef6884f34fa" providerId="AD" clId="Web-{21AF7EFC-B73D-76E6-6E75-67273B7C9026}" dt="2022-07-21T20:06:33.911" v="69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21AF7EFC-B73D-76E6-6E75-67273B7C9026}" dt="2022-07-21T20:02:58.477" v="19" actId="20577"/>
          <ac:spMkLst>
            <pc:docMk/>
            <pc:sldMk cId="1383279446" sldId="256"/>
            <ac:spMk id="5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3:03.274" v="2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3:31.634" v="28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6:33.911" v="69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21AF7EFC-B73D-76E6-6E75-67273B7C9026}" dt="2022-07-21T20:04:41.424" v="51" actId="20577"/>
          <ac:spMkLst>
            <pc:docMk/>
            <pc:sldMk cId="1383279446" sldId="256"/>
            <ac:spMk id="11" creationId="{00000000-0000-0000-0000-000000000000}"/>
          </ac:spMkLst>
        </pc:spChg>
      </pc:sldChg>
      <pc:sldChg chg="del">
        <pc:chgData name="Cecilia Pickering" userId="S::cpickering@westmoorsmid.dorset.sch.uk::ccb3263b-1a47-4475-bb88-cef6884f34fa" providerId="AD" clId="Web-{21AF7EFC-B73D-76E6-6E75-67273B7C9026}" dt="2022-07-21T20:04:58.002" v="52"/>
        <pc:sldMkLst>
          <pc:docMk/>
          <pc:sldMk cId="191570574" sldId="257"/>
        </pc:sldMkLst>
      </pc:sldChg>
    </pc:docChg>
  </pc:docChgLst>
  <pc:docChgLst>
    <pc:chgData name="Cecilia Pickering" userId="S::cpickering@westmoorsmid.dorset.sch.uk::ccb3263b-1a47-4475-bb88-cef6884f34fa" providerId="AD" clId="Web-{C74C5B7E-A0F6-AD02-63DE-292698A480FE}"/>
    <pc:docChg chg="modSld">
      <pc:chgData name="Cecilia Pickering" userId="S::cpickering@westmoorsmid.dorset.sch.uk::ccb3263b-1a47-4475-bb88-cef6884f34fa" providerId="AD" clId="Web-{C74C5B7E-A0F6-AD02-63DE-292698A480FE}" dt="2022-08-01T12:19:44.410" v="349" actId="20577"/>
      <pc:docMkLst>
        <pc:docMk/>
      </pc:docMkLst>
      <pc:sldChg chg="modSp">
        <pc:chgData name="Cecilia Pickering" userId="S::cpickering@westmoorsmid.dorset.sch.uk::ccb3263b-1a47-4475-bb88-cef6884f34fa" providerId="AD" clId="Web-{C74C5B7E-A0F6-AD02-63DE-292698A480FE}" dt="2022-08-01T12:19:44.410" v="349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C74C5B7E-A0F6-AD02-63DE-292698A480FE}" dt="2022-08-01T12:13:22.996" v="176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3:49.888" v="179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4:17.341" v="182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C74C5B7E-A0F6-AD02-63DE-292698A480FE}" dt="2022-08-01T12:19:44.410" v="349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03613842-3C25-83A2-98E7-D67F5FA6B5C2}"/>
    <pc:docChg chg="modSld">
      <pc:chgData name="Cecilia Pickering" userId="S::cpickering@westmoorsmid.dorset.sch.uk::ccb3263b-1a47-4475-bb88-cef6884f34fa" providerId="AD" clId="Web-{03613842-3C25-83A2-98E7-D67F5FA6B5C2}" dt="2022-08-01T12:44:27.055" v="80" actId="20577"/>
      <pc:docMkLst>
        <pc:docMk/>
      </pc:docMkLst>
      <pc:sldChg chg="modSp">
        <pc:chgData name="Cecilia Pickering" userId="S::cpickering@westmoorsmid.dorset.sch.uk::ccb3263b-1a47-4475-bb88-cef6884f34fa" providerId="AD" clId="Web-{03613842-3C25-83A2-98E7-D67F5FA6B5C2}" dt="2022-08-01T12:44:27.055" v="80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03613842-3C25-83A2-98E7-D67F5FA6B5C2}" dt="2022-08-01T12:30:25.508" v="42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0:53.735" v="62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2:41.801" v="70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03613842-3C25-83A2-98E7-D67F5FA6B5C2}" dt="2022-08-01T12:44:27.055" v="8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788021DA-EEAD-D34E-3122-C06A0C50150D}"/>
    <pc:docChg chg="modSld">
      <pc:chgData name="Cecilia Pickering" userId="S::cpickering@westmoorsmid.dorset.sch.uk::ccb3263b-1a47-4475-bb88-cef6884f34fa" providerId="AD" clId="Web-{788021DA-EEAD-D34E-3122-C06A0C50150D}" dt="2022-08-29T12:25:37.980" v="35" actId="20577"/>
      <pc:docMkLst>
        <pc:docMk/>
      </pc:docMkLst>
      <pc:sldChg chg="modSp">
        <pc:chgData name="Cecilia Pickering" userId="S::cpickering@westmoorsmid.dorset.sch.uk::ccb3263b-1a47-4475-bb88-cef6884f34fa" providerId="AD" clId="Web-{788021DA-EEAD-D34E-3122-C06A0C50150D}" dt="2022-08-29T12:25:37.980" v="35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788021DA-EEAD-D34E-3122-C06A0C50150D}" dt="2022-08-29T12:25:37.980" v="35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  <pc:docChgLst>
    <pc:chgData name="Cecilia Pickering" userId="S::cpickering@westmoorsmid.dorset.sch.uk::ccb3263b-1a47-4475-bb88-cef6884f34fa" providerId="AD" clId="Web-{4B1E3A4E-D1AC-B381-4DB0-35DC9E34DC8A}"/>
    <pc:docChg chg="modSld">
      <pc:chgData name="Cecilia Pickering" userId="S::cpickering@westmoorsmid.dorset.sch.uk::ccb3263b-1a47-4475-bb88-cef6884f34fa" providerId="AD" clId="Web-{4B1E3A4E-D1AC-B381-4DB0-35DC9E34DC8A}" dt="2022-07-22T16:29:20.146" v="17" actId="20577"/>
      <pc:docMkLst>
        <pc:docMk/>
      </pc:docMkLst>
      <pc:sldChg chg="modSp">
        <pc:chgData name="Cecilia Pickering" userId="S::cpickering@westmoorsmid.dorset.sch.uk::ccb3263b-1a47-4475-bb88-cef6884f34fa" providerId="AD" clId="Web-{4B1E3A4E-D1AC-B381-4DB0-35DC9E34DC8A}" dt="2022-07-22T16:29:20.146" v="17" actId="20577"/>
        <pc:sldMkLst>
          <pc:docMk/>
          <pc:sldMk cId="1383279446" sldId="256"/>
        </pc:sldMkLst>
        <pc:spChg chg="mod">
          <ac:chgData name="Cecilia Pickering" userId="S::cpickering@westmoorsmid.dorset.sch.uk::ccb3263b-1a47-4475-bb88-cef6884f34fa" providerId="AD" clId="Web-{4B1E3A4E-D1AC-B381-4DB0-35DC9E34DC8A}" dt="2022-07-22T16:29:20.146" v="17" actId="20577"/>
          <ac:spMkLst>
            <pc:docMk/>
            <pc:sldMk cId="1383279446" sldId="256"/>
            <ac:spMk id="2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5:54.844" v="6" actId="20577"/>
          <ac:spMkLst>
            <pc:docMk/>
            <pc:sldMk cId="1383279446" sldId="256"/>
            <ac:spMk id="8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38.895" v="13" actId="20577"/>
          <ac:spMkLst>
            <pc:docMk/>
            <pc:sldMk cId="1383279446" sldId="256"/>
            <ac:spMk id="9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54.911" v="15" actId="20577"/>
          <ac:spMkLst>
            <pc:docMk/>
            <pc:sldMk cId="1383279446" sldId="256"/>
            <ac:spMk id="10" creationId="{00000000-0000-0000-0000-000000000000}"/>
          </ac:spMkLst>
        </pc:spChg>
        <pc:spChg chg="mod">
          <ac:chgData name="Cecilia Pickering" userId="S::cpickering@westmoorsmid.dorset.sch.uk::ccb3263b-1a47-4475-bb88-cef6884f34fa" providerId="AD" clId="Web-{4B1E3A4E-D1AC-B381-4DB0-35DC9E34DC8A}" dt="2022-07-22T16:28:01.457" v="10" actId="20577"/>
          <ac:spMkLst>
            <pc:docMk/>
            <pc:sldMk cId="1383279446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4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3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6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5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0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1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1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D828-F978-453E-827F-D723F7991403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A097-2B70-48A5-92A2-F30E66E67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93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205" y="0"/>
            <a:ext cx="1121434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u="sng">
                <a:latin typeface="Comic Sans MS" panose="030F0702030302020204" pitchFamily="66" charset="0"/>
              </a:rPr>
              <a:t>MFL Spanish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89362" y="-4210"/>
            <a:ext cx="8202338" cy="14927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dirty="0">
                <a:solidFill>
                  <a:srgbClr val="0070C0"/>
                </a:solidFill>
              </a:rPr>
              <a:t>BIG IDEAS: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The WMMS MFL curriculum provides pupils with a strong foundation for their Spanish language studies. The three pillars of language learning: Vocabulary, Grammar and Phonics, as set out by OFSTED, are delivered through a stimulating variety of topics. Key Stage 2 focuses on introducing pupils to the key sounds and vocabulary in Spanish</a:t>
            </a:r>
            <a:r>
              <a:rPr lang="en-GB" sz="900" dirty="0">
                <a:latin typeface="Calibri"/>
                <a:ea typeface="Calibri"/>
                <a:cs typeface="Calibri"/>
              </a:rPr>
              <a:t> following the twelve National Curriculum objectives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, </a:t>
            </a:r>
            <a:r>
              <a:rPr lang="en-GB" sz="900" dirty="0">
                <a:latin typeface="Calibri"/>
                <a:ea typeface="Calibri"/>
                <a:cs typeface="Calibri"/>
              </a:rPr>
              <a:t>offering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 an inclusive, </a:t>
            </a:r>
            <a:r>
              <a:rPr lang="en-GB" sz="900" dirty="0">
                <a:latin typeface="Calibri"/>
                <a:ea typeface="Calibri"/>
                <a:cs typeface="Calibri"/>
              </a:rPr>
              <a:t>enjoyable and varied experience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. Key Stage 3 consolidates and builds on KS2 topics, grammar and vocabulary, recycling and interleaving knowledge and skills for students to progress in their Spanish</a:t>
            </a:r>
            <a:r>
              <a:rPr lang="en-GB" sz="900" dirty="0">
                <a:latin typeface="Calibri"/>
                <a:ea typeface="Calibri"/>
                <a:cs typeface="Calibri"/>
              </a:rPr>
              <a:t> </a:t>
            </a:r>
            <a:r>
              <a:rPr lang="en-GB" sz="900" dirty="0">
                <a:ea typeface="Calibri"/>
                <a:cs typeface="Calibri"/>
              </a:rPr>
              <a:t>and acquire </a:t>
            </a:r>
            <a:r>
              <a:rPr lang="en-GB" sz="900" dirty="0">
                <a:latin typeface="Calibri"/>
                <a:ea typeface="Calibri"/>
                <a:cs typeface="Calibri"/>
              </a:rPr>
              <a:t>the foundations for learning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another language in their upper schools or future studies/careers.</a:t>
            </a:r>
            <a:r>
              <a:rPr lang="en-GB" sz="900" dirty="0">
                <a:solidFill>
                  <a:schemeClr val="accent1"/>
                </a:solidFill>
              </a:rPr>
              <a:t> </a:t>
            </a:r>
            <a:r>
              <a:rPr lang="en-GB" sz="900" dirty="0"/>
              <a:t>Each KS3 half-term unit includes: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chemeClr val="accent1"/>
                </a:solidFill>
              </a:rPr>
              <a:t>A </a:t>
            </a:r>
            <a:r>
              <a:rPr lang="en-GB" sz="900" b="1" u="sng" dirty="0">
                <a:solidFill>
                  <a:schemeClr val="accent1"/>
                </a:solidFill>
              </a:rPr>
              <a:t>Sentence Builder modelling the target constructions</a:t>
            </a:r>
            <a:r>
              <a:rPr lang="en-GB" sz="900" b="1" dirty="0">
                <a:solidFill>
                  <a:schemeClr val="accent1"/>
                </a:solidFill>
              </a:rPr>
              <a:t>, with graded vocabulary-building activities. </a:t>
            </a:r>
            <a:r>
              <a:rPr lang="en-GB" sz="900" b="1" dirty="0"/>
              <a:t>Language Gym is the main ICT platform for KS3 Spanish.</a:t>
            </a:r>
            <a:endParaRPr lang="en-GB" sz="90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0070C0"/>
                </a:solidFill>
              </a:rPr>
              <a:t>Listening, reading, speaking and writing activities (targeting spelling, vocabulary, syntax, editing, communicating) focusing on meaning and key structures.</a:t>
            </a:r>
            <a:endParaRPr lang="en-GB" sz="900" b="1" dirty="0">
              <a:solidFill>
                <a:srgbClr val="0070C0"/>
              </a:solidFill>
              <a:ea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0070C0"/>
                </a:solidFill>
              </a:rPr>
              <a:t>Assessment: self-assessment; peer-assessment; teacher formative and summative assessments.</a:t>
            </a:r>
            <a:endParaRPr lang="en-GB" sz="900" b="1" dirty="0">
              <a:solidFill>
                <a:srgbClr val="0070C0"/>
              </a:solidFill>
              <a:cs typeface="Calibri"/>
            </a:endParaRPr>
          </a:p>
          <a:p>
            <a:r>
              <a:rPr lang="en-GB" sz="900" b="1" dirty="0">
                <a:solidFill>
                  <a:srgbClr val="0070C0"/>
                </a:solidFill>
              </a:rPr>
              <a:t>MFL provision will include a film project for each year group and integrate Spanish culture in lessons and on European Day of Languages. </a:t>
            </a:r>
            <a:endParaRPr lang="en-GB" sz="900" b="1" dirty="0">
              <a:solidFill>
                <a:srgbClr val="0070C0"/>
              </a:solidFill>
              <a:cs typeface="Calibri"/>
            </a:endParaRPr>
          </a:p>
          <a:p>
            <a:endParaRPr lang="en-GB" sz="1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94193" y="0"/>
            <a:ext cx="98970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rgbClr val="FF0000"/>
                </a:solidFill>
              </a:rPr>
              <a:t>SMSC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83898" y="0"/>
            <a:ext cx="170810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>
                <a:solidFill>
                  <a:srgbClr val="00B050"/>
                </a:solidFill>
              </a:rPr>
              <a:t>Main Learning Points/NC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19231"/>
            <a:ext cx="3012107" cy="5786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u="sng" dirty="0">
                <a:latin typeface="Comic Sans MS" panose="030F0702030302020204" pitchFamily="66" charset="0"/>
              </a:rPr>
              <a:t>YEAR 5</a:t>
            </a:r>
            <a:endParaRPr lang="en-GB" sz="1000" u="sng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Autumn Term 1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Introduction.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Classroom Instructions (recognition).</a:t>
            </a:r>
            <a:endParaRPr lang="en-GB" sz="1000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General culture and annotate map of Spain. Greetings.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Asking: how are you? 3 responses. HA: adding intensifier, </a:t>
            </a:r>
            <a:r>
              <a:rPr lang="en-GB" sz="1000" i="1" dirty="0" err="1">
                <a:latin typeface="Comic Sans MS" panose="030F0702030302020204" pitchFamily="66" charset="0"/>
                <a:ea typeface="Calibri"/>
                <a:cs typeface="Calibri"/>
              </a:rPr>
              <a:t>muy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. </a:t>
            </a:r>
            <a:r>
              <a:rPr lang="en-GB" sz="10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Phonics</a:t>
            </a:r>
            <a:r>
              <a:rPr lang="en-GB" sz="1000" b="1" dirty="0">
                <a:solidFill>
                  <a:srgbClr val="C00000"/>
                </a:solidFill>
                <a:latin typeface="Comic Sans MS" panose="030F0702030302020204" pitchFamily="66" charset="0"/>
                <a:ea typeface="Calibri"/>
                <a:cs typeface="Calibri"/>
              </a:rPr>
              <a:t>. HA: Using the questions: How are you? 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endParaRPr lang="en-GB" sz="10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Autumn Term 2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+mn-lt"/>
                <a:cs typeface="+mn-lt"/>
              </a:rPr>
              <a:t>Explore Spanish festival: Day of the Dead</a:t>
            </a:r>
            <a:r>
              <a:rPr lang="en-GB" sz="1000" dirty="0">
                <a:latin typeface="Comic Sans MS" panose="030F0702030302020204" pitchFamily="66" charset="0"/>
              </a:rPr>
              <a:t>.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All: I am called,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me </a:t>
            </a:r>
            <a:r>
              <a:rPr lang="en-GB" sz="1000" i="1" dirty="0" err="1">
                <a:latin typeface="Comic Sans MS" panose="030F0702030302020204" pitchFamily="66" charset="0"/>
                <a:ea typeface="Calibri"/>
                <a:cs typeface="Calibri"/>
              </a:rPr>
              <a:t>llamo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 …</a:t>
            </a:r>
            <a:r>
              <a:rPr lang="en-GB" sz="1000" dirty="0">
                <a:solidFill>
                  <a:srgbClr val="C00000"/>
                </a:solidFill>
                <a:latin typeface="Comic Sans MS" panose="030F0702030302020204" pitchFamily="66" charset="0"/>
                <a:ea typeface="Calibri"/>
                <a:cs typeface="Calibri"/>
              </a:rPr>
              <a:t> 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Ask: What are you called? Age</a:t>
            </a:r>
            <a:r>
              <a:rPr lang="en-GB" sz="1000" b="1" dirty="0">
                <a:latin typeface="Comic Sans MS" panose="030F0702030302020204" pitchFamily="66" charset="0"/>
                <a:ea typeface="Calibri"/>
                <a:cs typeface="Calibri"/>
              </a:rPr>
              <a:t>. </a:t>
            </a:r>
            <a:r>
              <a:rPr lang="en-GB" sz="1000" dirty="0">
                <a:solidFill>
                  <a:srgbClr val="CC00FF"/>
                </a:solidFill>
                <a:latin typeface="Comic Sans MS" panose="030F0702030302020204" pitchFamily="66" charset="0"/>
                <a:ea typeface="Calibri"/>
                <a:cs typeface="Calibri"/>
              </a:rPr>
              <a:t>Numbers 1-10</a:t>
            </a:r>
            <a:r>
              <a:rPr lang="en-GB" sz="1000" b="1" dirty="0">
                <a:solidFill>
                  <a:srgbClr val="C00000"/>
                </a:solidFill>
                <a:latin typeface="Comic Sans MS" panose="030F0702030302020204" pitchFamily="66" charset="0"/>
                <a:ea typeface="Calibri"/>
                <a:cs typeface="Calibri"/>
              </a:rPr>
              <a:t>.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Colours</a:t>
            </a:r>
            <a:r>
              <a:rPr lang="en-GB" sz="1000" b="1" dirty="0">
                <a:solidFill>
                  <a:srgbClr val="C00000"/>
                </a:solidFill>
                <a:latin typeface="Comic Sans MS" panose="030F0702030302020204" pitchFamily="66" charset="0"/>
                <a:ea typeface="Calibri"/>
                <a:cs typeface="Calibri"/>
              </a:rPr>
              <a:t>.</a:t>
            </a:r>
            <a:endParaRPr lang="en-GB" sz="1000" dirty="0">
              <a:solidFill>
                <a:schemeClr val="accent2"/>
              </a:solidFill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Spring Term 1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CC00FF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Animals (Early)</a:t>
            </a:r>
            <a:endParaRPr lang="en-GB" sz="1000" dirty="0">
              <a:solidFill>
                <a:srgbClr val="CC00FF"/>
              </a:solidFill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Grammar concept: masculine/feminine classes of nouns. Links: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colours</a:t>
            </a:r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. HA: adjectives placement.</a:t>
            </a:r>
            <a:endParaRPr lang="en-GB" sz="1000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Links: </a:t>
            </a:r>
            <a:r>
              <a:rPr lang="en-GB" sz="1000" dirty="0">
                <a:solidFill>
                  <a:srgbClr val="CC00FF"/>
                </a:solidFill>
                <a:latin typeface="Comic Sans MS" panose="030F0702030302020204" pitchFamily="66" charset="0"/>
                <a:ea typeface="Calibri"/>
                <a:cs typeface="Calibri"/>
              </a:rPr>
              <a:t>numbers 1-10</a:t>
            </a:r>
            <a:endParaRPr lang="en-GB" sz="1000" dirty="0">
              <a:solidFill>
                <a:srgbClr val="CC00FF"/>
              </a:solidFill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Spring Term 2</a:t>
            </a:r>
            <a:endParaRPr lang="en-GB" sz="1000" b="1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10 </a:t>
            </a:r>
            <a:r>
              <a:rPr lang="en-GB" sz="1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Shapes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</a:rPr>
              <a:t> (Early)</a:t>
            </a:r>
            <a:endParaRPr lang="en-GB" sz="1000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 panose="020F0502020204030204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Links: gender, </a:t>
            </a:r>
            <a:r>
              <a:rPr lang="en-GB" sz="1000" i="1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colours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, </a:t>
            </a:r>
            <a:r>
              <a:rPr lang="en-GB" sz="1000" dirty="0">
                <a:solidFill>
                  <a:srgbClr val="CC00FF"/>
                </a:solidFill>
                <a:latin typeface="Comic Sans MS" panose="030F0702030302020204" pitchFamily="66" charset="0"/>
                <a:cs typeface="Calibri" panose="020F0502020204030204"/>
              </a:rPr>
              <a:t>numbers</a:t>
            </a:r>
            <a:endParaRPr lang="en-GB" sz="1000" dirty="0">
              <a:solidFill>
                <a:srgbClr val="CC00FF"/>
              </a:solidFill>
              <a:latin typeface="Comic Sans MS" panose="030F0702030302020204" pitchFamily="66" charset="0"/>
              <a:ea typeface="Calibri"/>
              <a:cs typeface="Calibri" panose="020F0502020204030204"/>
            </a:endParaRPr>
          </a:p>
          <a:p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Syntax with colour adjectives. HA: use of third person, </a:t>
            </a:r>
            <a:r>
              <a:rPr lang="en-GB" sz="1000" dirty="0" err="1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tener</a:t>
            </a:r>
            <a:r>
              <a:rPr lang="en-GB" sz="1000" dirty="0">
                <a:solidFill>
                  <a:srgbClr val="002060"/>
                </a:solidFill>
                <a:latin typeface="Comic Sans MS" panose="030F0702030302020204" pitchFamily="66" charset="0"/>
                <a:cs typeface="Calibri" panose="020F0502020204030204"/>
              </a:rPr>
              <a:t>, to say how many sides a shape has. SEMANA SANTA.</a:t>
            </a:r>
            <a:endParaRPr lang="en-GB" sz="1000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Summer Term 1</a:t>
            </a:r>
            <a:endParaRPr lang="en-GB" sz="1000" u="sng" dirty="0">
              <a:solidFill>
                <a:srgbClr val="002060"/>
              </a:solidFill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Food: Fruits </a:t>
            </a:r>
            <a:r>
              <a:rPr lang="en-GB" sz="1000" dirty="0">
                <a:solidFill>
                  <a:srgbClr val="009900"/>
                </a:solidFill>
                <a:effectLst/>
                <a:latin typeface="Comic Sans MS" panose="030F0702030302020204" pitchFamily="66" charset="0"/>
                <a:ea typeface="Calibri"/>
                <a:cs typeface="Calibri"/>
              </a:rPr>
              <a:t>(Early)</a:t>
            </a:r>
          </a:p>
          <a:p>
            <a:r>
              <a:rPr lang="en-GB" sz="1000" b="1" dirty="0">
                <a:solidFill>
                  <a:srgbClr val="009900"/>
                </a:solidFill>
                <a:latin typeface="Comic Sans MS" panose="030F0702030302020204" pitchFamily="66" charset="0"/>
                <a:cs typeface="Calibri"/>
              </a:rPr>
              <a:t>Vocab: Introduce 10 fruits Grammar: likes/dislikes: </a:t>
            </a:r>
            <a:r>
              <a:rPr lang="en-GB" sz="1000" b="1" i="1" dirty="0">
                <a:solidFill>
                  <a:srgbClr val="009900"/>
                </a:solidFill>
                <a:latin typeface="Comic Sans MS" panose="030F0702030302020204" pitchFamily="66" charset="0"/>
                <a:cs typeface="Calibri"/>
              </a:rPr>
              <a:t>me </a:t>
            </a:r>
            <a:r>
              <a:rPr lang="en-GB" sz="1000" b="1" i="1" dirty="0" err="1">
                <a:solidFill>
                  <a:srgbClr val="009900"/>
                </a:solidFill>
                <a:latin typeface="Comic Sans MS" panose="030F0702030302020204" pitchFamily="66" charset="0"/>
                <a:cs typeface="Calibri"/>
              </a:rPr>
              <a:t>gustan</a:t>
            </a:r>
            <a:r>
              <a:rPr lang="en-GB" sz="1000" b="1" dirty="0">
                <a:solidFill>
                  <a:srgbClr val="009900"/>
                </a:solidFill>
                <a:latin typeface="Comic Sans MS" panose="030F0702030302020204" pitchFamily="66" charset="0"/>
                <a:cs typeface="Calibri"/>
              </a:rPr>
              <a:t>…</a:t>
            </a:r>
          </a:p>
          <a:p>
            <a:endParaRPr lang="en-GB" sz="1000" b="1" u="sng" dirty="0">
              <a:solidFill>
                <a:srgbClr val="009900"/>
              </a:solidFill>
              <a:latin typeface="Comic Sans MS" panose="030F0702030302020204" pitchFamily="66" charset="0"/>
              <a:cs typeface="Calibri"/>
            </a:endParaRPr>
          </a:p>
          <a:p>
            <a:r>
              <a:rPr lang="en-GB" sz="1000" u="sng" dirty="0">
                <a:latin typeface="Comic Sans MS" panose="030F0702030302020204" pitchFamily="66" charset="0"/>
              </a:rPr>
              <a:t>Summer Term 2</a:t>
            </a:r>
            <a:endParaRPr lang="en-GB" sz="1000" u="sng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effectLst/>
                <a:latin typeface="Comic Sans MS" panose="030F0702030302020204" pitchFamily="66" charset="0"/>
                <a:ea typeface="Calibri"/>
                <a:cs typeface="Calibri"/>
              </a:rPr>
              <a:t>Months of the year</a:t>
            </a:r>
            <a:endParaRPr lang="en-GB" sz="1000" b="1" dirty="0"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dirty="0">
                <a:latin typeface="Comic Sans MS" panose="030F0702030302020204" pitchFamily="66" charset="0"/>
                <a:ea typeface="Calibri"/>
                <a:cs typeface="Calibri"/>
              </a:rPr>
              <a:t>Links: </a:t>
            </a:r>
            <a:r>
              <a:rPr lang="en-GB" sz="1000" i="1" dirty="0">
                <a:latin typeface="Comic Sans MS" panose="030F0702030302020204" pitchFamily="66" charset="0"/>
                <a:ea typeface="Calibri"/>
                <a:cs typeface="Calibri"/>
              </a:rPr>
              <a:t>colours, numbers.</a:t>
            </a:r>
            <a:endParaRPr lang="en-GB" sz="1000" i="1" dirty="0">
              <a:effectLst/>
              <a:latin typeface="Comic Sans MS" panose="030F0702030302020204" pitchFamily="66" charset="0"/>
              <a:ea typeface="Calibri"/>
              <a:cs typeface="Calibri"/>
            </a:endParaRPr>
          </a:p>
          <a:p>
            <a:r>
              <a:rPr lang="en-GB" sz="1000" b="1" dirty="0">
                <a:highlight>
                  <a:srgbClr val="FFFF00"/>
                </a:highlight>
                <a:latin typeface="Comic Sans MS" panose="030F0702030302020204" pitchFamily="66" charset="0"/>
                <a:ea typeface="Calibri"/>
                <a:cs typeface="Calibri"/>
              </a:rPr>
              <a:t>Film project: </a:t>
            </a:r>
            <a:r>
              <a:rPr lang="en-GB" sz="1000" b="1" dirty="0" err="1">
                <a:highlight>
                  <a:srgbClr val="FFFF00"/>
                </a:highlight>
                <a:latin typeface="Comic Sans MS" panose="030F0702030302020204" pitchFamily="66" charset="0"/>
                <a:ea typeface="Calibri"/>
                <a:cs typeface="Calibri"/>
              </a:rPr>
              <a:t>Encanto.</a:t>
            </a:r>
            <a:r>
              <a:rPr lang="en-GB" sz="10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Themes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GB" sz="1000" b="1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family</a:t>
            </a:r>
            <a:r>
              <a:rPr lang="en-GB" sz="1000" dirty="0">
                <a:solidFill>
                  <a:srgbClr val="7030A0"/>
                </a:solidFill>
                <a:latin typeface="Comic Sans MS" panose="030F0702030302020204" pitchFamily="66" charset="0"/>
              </a:rPr>
              <a:t>. </a:t>
            </a:r>
            <a:endParaRPr lang="en-GB" sz="1000" dirty="0">
              <a:solidFill>
                <a:srgbClr val="7030A0"/>
              </a:solidFill>
              <a:latin typeface="Comic Sans MS" panose="030F0702030302020204" pitchFamily="66" charset="0"/>
              <a:ea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5472" y="1325826"/>
            <a:ext cx="3012108" cy="7986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50" u="sng" dirty="0"/>
              <a:t>YEAR 6</a:t>
            </a:r>
            <a:endParaRPr lang="en-GB" sz="950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Autumn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Introduction. Why </a:t>
            </a:r>
            <a:r>
              <a:rPr lang="en-GB" sz="950" b="1" dirty="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learn a second language. </a:t>
            </a:r>
            <a:r>
              <a:rPr lang="en-GB" sz="950" dirty="0">
                <a:latin typeface="Calibri"/>
                <a:ea typeface="Calibri"/>
                <a:cs typeface="Calibri"/>
              </a:rPr>
              <a:t>Classroom instructions (recognition). </a:t>
            </a:r>
            <a:r>
              <a:rPr lang="en-GB" sz="950" b="1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Phonics. General culture. Annotate map of South American Spanish countries.</a:t>
            </a:r>
            <a:r>
              <a:rPr lang="en-GB" sz="950" dirty="0">
                <a:solidFill>
                  <a:srgbClr val="C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endParaRPr lang="en-GB" sz="950" dirty="0">
              <a:solidFill>
                <a:srgbClr val="C00000"/>
              </a:solidFill>
              <a:latin typeface="Calibri"/>
              <a:ea typeface="Calibri"/>
              <a:cs typeface="Calibri"/>
            </a:endParaRPr>
          </a:p>
          <a:p>
            <a:r>
              <a:rPr lang="en-GB" sz="950" b="1" dirty="0">
                <a:effectLst/>
                <a:latin typeface="Calibri"/>
                <a:ea typeface="Calibri"/>
                <a:cs typeface="Calibri"/>
              </a:rPr>
              <a:t>Presenting Myself</a:t>
            </a:r>
            <a:r>
              <a:rPr lang="en-GB" sz="950" b="1" dirty="0">
                <a:latin typeface="Calibri"/>
                <a:ea typeface="Calibri"/>
                <a:cs typeface="Calibri"/>
              </a:rPr>
              <a:t>: I am called</a:t>
            </a:r>
            <a:r>
              <a:rPr lang="en-GB" sz="950" dirty="0">
                <a:latin typeface="Calibri"/>
                <a:ea typeface="Calibri"/>
                <a:cs typeface="Calibri"/>
              </a:rPr>
              <a:t>. Be able to ask what are you called and respond. Ask how are you and respond with 5 different responses. Role play in class.</a:t>
            </a:r>
            <a:endParaRPr lang="en-GB" sz="950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endParaRPr lang="en-GB" sz="950" b="1" u="sng" dirty="0">
              <a:solidFill>
                <a:srgbClr val="002060"/>
              </a:solidFill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Autumn Term 2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Calibri"/>
              </a:rPr>
              <a:t>Explore Spanish festival: Day of the Dead</a:t>
            </a:r>
          </a:p>
          <a:p>
            <a:r>
              <a:rPr lang="en-GB" sz="950" dirty="0">
                <a:latin typeface="Calibri"/>
                <a:ea typeface="Calibri" panose="020F0502020204030204" pitchFamily="34" charset="0"/>
                <a:cs typeface="Calibri"/>
              </a:rPr>
              <a:t>Presenting myself (Me </a:t>
            </a:r>
            <a:r>
              <a:rPr lang="en-GB" sz="950" dirty="0" err="1">
                <a:latin typeface="Calibri"/>
                <a:ea typeface="Calibri" panose="020F0502020204030204" pitchFamily="34" charset="0"/>
                <a:cs typeface="Calibri"/>
              </a:rPr>
              <a:t>presento</a:t>
            </a:r>
            <a:r>
              <a:rPr lang="en-GB" sz="950" dirty="0">
                <a:latin typeface="Calibri"/>
                <a:ea typeface="Calibri" panose="020F0502020204030204" pitchFamily="34" charset="0"/>
                <a:cs typeface="Calibri"/>
              </a:rPr>
              <a:t>) unit continued: my age.</a:t>
            </a:r>
          </a:p>
          <a:p>
            <a:r>
              <a:rPr lang="en-GB" sz="950" dirty="0">
                <a:solidFill>
                  <a:srgbClr val="CC00FF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Numbers</a:t>
            </a:r>
            <a:r>
              <a:rPr lang="en-GB" sz="950" dirty="0">
                <a:effectLst/>
                <a:latin typeface="Calibri"/>
                <a:ea typeface="Calibri" panose="020F0502020204030204" pitchFamily="34" charset="0"/>
                <a:cs typeface="Calibri"/>
              </a:rPr>
              <a:t>. Create Tweet (X).</a:t>
            </a:r>
          </a:p>
          <a:p>
            <a:r>
              <a:rPr lang="en-GB" sz="950" b="1" u="sng" dirty="0">
                <a:solidFill>
                  <a:srgbClr val="002060"/>
                </a:solidFill>
              </a:rPr>
              <a:t>Spring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dirty="0">
                <a:solidFill>
                  <a:srgbClr val="FF0000"/>
                </a:solidFill>
                <a:cs typeface="Calibri"/>
              </a:rPr>
              <a:t>Countries</a:t>
            </a:r>
            <a:r>
              <a:rPr lang="en-GB" sz="950" dirty="0">
                <a:cs typeface="Calibri"/>
              </a:rPr>
              <a:t> </a:t>
            </a:r>
            <a:r>
              <a:rPr lang="en-GB" sz="950" dirty="0">
                <a:solidFill>
                  <a:srgbClr val="FF0000"/>
                </a:solidFill>
                <a:cs typeface="Calibri"/>
              </a:rPr>
              <a:t>and nationalities</a:t>
            </a:r>
            <a:r>
              <a:rPr lang="en-GB" sz="950" dirty="0">
                <a:cs typeface="Calibri"/>
              </a:rPr>
              <a:t>, adjective agreement, noun, gender. Saying </a:t>
            </a:r>
            <a:r>
              <a:rPr lang="en-GB" sz="950" b="1" dirty="0">
                <a:solidFill>
                  <a:schemeClr val="accent3">
                    <a:lumMod val="50000"/>
                  </a:schemeClr>
                </a:solidFill>
                <a:cs typeface="Calibri"/>
              </a:rPr>
              <a:t>where I am from</a:t>
            </a:r>
            <a:r>
              <a:rPr lang="en-GB" sz="950" dirty="0">
                <a:cs typeface="Calibri"/>
              </a:rPr>
              <a:t>, </a:t>
            </a:r>
            <a:r>
              <a:rPr lang="en-GB" sz="950" b="1" dirty="0">
                <a:cs typeface="Calibri"/>
              </a:rPr>
              <a:t>soy de</a:t>
            </a:r>
            <a:r>
              <a:rPr lang="en-GB" sz="950" dirty="0">
                <a:cs typeface="Calibri"/>
              </a:rPr>
              <a:t> and </a:t>
            </a:r>
            <a:r>
              <a:rPr lang="en-GB" sz="950" dirty="0">
                <a:solidFill>
                  <a:srgbClr val="3333FF"/>
                </a:solidFill>
                <a:cs typeface="Calibri"/>
              </a:rPr>
              <a:t>where I live, </a:t>
            </a:r>
            <a:r>
              <a:rPr lang="en-GB" sz="950" i="1" dirty="0">
                <a:solidFill>
                  <a:srgbClr val="3333FF"/>
                </a:solidFill>
                <a:cs typeface="Calibri"/>
              </a:rPr>
              <a:t>vivo </a:t>
            </a:r>
            <a:r>
              <a:rPr lang="en-GB" sz="950" i="1" dirty="0" err="1">
                <a:solidFill>
                  <a:srgbClr val="3333FF"/>
                </a:solidFill>
                <a:cs typeface="Calibri"/>
              </a:rPr>
              <a:t>en</a:t>
            </a:r>
            <a:r>
              <a:rPr lang="en-GB" sz="950" dirty="0">
                <a:solidFill>
                  <a:srgbClr val="3333FF"/>
                </a:solidFill>
                <a:cs typeface="Calibri"/>
              </a:rPr>
              <a:t>...</a:t>
            </a:r>
            <a:r>
              <a:rPr lang="en-GB" sz="950" dirty="0">
                <a:cs typeface="Calibri"/>
              </a:rPr>
              <a:t>Create cartoon strip.</a:t>
            </a:r>
          </a:p>
          <a:p>
            <a:r>
              <a:rPr lang="en-GB" sz="950" b="1" u="sng" dirty="0">
                <a:solidFill>
                  <a:srgbClr val="002060"/>
                </a:solidFill>
              </a:rPr>
              <a:t>Spring Term 2</a:t>
            </a:r>
            <a:endParaRPr lang="en-GB" sz="950" b="1" dirty="0">
              <a:solidFill>
                <a:srgbClr val="000000"/>
              </a:solidFill>
              <a:cs typeface="Calibri"/>
            </a:endParaRPr>
          </a:p>
          <a:p>
            <a:r>
              <a:rPr lang="en-GB" sz="950" b="1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Family</a:t>
            </a:r>
            <a:r>
              <a:rPr lang="en-GB" sz="950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</a:rPr>
              <a:t> (</a:t>
            </a:r>
            <a:r>
              <a:rPr lang="en-GB" sz="950" dirty="0">
                <a:latin typeface="Calibri"/>
                <a:cs typeface="Calibri"/>
              </a:rPr>
              <a:t>Intermediate) Range of family members (real or fictitious), including step-brothers and sisters. </a:t>
            </a:r>
            <a:r>
              <a:rPr lang="en-GB" sz="950" b="1" dirty="0">
                <a:latin typeface="Calibri"/>
                <a:cs typeface="Calibri"/>
              </a:rPr>
              <a:t>Numbers 1-31</a:t>
            </a:r>
            <a:r>
              <a:rPr lang="en-GB" sz="950" dirty="0">
                <a:latin typeface="Calibri"/>
                <a:cs typeface="Calibri"/>
              </a:rPr>
              <a:t>. Integrated use of film, </a:t>
            </a:r>
            <a:r>
              <a:rPr lang="en-GB" sz="950" dirty="0" err="1">
                <a:latin typeface="Calibri"/>
                <a:cs typeface="Calibri"/>
              </a:rPr>
              <a:t>Encanto</a:t>
            </a:r>
            <a:r>
              <a:rPr lang="en-GB" sz="950" dirty="0">
                <a:latin typeface="Calibri"/>
                <a:cs typeface="Calibri"/>
              </a:rPr>
              <a:t>. Culture: SEMANA SANTA.</a:t>
            </a:r>
            <a:endParaRPr lang="en-GB" dirty="0"/>
          </a:p>
          <a:p>
            <a:r>
              <a:rPr lang="en-GB" sz="950" b="1" u="sng" dirty="0">
                <a:solidFill>
                  <a:srgbClr val="002060"/>
                </a:solidFill>
              </a:rPr>
              <a:t>Summer Term 1</a:t>
            </a:r>
            <a:endParaRPr lang="en-GB" sz="950" b="1" u="sng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chemeClr val="accent6"/>
                </a:solidFill>
                <a:latin typeface="Calibri"/>
                <a:ea typeface="+mn-lt"/>
                <a:cs typeface="Calibri"/>
              </a:rPr>
              <a:t>At the Café </a:t>
            </a:r>
            <a:endParaRPr lang="en-US" sz="950" dirty="0">
              <a:solidFill>
                <a:schemeClr val="accent6"/>
              </a:solidFill>
              <a:ea typeface="+mn-lt"/>
              <a:cs typeface="+mn-lt"/>
            </a:endParaRPr>
          </a:p>
          <a:p>
            <a:r>
              <a:rPr lang="en-GB" sz="950" dirty="0">
                <a:latin typeface="Calibri"/>
                <a:ea typeface="+mn-lt"/>
                <a:cs typeface="Calibri"/>
              </a:rPr>
              <a:t>Grammar: first person singular conditional tense: QUERER. Role play.</a:t>
            </a:r>
            <a:endParaRPr lang="en-US" sz="950" dirty="0">
              <a:ea typeface="+mn-lt"/>
              <a:cs typeface="+mn-lt"/>
            </a:endParaRPr>
          </a:p>
          <a:p>
            <a:r>
              <a:rPr lang="en-GB" sz="950" b="1" dirty="0">
                <a:solidFill>
                  <a:srgbClr val="002060"/>
                </a:solidFill>
                <a:latin typeface="Calibri"/>
                <a:ea typeface="+mn-lt"/>
                <a:cs typeface="Calibri"/>
              </a:rPr>
              <a:t>Links: </a:t>
            </a:r>
            <a:r>
              <a:rPr lang="en-GB" sz="950" b="1" dirty="0">
                <a:solidFill>
                  <a:srgbClr val="009900"/>
                </a:solidFill>
                <a:latin typeface="Calibri"/>
                <a:ea typeface="+mn-lt"/>
                <a:cs typeface="Calibri"/>
              </a:rPr>
              <a:t>fruit.</a:t>
            </a:r>
          </a:p>
          <a:p>
            <a:endParaRPr lang="en-GB" sz="950" b="1" dirty="0">
              <a:solidFill>
                <a:srgbClr val="009900"/>
              </a:solidFill>
              <a:latin typeface="Calibri"/>
              <a:ea typeface="+mn-lt"/>
              <a:cs typeface="Calibri"/>
            </a:endParaRPr>
          </a:p>
          <a:p>
            <a:r>
              <a:rPr lang="en-GB" sz="950" b="1" u="sng" dirty="0">
                <a:solidFill>
                  <a:srgbClr val="002060"/>
                </a:solidFill>
              </a:rPr>
              <a:t>Summer Term 2</a:t>
            </a:r>
          </a:p>
          <a:p>
            <a:r>
              <a:rPr lang="en-GB" sz="950" b="1" u="sng" dirty="0">
                <a:solidFill>
                  <a:srgbClr val="002060"/>
                </a:solidFill>
                <a:cs typeface="Calibri"/>
              </a:rPr>
              <a:t>Consolidation: </a:t>
            </a:r>
            <a:r>
              <a:rPr lang="en-GB" sz="950" b="1" dirty="0">
                <a:solidFill>
                  <a:srgbClr val="7030A0"/>
                </a:solidFill>
              </a:rPr>
              <a:t>Grammar: first person present </a:t>
            </a:r>
            <a:r>
              <a:rPr lang="en-GB" sz="950" b="1" dirty="0" err="1">
                <a:solidFill>
                  <a:srgbClr val="7030A0"/>
                </a:solidFill>
              </a:rPr>
              <a:t>llamarse</a:t>
            </a:r>
            <a:r>
              <a:rPr lang="en-GB" sz="950" b="1" dirty="0">
                <a:solidFill>
                  <a:srgbClr val="7030A0"/>
                </a:solidFill>
              </a:rPr>
              <a:t>, </a:t>
            </a:r>
            <a:r>
              <a:rPr lang="en-GB" sz="950" b="1" dirty="0" err="1">
                <a:solidFill>
                  <a:srgbClr val="7030A0"/>
                </a:solidFill>
              </a:rPr>
              <a:t>vivir,ser</a:t>
            </a:r>
            <a:r>
              <a:rPr lang="en-GB" sz="950" b="1" dirty="0">
                <a:solidFill>
                  <a:srgbClr val="7030A0"/>
                </a:solidFill>
              </a:rPr>
              <a:t>, </a:t>
            </a:r>
            <a:r>
              <a:rPr lang="en-GB" sz="950" b="1" dirty="0" err="1">
                <a:solidFill>
                  <a:srgbClr val="7030A0"/>
                </a:solidFill>
              </a:rPr>
              <a:t>tener</a:t>
            </a:r>
            <a:r>
              <a:rPr lang="en-GB" sz="950" b="1" dirty="0">
                <a:solidFill>
                  <a:srgbClr val="7030A0"/>
                </a:solidFill>
                <a:cs typeface="Calibri"/>
              </a:rPr>
              <a:t>. </a:t>
            </a:r>
          </a:p>
          <a:p>
            <a:r>
              <a:rPr lang="en-GB" sz="950" b="1" dirty="0">
                <a:solidFill>
                  <a:srgbClr val="7030A0"/>
                </a:solidFill>
                <a:cs typeface="Calibri"/>
              </a:rPr>
              <a:t>Days of week; months of year. HA: say when my birthday is.</a:t>
            </a:r>
            <a:endParaRPr lang="en-GB" sz="950" b="1" dirty="0">
              <a:solidFill>
                <a:srgbClr val="002060"/>
              </a:solidFill>
              <a:cs typeface="Calibri"/>
            </a:endParaRPr>
          </a:p>
          <a:p>
            <a:r>
              <a:rPr lang="en-GB" sz="950" b="1" dirty="0">
                <a:solidFill>
                  <a:schemeClr val="bg1">
                    <a:lumMod val="50000"/>
                  </a:schemeClr>
                </a:solidFill>
              </a:rPr>
              <a:t>Links: numbers</a:t>
            </a:r>
          </a:p>
          <a:p>
            <a:r>
              <a:rPr lang="en-GB" sz="950" b="1" dirty="0">
                <a:solidFill>
                  <a:srgbClr val="002060"/>
                </a:solidFill>
                <a:highlight>
                  <a:srgbClr val="FFFF00"/>
                </a:highlight>
              </a:rPr>
              <a:t>Film project: Encanto. </a:t>
            </a:r>
            <a:r>
              <a:rPr lang="en-GB" sz="950" b="1" dirty="0">
                <a:solidFill>
                  <a:srgbClr val="7030A0"/>
                </a:solidFill>
                <a:highlight>
                  <a:srgbClr val="FFFF00"/>
                </a:highlight>
              </a:rPr>
              <a:t>P</a:t>
            </a:r>
            <a:r>
              <a:rPr lang="en-GB" sz="950" b="1" dirty="0">
                <a:solidFill>
                  <a:srgbClr val="7030A0"/>
                </a:solidFill>
              </a:rPr>
              <a:t>ersonal gifts (links to PSHE), family, food, setting.</a:t>
            </a:r>
            <a:endParaRPr lang="en-GB" sz="950" b="1" dirty="0">
              <a:solidFill>
                <a:srgbClr val="7030A0"/>
              </a:solidFill>
              <a:cs typeface="Calibri"/>
            </a:endParaRPr>
          </a:p>
          <a:p>
            <a:r>
              <a:rPr lang="en-GB" sz="950" b="1" dirty="0">
                <a:solidFill>
                  <a:srgbClr val="7030A0"/>
                </a:solidFill>
              </a:rPr>
              <a:t>Skills: using ICT language apps</a:t>
            </a:r>
            <a:r>
              <a:rPr lang="en-GB" sz="950" b="1">
                <a:solidFill>
                  <a:srgbClr val="7030A0"/>
                </a:solidFill>
              </a:rPr>
              <a:t>: Language Angels.</a:t>
            </a:r>
            <a:endParaRPr lang="en-GB" sz="950" b="1" dirty="0">
              <a:solidFill>
                <a:srgbClr val="7030A0"/>
              </a:solidFill>
              <a:cs typeface="Calibri"/>
            </a:endParaRPr>
          </a:p>
          <a:p>
            <a:endParaRPr lang="en-GB" sz="950" b="1" dirty="0">
              <a:solidFill>
                <a:srgbClr val="002060"/>
              </a:solidFill>
              <a:cs typeface="Calibri"/>
            </a:endParaRPr>
          </a:p>
          <a:p>
            <a:endParaRPr lang="en-GB" sz="950" dirty="0">
              <a:solidFill>
                <a:srgbClr val="002060"/>
              </a:solidFill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dirty="0">
              <a:solidFill>
                <a:srgbClr val="7030A0"/>
              </a:solidFill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  <a:p>
            <a:endParaRPr lang="en-GB" sz="950" u="sng" dirty="0"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7580" y="1313002"/>
            <a:ext cx="3200248" cy="8215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u="sng" dirty="0"/>
              <a:t>YEAR 7</a:t>
            </a:r>
            <a:endParaRPr lang="en-GB" sz="900" u="sng" dirty="0">
              <a:cs typeface="Calibri"/>
            </a:endParaRPr>
          </a:p>
          <a:p>
            <a:r>
              <a:rPr lang="en-GB" sz="900" u="sng" dirty="0"/>
              <a:t>Autumn Term 1</a:t>
            </a:r>
            <a:endParaRPr lang="en-GB" sz="900" u="sng" dirty="0"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dirty="0">
                <a:solidFill>
                  <a:srgbClr val="FF0000"/>
                </a:solidFill>
                <a:ea typeface="+mn-lt"/>
                <a:cs typeface="+mn-lt"/>
              </a:rPr>
              <a:t>Introduction. Why learn a second language </a:t>
            </a:r>
            <a:r>
              <a:rPr lang="en-GB" sz="900" dirty="0">
                <a:ea typeface="+mn-lt"/>
                <a:cs typeface="+mn-lt"/>
              </a:rPr>
              <a:t>&amp; </a:t>
            </a:r>
            <a:r>
              <a:rPr lang="en-GB" sz="900" b="1" dirty="0">
                <a:solidFill>
                  <a:srgbClr val="9900CC"/>
                </a:solidFill>
                <a:ea typeface="+mn-lt"/>
                <a:cs typeface="+mn-lt"/>
              </a:rPr>
              <a:t>Careers.</a:t>
            </a:r>
            <a:r>
              <a:rPr lang="en-GB" sz="900" dirty="0">
                <a:solidFill>
                  <a:srgbClr val="FF99FF"/>
                </a:solidFill>
                <a:ea typeface="+mn-lt"/>
                <a:cs typeface="+mn-lt"/>
              </a:rPr>
              <a:t> </a:t>
            </a:r>
            <a:r>
              <a:rPr lang="en-GB" sz="900" dirty="0">
                <a:ea typeface="+mn-lt"/>
                <a:cs typeface="+mn-lt"/>
              </a:rPr>
              <a:t>Behaviour Curriculum expectations. Recognise classroom Instructions. </a:t>
            </a:r>
            <a:r>
              <a:rPr lang="en-GB" sz="900" b="1" dirty="0">
                <a:ea typeface="+mn-lt"/>
                <a:cs typeface="+mn-lt"/>
              </a:rPr>
              <a:t>Introducing oneself</a:t>
            </a:r>
            <a:r>
              <a:rPr lang="en-GB" sz="900" dirty="0">
                <a:ea typeface="+mn-lt"/>
                <a:cs typeface="+mn-lt"/>
              </a:rPr>
              <a:t>.  Phonics. Saying what is in </a:t>
            </a:r>
            <a:r>
              <a:rPr lang="en-GB" sz="900" b="1" dirty="0">
                <a:solidFill>
                  <a:srgbClr val="DE23B5"/>
                </a:solidFill>
                <a:ea typeface="+mn-lt"/>
                <a:cs typeface="+mn-lt"/>
              </a:rPr>
              <a:t>my school bag/pencil case</a:t>
            </a:r>
            <a:r>
              <a:rPr lang="en-GB" sz="900" dirty="0">
                <a:ea typeface="+mn-lt"/>
                <a:cs typeface="+mn-lt"/>
              </a:rPr>
              <a:t>, using </a:t>
            </a:r>
            <a:r>
              <a:rPr lang="en-GB" sz="900" i="1" dirty="0">
                <a:ea typeface="+mn-lt"/>
                <a:cs typeface="+mn-lt"/>
              </a:rPr>
              <a:t>colours, </a:t>
            </a:r>
            <a:r>
              <a:rPr lang="en-GB" sz="900" dirty="0">
                <a:solidFill>
                  <a:srgbClr val="CC00FF"/>
                </a:solidFill>
                <a:ea typeface="+mn-lt"/>
                <a:cs typeface="+mn-lt"/>
              </a:rPr>
              <a:t>numbers</a:t>
            </a:r>
            <a:r>
              <a:rPr lang="en-GB" sz="900" i="1" dirty="0">
                <a:ea typeface="+mn-lt"/>
                <a:cs typeface="+mn-lt"/>
              </a:rPr>
              <a:t>. </a:t>
            </a:r>
            <a:r>
              <a:rPr lang="en-GB" sz="900" dirty="0">
                <a:ea typeface="+mn-lt"/>
                <a:cs typeface="+mn-lt"/>
              </a:rPr>
              <a:t>Create pencil case concertina.</a:t>
            </a:r>
          </a:p>
          <a:p>
            <a:pPr>
              <a:spcAft>
                <a:spcPts val="1000"/>
              </a:spcAft>
            </a:pPr>
            <a:r>
              <a:rPr lang="en-GB" sz="900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Autumn Term 2</a:t>
            </a:r>
          </a:p>
          <a:p>
            <a:pPr>
              <a:spcAft>
                <a:spcPts val="1000"/>
              </a:spcAft>
            </a:pPr>
            <a:r>
              <a:rPr lang="en-GB" sz="900" dirty="0">
                <a:ea typeface="+mn-lt"/>
                <a:cs typeface="+mn-lt"/>
              </a:rPr>
              <a:t>Culture: Explore</a:t>
            </a:r>
            <a:r>
              <a:rPr lang="en-GB" sz="900" dirty="0">
                <a:cs typeface="Calibri"/>
              </a:rPr>
              <a:t> Spanish festival: Day of the Dead. </a:t>
            </a:r>
            <a:r>
              <a:rPr lang="en-GB" sz="900" dirty="0">
                <a:solidFill>
                  <a:srgbClr val="CC00FF"/>
                </a:solidFill>
                <a:effectLst/>
                <a:latin typeface="Calibri"/>
                <a:ea typeface="Calibri"/>
                <a:cs typeface="Calibri"/>
              </a:rPr>
              <a:t>Talking about my age. 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Numbers up to 31. </a:t>
            </a: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Talking about my family (real or fictitious) brothers/sisters; using TENER, first person singular present tense. </a:t>
            </a:r>
            <a:r>
              <a:rPr lang="en-GB" sz="900" dirty="0" err="1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Llamarse</a:t>
            </a: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, first person and third person singular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. </a:t>
            </a:r>
            <a:r>
              <a:rPr lang="en-GB" sz="900" dirty="0">
                <a:latin typeface="Calibri"/>
                <a:ea typeface="Calibri"/>
                <a:cs typeface="Calibri"/>
              </a:rPr>
              <a:t> Talking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 about </a:t>
            </a: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my family </a:t>
            </a:r>
            <a:r>
              <a:rPr lang="en-GB" sz="900" dirty="0">
                <a:effectLst/>
                <a:latin typeface="Calibri"/>
                <a:ea typeface="Calibri"/>
                <a:cs typeface="Calibri"/>
              </a:rPr>
              <a:t>members and their </a:t>
            </a:r>
            <a:r>
              <a:rPr lang="en-GB" sz="900" dirty="0">
                <a:solidFill>
                  <a:srgbClr val="CC00FF"/>
                </a:solidFill>
                <a:effectLst/>
                <a:latin typeface="Calibri"/>
                <a:ea typeface="Calibri"/>
                <a:cs typeface="Calibri"/>
              </a:rPr>
              <a:t>ages</a:t>
            </a:r>
            <a:r>
              <a:rPr lang="en-GB" sz="900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. HA:</a:t>
            </a:r>
            <a:r>
              <a:rPr lang="en-GB" sz="900" b="1" dirty="0">
                <a:solidFill>
                  <a:srgbClr val="4F6228"/>
                </a:solidFill>
                <a:latin typeface="Calibri"/>
                <a:ea typeface="Calibri"/>
                <a:cs typeface="Calibri"/>
              </a:rPr>
              <a:t> Saying</a:t>
            </a:r>
            <a:r>
              <a:rPr lang="en-GB" sz="900" b="1" dirty="0">
                <a:solidFill>
                  <a:srgbClr val="4F6228"/>
                </a:solidFill>
                <a:effectLst/>
                <a:latin typeface="Calibri"/>
                <a:ea typeface="Calibri"/>
                <a:cs typeface="Calibri"/>
              </a:rPr>
              <a:t> when my birthday is. Recap: </a:t>
            </a:r>
            <a:r>
              <a:rPr lang="en-GB" sz="900" b="1" dirty="0">
                <a:solidFill>
                  <a:srgbClr val="4F6228"/>
                </a:solidFill>
                <a:latin typeface="Calibri"/>
                <a:ea typeface="Calibri"/>
                <a:cs typeface="Calibri"/>
              </a:rPr>
              <a:t>Months of year</a:t>
            </a:r>
            <a:endParaRPr lang="en-GB" sz="9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Spring</a:t>
            </a:r>
            <a:r>
              <a:rPr lang="en-GB" sz="900" u="sng" dirty="0">
                <a:ea typeface="+mn-lt"/>
                <a:cs typeface="+mn-lt"/>
              </a:rPr>
              <a:t> Term 1 </a:t>
            </a:r>
            <a:r>
              <a:rPr lang="en-GB" sz="900" dirty="0">
                <a:ea typeface="Calibri"/>
                <a:cs typeface="Calibri"/>
              </a:rPr>
              <a:t>Talking about 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pets. Phonics. Masculine/feminine nouns and adjectival agreement for singular and plural (particularly </a:t>
            </a:r>
            <a:r>
              <a:rPr lang="en-GB" sz="900" i="1" dirty="0">
                <a:ea typeface="Calibri"/>
                <a:cs typeface="Calibri"/>
              </a:rPr>
              <a:t>colours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). Recycling: present tense first person singular, 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tener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. HA:  conditional and  imperfect of </a:t>
            </a:r>
            <a:r>
              <a:rPr lang="en-GB" sz="900" b="1" dirty="0" err="1">
                <a:solidFill>
                  <a:srgbClr val="CC00FF"/>
                </a:solidFill>
                <a:ea typeface="Calibri"/>
                <a:cs typeface="Calibri"/>
              </a:rPr>
              <a:t>tener</a:t>
            </a:r>
            <a:r>
              <a:rPr lang="en-GB" sz="900" b="1" dirty="0">
                <a:solidFill>
                  <a:srgbClr val="CC00FF"/>
                </a:solidFill>
                <a:ea typeface="Calibri"/>
                <a:cs typeface="Calibri"/>
              </a:rPr>
              <a:t>, first person singular. OPINIONS on pets. Create a Tweet (X).</a:t>
            </a:r>
          </a:p>
          <a:p>
            <a:pPr>
              <a:spcAft>
                <a:spcPts val="1000"/>
              </a:spcAft>
            </a:pPr>
            <a:r>
              <a:rPr lang="en-GB" sz="900" u="sng" dirty="0">
                <a:latin typeface="Calibri"/>
                <a:ea typeface="Calibri"/>
                <a:cs typeface="Calibri"/>
              </a:rPr>
              <a:t>Spring Term 2 </a:t>
            </a:r>
            <a:r>
              <a:rPr lang="en-GB" sz="900" b="1" dirty="0">
                <a:cs typeface="Calibri"/>
              </a:rPr>
              <a:t>Describing my hair</a:t>
            </a:r>
            <a:r>
              <a:rPr lang="en-GB" sz="900" b="1" dirty="0">
                <a:ea typeface="Calibri"/>
                <a:cs typeface="Calibri"/>
              </a:rPr>
              <a:t> and eyes</a:t>
            </a:r>
            <a:r>
              <a:rPr lang="en-GB" sz="900" dirty="0">
                <a:ea typeface="Calibri"/>
                <a:cs typeface="Calibri"/>
              </a:rPr>
              <a:t>  Grammar:  TENER - irregular present tense first person singular and third person singular. HA: third person plural. </a:t>
            </a:r>
            <a:r>
              <a:rPr lang="en-GB" sz="900" b="1" dirty="0">
                <a:solidFill>
                  <a:srgbClr val="CC00FF"/>
                </a:solidFill>
                <a:ea typeface="+mn-lt"/>
                <a:cs typeface="+mn-lt"/>
              </a:rPr>
              <a:t> </a:t>
            </a:r>
            <a:r>
              <a:rPr lang="en-GB" sz="900" b="1" dirty="0">
                <a:ea typeface="+mn-lt"/>
                <a:cs typeface="+mn-lt"/>
              </a:rPr>
              <a:t>Counting to 100</a:t>
            </a:r>
            <a:r>
              <a:rPr lang="en-GB" sz="900" b="1" dirty="0">
                <a:ea typeface="+mn-lt"/>
                <a:cs typeface="Calibri"/>
              </a:rPr>
              <a:t>.</a:t>
            </a:r>
            <a:r>
              <a:rPr lang="en-GB" sz="900" dirty="0">
                <a:ea typeface="Calibri"/>
                <a:cs typeface="Calibri"/>
              </a:rPr>
              <a:t> Grammar: possessive adjectives; pronouns; use of SER, first person singular present tense. HA: describing another person, third person singular. Create a missing prisoner poster. Culture: SEMANA SANTA. Links: </a:t>
            </a:r>
            <a:r>
              <a:rPr lang="en-GB" sz="900" b="1" dirty="0">
                <a:solidFill>
                  <a:srgbClr val="DE23B5"/>
                </a:solidFill>
                <a:ea typeface="Calibri"/>
                <a:cs typeface="Calibri"/>
              </a:rPr>
              <a:t>describing pets</a:t>
            </a:r>
            <a:r>
              <a:rPr lang="en-GB" sz="900" dirty="0">
                <a:ea typeface="Calibri"/>
                <a:cs typeface="Calibri"/>
              </a:rPr>
              <a:t>.</a:t>
            </a:r>
            <a:endParaRPr lang="en-GB" sz="900" b="1" dirty="0"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latin typeface="Calibri"/>
                <a:ea typeface="Calibri"/>
                <a:cs typeface="Calibri"/>
              </a:rPr>
              <a:t>Summer Term 1 </a:t>
            </a:r>
            <a:r>
              <a:rPr lang="en-GB" sz="900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GB" sz="900" b="1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Talking about</a:t>
            </a:r>
            <a:r>
              <a:rPr lang="en-GB" sz="900" b="1" dirty="0">
                <a:solidFill>
                  <a:srgbClr val="3333FF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900" b="1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where I live. Places in my town</a:t>
            </a:r>
            <a:r>
              <a:rPr lang="en-GB" sz="900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. </a:t>
            </a:r>
            <a:r>
              <a:rPr lang="en-GB" sz="900" dirty="0">
                <a:latin typeface="Calibri"/>
                <a:ea typeface="Calibri"/>
                <a:cs typeface="Calibri"/>
              </a:rPr>
              <a:t>Grammar: VIVIR, first person singular/third person singular. Impersonal hay; negative: no hay. HA: likes/dislikes of town. First  person singular present tense of IR  + al + masculine place. </a:t>
            </a:r>
            <a:r>
              <a:rPr lang="en-GB" sz="900" b="1" dirty="0">
                <a:solidFill>
                  <a:srgbClr val="3333FF"/>
                </a:solidFill>
                <a:ea typeface="Calibri"/>
                <a:cs typeface="Calibri"/>
              </a:rPr>
              <a:t>Create TRIARAMAS (3D maps).</a:t>
            </a:r>
            <a:endParaRPr lang="en-GB" sz="900" dirty="0">
              <a:solidFill>
                <a:srgbClr val="3333FF"/>
              </a:solidFill>
              <a:latin typeface="Calibri"/>
              <a:ea typeface="Calibri"/>
              <a:cs typeface="Calibri"/>
            </a:endParaRPr>
          </a:p>
          <a:p>
            <a:pPr>
              <a:spcAft>
                <a:spcPts val="1000"/>
              </a:spcAft>
            </a:pPr>
            <a:r>
              <a:rPr lang="en-GB" sz="900" u="sng" dirty="0">
                <a:latin typeface="Calibri"/>
                <a:ea typeface="Calibri"/>
                <a:cs typeface="Calibri"/>
              </a:rPr>
              <a:t>Summer Term 2  </a:t>
            </a:r>
            <a:r>
              <a:rPr lang="en-GB" sz="9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Countries and languages </a:t>
            </a:r>
            <a:r>
              <a:rPr lang="en-GB" sz="9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 speak</a:t>
            </a:r>
            <a:r>
              <a:rPr lang="en-GB" sz="900" dirty="0">
                <a:latin typeface="Calibri"/>
                <a:ea typeface="Calibri"/>
                <a:cs typeface="Calibri"/>
              </a:rPr>
              <a:t>. </a:t>
            </a:r>
            <a:r>
              <a:rPr lang="en-GB" sz="900" u="sng" dirty="0">
                <a:latin typeface="Calibri"/>
                <a:ea typeface="Calibri"/>
                <a:cs typeface="Calibri"/>
              </a:rPr>
              <a:t>Consolidation</a:t>
            </a:r>
            <a:r>
              <a:rPr lang="en-GB" sz="900" b="1" u="sng" dirty="0">
                <a:latin typeface="Calibri"/>
                <a:ea typeface="Calibri"/>
                <a:cs typeface="Calibri"/>
              </a:rPr>
              <a:t>. </a:t>
            </a:r>
            <a:r>
              <a:rPr lang="en-GB" sz="900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F</a:t>
            </a:r>
            <a:r>
              <a:rPr lang="en-GB" sz="900" b="1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ilm</a:t>
            </a:r>
            <a:r>
              <a:rPr lang="en-GB" sz="900" b="1" dirty="0">
                <a:highlight>
                  <a:srgbClr val="FFFF00"/>
                </a:highlight>
              </a:rPr>
              <a:t> Project</a:t>
            </a:r>
            <a:r>
              <a:rPr lang="en-GB" sz="900" b="1" dirty="0">
                <a:solidFill>
                  <a:srgbClr val="7030A0"/>
                </a:solidFill>
              </a:rPr>
              <a:t>: Coco – themes music, food, family. ICT Platform: Language Gym</a:t>
            </a:r>
            <a:endParaRPr lang="en-GB" sz="900" b="1" dirty="0">
              <a:solidFill>
                <a:srgbClr val="7030A0"/>
              </a:solidFill>
              <a:ea typeface="Calibri"/>
              <a:cs typeface="Calibri"/>
            </a:endParaRPr>
          </a:p>
          <a:p>
            <a:endParaRPr lang="en-GB" sz="750" dirty="0">
              <a:solidFill>
                <a:srgbClr val="7030A0"/>
              </a:solidFill>
              <a:ea typeface="Calibri"/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endParaRPr lang="en-GB" sz="650" dirty="0">
              <a:solidFill>
                <a:srgbClr val="7030A0"/>
              </a:solidFill>
              <a:cs typeface="Calibri"/>
            </a:endParaRPr>
          </a:p>
          <a:p>
            <a:pPr lvl="0"/>
            <a:endParaRPr lang="en-GB" sz="650" dirty="0">
              <a:solidFill>
                <a:srgbClr val="00B050"/>
              </a:solidFill>
              <a:cs typeface="Calibri"/>
            </a:endParaRPr>
          </a:p>
          <a:p>
            <a:pPr lvl="0"/>
            <a:endParaRPr lang="en-GB" sz="650" u="sng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95936" y="1328636"/>
            <a:ext cx="3003280" cy="578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u="sng" dirty="0"/>
              <a:t>YEAR 8</a:t>
            </a:r>
            <a:endParaRPr lang="en-GB" sz="800" u="sng" dirty="0">
              <a:ea typeface="Calibri"/>
              <a:cs typeface="Calibri"/>
            </a:endParaRPr>
          </a:p>
          <a:p>
            <a:r>
              <a:rPr lang="en-GB" sz="800" u="sng" dirty="0"/>
              <a:t>Autumn Term 1</a:t>
            </a:r>
            <a:endParaRPr lang="en-GB" sz="800" u="sng" dirty="0">
              <a:ea typeface="Calibri"/>
              <a:cs typeface="Calibri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dirty="0">
                <a:solidFill>
                  <a:srgbClr val="FF0000"/>
                </a:solidFill>
                <a:ea typeface="+mn-lt"/>
                <a:cs typeface="+mn-lt"/>
              </a:rPr>
              <a:t>Introduction. Why learn a second language &amp; </a:t>
            </a:r>
            <a:r>
              <a:rPr lang="en-GB" sz="800" b="1" dirty="0">
                <a:solidFill>
                  <a:srgbClr val="9900CC"/>
                </a:solidFill>
                <a:ea typeface="+mn-lt"/>
                <a:cs typeface="+mn-lt"/>
              </a:rPr>
              <a:t>Careers</a:t>
            </a:r>
            <a:r>
              <a:rPr lang="en-GB" sz="800" dirty="0">
                <a:solidFill>
                  <a:srgbClr val="FF0000"/>
                </a:solidFill>
                <a:ea typeface="+mn-lt"/>
                <a:cs typeface="+mn-lt"/>
              </a:rPr>
              <a:t>. Behaviour curriculum expectations. </a:t>
            </a:r>
            <a:r>
              <a:rPr lang="en-GB" sz="800" dirty="0">
                <a:ea typeface="+mn-lt"/>
                <a:cs typeface="+mn-lt"/>
              </a:rPr>
              <a:t>Classroom Instructions. Saying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what </a:t>
            </a:r>
            <a:r>
              <a:rPr lang="en-GB" sz="800" dirty="0">
                <a:latin typeface="Calibri"/>
                <a:ea typeface="Calibri"/>
                <a:cs typeface="Calibri"/>
              </a:rPr>
              <a:t>sports/hobbies I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and others do in our </a:t>
            </a:r>
            <a:r>
              <a:rPr lang="en-GB" sz="800" u="sng" dirty="0">
                <a:effectLst/>
                <a:latin typeface="Calibri"/>
                <a:ea typeface="Calibri"/>
                <a:cs typeface="Calibri"/>
              </a:rPr>
              <a:t>free time.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Hobbies with present tense irregular 1st person: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hago</a:t>
            </a:r>
            <a:r>
              <a:rPr lang="en-GB" sz="800" b="1" dirty="0">
                <a:latin typeface="Calibri"/>
                <a:ea typeface="Calibri"/>
                <a:cs typeface="Calibri"/>
              </a:rPr>
              <a:t>;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juego</a:t>
            </a:r>
            <a:r>
              <a:rPr lang="en-GB" sz="800" b="1" dirty="0">
                <a:latin typeface="Calibri"/>
                <a:ea typeface="Calibri"/>
                <a:cs typeface="Calibri"/>
              </a:rPr>
              <a:t>;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voy</a:t>
            </a:r>
            <a:r>
              <a:rPr lang="en-GB" sz="800" dirty="0">
                <a:latin typeface="Calibri"/>
                <a:ea typeface="Calibri"/>
                <a:cs typeface="Calibri"/>
              </a:rPr>
              <a:t>).  </a:t>
            </a:r>
            <a:r>
              <a:rPr lang="en-GB" sz="800" b="1" dirty="0">
                <a:ea typeface="+mn-lt"/>
                <a:cs typeface="+mn-lt"/>
              </a:rPr>
              <a:t>Links: </a:t>
            </a:r>
            <a:r>
              <a:rPr lang="en-GB" sz="800" dirty="0">
                <a:solidFill>
                  <a:srgbClr val="CC00FF"/>
                </a:solidFill>
                <a:ea typeface="+mn-lt"/>
                <a:cs typeface="+mn-lt"/>
              </a:rPr>
              <a:t>Careers</a:t>
            </a:r>
            <a:r>
              <a:rPr lang="en-GB" sz="800" dirty="0">
                <a:solidFill>
                  <a:srgbClr val="002060"/>
                </a:solidFill>
                <a:ea typeface="+mn-lt"/>
                <a:cs typeface="+mn-lt"/>
              </a:rPr>
              <a:t>.</a:t>
            </a:r>
            <a:endParaRPr lang="en-GB" sz="800" dirty="0">
              <a:latin typeface="Calibri"/>
              <a:ea typeface="+mn-lt"/>
              <a:cs typeface="Calibri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u="sng" dirty="0"/>
              <a:t>Autumn Term </a:t>
            </a:r>
            <a:r>
              <a:rPr lang="en-GB" sz="800" dirty="0"/>
              <a:t>2</a:t>
            </a:r>
            <a:r>
              <a:rPr lang="en-GB" sz="800" dirty="0">
                <a:cs typeface="Calibri"/>
              </a:rPr>
              <a:t> Culture: </a:t>
            </a:r>
            <a:r>
              <a:rPr lang="en-GB" sz="800" dirty="0">
                <a:latin typeface="Calibri"/>
                <a:ea typeface="Calibri"/>
                <a:cs typeface="Calibri"/>
              </a:rPr>
              <a:t>Explore Spanish festival: Day of the Dead. </a:t>
            </a:r>
            <a:r>
              <a:rPr lang="en-GB" sz="800" b="1" dirty="0"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/>
                <a:cs typeface="Calibri"/>
              </a:rPr>
              <a:t>Talking about the weather</a:t>
            </a:r>
            <a:r>
              <a:rPr lang="en-GB" sz="800" dirty="0"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in conjunction with </a:t>
            </a:r>
            <a:r>
              <a:rPr lang="en-GB" sz="800" u="sng" dirty="0">
                <a:latin typeface="Calibri"/>
                <a:ea typeface="Calibri"/>
                <a:cs typeface="Calibri"/>
              </a:rPr>
              <a:t>free time </a:t>
            </a:r>
            <a:r>
              <a:rPr lang="en-GB" sz="800" dirty="0">
                <a:latin typeface="Calibri"/>
                <a:ea typeface="Calibri"/>
                <a:cs typeface="Calibri"/>
              </a:rPr>
              <a:t>activities. 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Introduce vocabulary for 9 weather types.</a:t>
            </a:r>
            <a:r>
              <a:rPr lang="en-US" sz="800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Grammar: </a:t>
            </a:r>
            <a:r>
              <a:rPr lang="en-GB" sz="800" b="1" dirty="0" err="1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hace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 + noun. Use of gerund for 2 weather expressions.</a:t>
            </a:r>
            <a:r>
              <a:rPr lang="en-US" sz="800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Links: months. HA: more sophisticated weather phrases. </a:t>
            </a:r>
            <a:r>
              <a:rPr lang="en-GB" sz="800" dirty="0">
                <a:latin typeface="Calibri"/>
                <a:ea typeface="Calibri"/>
                <a:cs typeface="Calibri"/>
              </a:rPr>
              <a:t>Grammar: the verbs,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hacer</a:t>
            </a:r>
            <a:r>
              <a:rPr lang="en-GB" sz="800" dirty="0">
                <a:latin typeface="Calibri"/>
                <a:ea typeface="Calibri"/>
                <a:cs typeface="Calibri"/>
              </a:rPr>
              <a:t>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ir</a:t>
            </a:r>
            <a:r>
              <a:rPr lang="en-GB" sz="800" dirty="0">
                <a:latin typeface="Calibri"/>
                <a:ea typeface="Calibri"/>
                <a:cs typeface="Calibri"/>
              </a:rPr>
              <a:t>,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jugar</a:t>
            </a:r>
            <a:r>
              <a:rPr lang="en-GB" sz="800" dirty="0">
                <a:latin typeface="Calibri"/>
                <a:ea typeface="Calibri"/>
                <a:cs typeface="Calibri"/>
              </a:rPr>
              <a:t> in the present indicative. Asking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questions.Weather</a:t>
            </a:r>
            <a:r>
              <a:rPr lang="en-GB" sz="800" dirty="0">
                <a:latin typeface="Calibri"/>
                <a:ea typeface="Calibri"/>
                <a:cs typeface="Calibri"/>
              </a:rPr>
              <a:t> forecast presentations. Create a weather log.</a:t>
            </a: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u="sng" dirty="0">
                <a:latin typeface="Calibri"/>
                <a:ea typeface="Calibri"/>
                <a:cs typeface="Calibri"/>
              </a:rPr>
              <a:t>Spring Term 1 </a:t>
            </a:r>
            <a:r>
              <a:rPr lang="en-GB" sz="800" dirty="0">
                <a:latin typeface="Calibri"/>
                <a:ea typeface="Calibri"/>
                <a:cs typeface="Calibri"/>
              </a:rPr>
              <a:t>Consolidate leisure activities and weather into complex sentences. HA: Likes/dislikes re weather. Create a diary. </a:t>
            </a: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Phonics: </a:t>
            </a:r>
            <a:r>
              <a:rPr lang="en-GB" sz="800" b="1" dirty="0" err="1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ll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; </a:t>
            </a:r>
            <a:r>
              <a:rPr lang="en-GB" sz="800" b="1" dirty="0" err="1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rr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. Recap</a:t>
            </a:r>
            <a:r>
              <a:rPr lang="en-GB" sz="800" dirty="0">
                <a:solidFill>
                  <a:srgbClr val="DE23B5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describing your pets. Masculine and feminine nouns and adjectival (e.g., colours) agreement for singular and plural. Introduce personality adjectives for pets. </a:t>
            </a:r>
            <a:r>
              <a:rPr lang="en-GB" sz="800" b="1" dirty="0">
                <a:latin typeface="Calibri"/>
                <a:ea typeface="Calibri"/>
                <a:cs typeface="Calibri"/>
              </a:rPr>
              <a:t>HA: full conjugation of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tener</a:t>
            </a:r>
            <a:r>
              <a:rPr lang="en-GB" sz="800" b="1" dirty="0">
                <a:latin typeface="Calibri"/>
                <a:ea typeface="Calibri"/>
                <a:cs typeface="Calibri"/>
              </a:rPr>
              <a:t>, present tense.  Conditional tense, first person singular. Past tense, </a:t>
            </a:r>
            <a:r>
              <a:rPr lang="en-GB" sz="800" b="1" dirty="0" err="1">
                <a:latin typeface="Calibri"/>
                <a:ea typeface="Calibri"/>
                <a:cs typeface="Calibri"/>
              </a:rPr>
              <a:t>tenía</a:t>
            </a:r>
            <a:r>
              <a:rPr lang="en-GB" sz="800" b="1" dirty="0">
                <a:latin typeface="Calibri"/>
                <a:ea typeface="Calibri"/>
                <a:cs typeface="Calibri"/>
              </a:rPr>
              <a:t>, to say a pet I used to have. Using adjectives to create OPINION phrases. </a:t>
            </a:r>
            <a:endParaRPr lang="en-GB" sz="800" dirty="0">
              <a:solidFill>
                <a:srgbClr val="ED7D31"/>
              </a:solidFill>
              <a:ea typeface="+mn-lt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800" u="sng" dirty="0">
                <a:solidFill>
                  <a:srgbClr val="000000"/>
                </a:solidFill>
                <a:ea typeface="+mn-lt"/>
                <a:cs typeface="+mn-lt"/>
              </a:rPr>
              <a:t>Spring</a:t>
            </a:r>
            <a:r>
              <a:rPr lang="en-GB" sz="800" u="sng" dirty="0">
                <a:latin typeface="Calibri"/>
                <a:ea typeface="Calibri"/>
                <a:cs typeface="Calibri"/>
              </a:rPr>
              <a:t> Term 2</a:t>
            </a:r>
            <a:r>
              <a:rPr lang="en-GB" sz="800" dirty="0">
                <a:latin typeface="Calibri"/>
                <a:ea typeface="Calibri"/>
                <a:cs typeface="Calibri"/>
              </a:rPr>
              <a:t> Recap places in town. OPINIONS/describing your town. </a:t>
            </a:r>
            <a:r>
              <a:rPr lang="en-GB" sz="800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Recap how to say where you live</a:t>
            </a:r>
            <a:r>
              <a:rPr lang="en-GB" sz="800" dirty="0">
                <a:latin typeface="Calibri"/>
                <a:ea typeface="Calibri"/>
                <a:cs typeface="Calibri"/>
              </a:rPr>
              <a:t>. New adjectives and agreements. Recycle </a:t>
            </a:r>
            <a:r>
              <a:rPr lang="en-GB" sz="800" i="1" dirty="0">
                <a:latin typeface="Calibri"/>
                <a:ea typeface="Calibri"/>
                <a:cs typeface="Calibri"/>
              </a:rPr>
              <a:t>me </a:t>
            </a:r>
            <a:r>
              <a:rPr lang="en-GB" sz="800" i="1" dirty="0" err="1">
                <a:latin typeface="Calibri"/>
                <a:ea typeface="Calibri"/>
                <a:cs typeface="Calibri"/>
              </a:rPr>
              <a:t>gusta</a:t>
            </a:r>
            <a:r>
              <a:rPr lang="en-GB" sz="800" i="1" dirty="0">
                <a:latin typeface="Calibri"/>
                <a:ea typeface="Calibri"/>
                <a:cs typeface="Calibri"/>
              </a:rPr>
              <a:t>/</a:t>
            </a:r>
            <a:r>
              <a:rPr lang="en-GB" sz="800" i="1" dirty="0" err="1">
                <a:latin typeface="Calibri"/>
                <a:ea typeface="Calibri"/>
                <a:cs typeface="Calibri"/>
              </a:rPr>
              <a:t>odio</a:t>
            </a:r>
            <a:r>
              <a:rPr lang="en-GB" sz="800" dirty="0">
                <a:latin typeface="Calibri"/>
                <a:ea typeface="Calibri"/>
                <a:cs typeface="Calibri"/>
              </a:rPr>
              <a:t>. HA: use conjunctions and  intensifiers. Using impersonal of </a:t>
            </a:r>
            <a:r>
              <a:rPr lang="en-GB" sz="800" i="1" dirty="0" err="1">
                <a:latin typeface="Calibri"/>
                <a:ea typeface="Calibri"/>
                <a:cs typeface="Calibri"/>
              </a:rPr>
              <a:t>haber</a:t>
            </a:r>
            <a:r>
              <a:rPr lang="en-GB" sz="800" dirty="0">
                <a:latin typeface="Calibri"/>
                <a:ea typeface="Calibri"/>
                <a:cs typeface="Calibri"/>
              </a:rPr>
              <a:t> to say what there is/isn't (negatives). Use of </a:t>
            </a:r>
            <a:r>
              <a:rPr lang="en-GB" sz="800" b="1" i="1" dirty="0">
                <a:latin typeface="Calibri"/>
                <a:ea typeface="Calibri"/>
                <a:cs typeface="Calibri"/>
              </a:rPr>
              <a:t>al</a:t>
            </a:r>
            <a:r>
              <a:rPr lang="en-GB" sz="800" i="1" dirty="0"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before masculine places in town. Culture: SEMANA SANTA.</a:t>
            </a:r>
            <a:endParaRPr lang="en-GB" sz="800" dirty="0">
              <a:solidFill>
                <a:srgbClr val="ED7D31"/>
              </a:solidFill>
              <a:latin typeface="Calibri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u="sng" dirty="0">
                <a:latin typeface="Calibri"/>
                <a:ea typeface="Calibri"/>
                <a:cs typeface="Calibri"/>
              </a:rPr>
              <a:t>Summer Term 1 </a:t>
            </a:r>
            <a:r>
              <a:rPr lang="en-GB" sz="800" dirty="0">
                <a:solidFill>
                  <a:srgbClr val="009900"/>
                </a:solidFill>
                <a:latin typeface="Calibri"/>
                <a:ea typeface="Calibri"/>
                <a:cs typeface="Calibri"/>
              </a:rPr>
              <a:t>Food/Cafeteria -</a:t>
            </a:r>
            <a:r>
              <a:rPr lang="en-GB" sz="800" dirty="0">
                <a:solidFill>
                  <a:srgbClr val="009900"/>
                </a:solidFill>
                <a:effectLst/>
                <a:latin typeface="Calibri"/>
                <a:ea typeface="Calibri"/>
                <a:cs typeface="Calibri"/>
              </a:rPr>
              <a:t> Develop knowledge of a range of food and drinks. </a:t>
            </a:r>
            <a:r>
              <a:rPr lang="en-GB" sz="800" dirty="0">
                <a:effectLst/>
                <a:latin typeface="Calibri"/>
                <a:ea typeface="Calibri"/>
                <a:cs typeface="Calibri"/>
              </a:rPr>
              <a:t>Talk about future </a:t>
            </a:r>
            <a:r>
              <a:rPr lang="en-GB" sz="800" dirty="0">
                <a:latin typeface="Calibri"/>
                <a:ea typeface="Calibri"/>
                <a:cs typeface="Calibri"/>
              </a:rPr>
              <a:t>activities in context of</a:t>
            </a:r>
            <a:r>
              <a:rPr lang="en-GB" sz="800" dirty="0">
                <a:solidFill>
                  <a:schemeClr val="accent4">
                    <a:lumMod val="50000"/>
                  </a:schemeClr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b="1" dirty="0">
                <a:solidFill>
                  <a:srgbClr val="FFC000"/>
                </a:solidFill>
                <a:effectLst/>
                <a:latin typeface="Calibri"/>
                <a:ea typeface="Calibri"/>
                <a:cs typeface="Calibri"/>
              </a:rPr>
              <a:t>holidays</a:t>
            </a:r>
            <a:r>
              <a:rPr lang="en-GB" sz="800" b="1" dirty="0">
                <a:solidFill>
                  <a:schemeClr val="accent2"/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en-GB" sz="800" b="1" dirty="0">
                <a:solidFill>
                  <a:srgbClr val="4F6228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GB" sz="800" dirty="0">
                <a:latin typeface="Calibri"/>
                <a:ea typeface="Calibri"/>
                <a:cs typeface="Calibri"/>
              </a:rPr>
              <a:t>Grammar: infinitives. </a:t>
            </a:r>
            <a:r>
              <a:rPr lang="en-GB" sz="800" b="1" dirty="0">
                <a:latin typeface="Calibri"/>
                <a:ea typeface="Calibri"/>
                <a:cs typeface="Calibri"/>
              </a:rPr>
              <a:t>Immediate future tense</a:t>
            </a:r>
            <a:r>
              <a:rPr lang="en-GB" sz="800" dirty="0">
                <a:latin typeface="Calibri"/>
                <a:ea typeface="Calibri"/>
                <a:cs typeface="Calibri"/>
              </a:rPr>
              <a:t>. </a:t>
            </a:r>
            <a:r>
              <a:rPr lang="en-GB" sz="800" b="1" dirty="0">
                <a:latin typeface="Calibri"/>
                <a:ea typeface="Calibri"/>
                <a:cs typeface="Calibri"/>
              </a:rPr>
              <a:t>HA</a:t>
            </a:r>
            <a:r>
              <a:rPr lang="en-GB" sz="800" dirty="0">
                <a:latin typeface="Calibri"/>
                <a:ea typeface="Calibri"/>
                <a:cs typeface="Calibri"/>
              </a:rPr>
              <a:t>:  full conjugation of </a:t>
            </a:r>
            <a:r>
              <a:rPr lang="en-GB" sz="800" dirty="0" err="1">
                <a:latin typeface="Calibri"/>
                <a:ea typeface="Calibri"/>
                <a:cs typeface="Calibri"/>
              </a:rPr>
              <a:t>ir.</a:t>
            </a:r>
            <a:r>
              <a:rPr lang="en-GB" sz="800" dirty="0">
                <a:latin typeface="Calibri"/>
                <a:ea typeface="Calibri"/>
                <a:cs typeface="Calibri"/>
              </a:rPr>
              <a:t>  </a:t>
            </a:r>
            <a:r>
              <a:rPr lang="en-GB" sz="800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Links: 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weather, </a:t>
            </a:r>
            <a:r>
              <a:rPr lang="en-GB" sz="800" b="1" dirty="0">
                <a:latin typeface="Calibri"/>
                <a:ea typeface="Calibri"/>
                <a:cs typeface="Calibri"/>
              </a:rPr>
              <a:t>leisure activities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, </a:t>
            </a:r>
            <a:r>
              <a:rPr lang="en-GB" sz="800" b="1" dirty="0">
                <a:solidFill>
                  <a:srgbClr val="3333FF"/>
                </a:solidFill>
                <a:latin typeface="Calibri"/>
                <a:ea typeface="Calibri"/>
                <a:cs typeface="Calibri"/>
              </a:rPr>
              <a:t>places in town</a:t>
            </a:r>
            <a:r>
              <a:rPr lang="en-GB" sz="800" b="1" dirty="0">
                <a:solidFill>
                  <a:schemeClr val="accent2"/>
                </a:solidFill>
                <a:latin typeface="Calibri"/>
                <a:ea typeface="Calibri"/>
                <a:cs typeface="Calibri"/>
              </a:rPr>
              <a:t>. </a:t>
            </a: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GB" sz="8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Summer</a:t>
            </a:r>
            <a:r>
              <a:rPr lang="en-GB" sz="800" b="1" u="sng" dirty="0">
                <a:effectLst/>
                <a:latin typeface="Calibri"/>
                <a:ea typeface="Calibri"/>
                <a:cs typeface="Calibri"/>
              </a:rPr>
              <a:t> Term </a:t>
            </a:r>
            <a:r>
              <a:rPr lang="en-GB" sz="800" b="1" u="sng" dirty="0">
                <a:latin typeface="Calibri"/>
                <a:ea typeface="Calibri"/>
                <a:cs typeface="Calibri"/>
              </a:rPr>
              <a:t>2 </a:t>
            </a:r>
            <a:r>
              <a:rPr lang="en-GB" sz="800" b="1" dirty="0">
                <a:latin typeface="Calibri"/>
                <a:ea typeface="Calibri"/>
                <a:cs typeface="Calibri"/>
              </a:rPr>
              <a:t>Review</a:t>
            </a:r>
            <a:r>
              <a:rPr lang="en-GB" sz="800" b="1" dirty="0">
                <a:effectLst/>
                <a:latin typeface="Calibri"/>
                <a:ea typeface="Calibri"/>
                <a:cs typeface="Calibri"/>
              </a:rPr>
              <a:t> &amp; consolidation of key grammar, including tenses, skills and topics for upper </a:t>
            </a:r>
            <a:r>
              <a:rPr lang="en-GB" sz="800" b="1" dirty="0">
                <a:latin typeface="Calibri"/>
                <a:ea typeface="Calibri"/>
                <a:cs typeface="Calibri"/>
              </a:rPr>
              <a:t>schools</a:t>
            </a:r>
            <a:r>
              <a:rPr lang="en-GB" sz="800" b="1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en-GB" sz="800" b="1" dirty="0">
                <a:latin typeface="Calibri"/>
                <a:ea typeface="Calibri"/>
                <a:cs typeface="Calibri"/>
              </a:rPr>
              <a:t> </a:t>
            </a:r>
            <a:r>
              <a:rPr lang="en-GB" sz="800" b="1" dirty="0">
                <a:highlight>
                  <a:srgbClr val="FFFF00"/>
                </a:highlight>
                <a:latin typeface="Calibri"/>
                <a:ea typeface="Calibri"/>
                <a:cs typeface="Calibri"/>
              </a:rPr>
              <a:t>Film Project: Coco</a:t>
            </a:r>
            <a:r>
              <a:rPr lang="en-GB" sz="800" b="1" dirty="0">
                <a:latin typeface="Calibri"/>
                <a:ea typeface="Calibri"/>
                <a:cs typeface="Calibri"/>
              </a:rPr>
              <a:t>.</a:t>
            </a:r>
            <a:r>
              <a:rPr lang="en-GB" sz="800" b="1" dirty="0">
                <a:solidFill>
                  <a:srgbClr val="CC00FF"/>
                </a:solidFill>
                <a:latin typeface="Calibri"/>
                <a:ea typeface="Calibri"/>
                <a:cs typeface="Calibri"/>
              </a:rPr>
              <a:t> Themes: Music, food and family, setting. </a:t>
            </a:r>
            <a:endParaRPr lang="en-GB" sz="700" u="sng" dirty="0"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91700" y="477299"/>
            <a:ext cx="269780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  <a:cs typeface="Calibri"/>
              </a:rPr>
              <a:t>Careers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469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4704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35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Medium Term Planning -Text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B339F-DC54-43A2-A985-DE64F48AF74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157774"/>
              </p:ext>
            </p:extLst>
          </p:nvPr>
        </p:nvGraphicFramePr>
        <p:xfrm>
          <a:off x="0" y="764704"/>
          <a:ext cx="12119956" cy="7010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01484">
                  <a:extLst>
                    <a:ext uri="{9D8B030D-6E8A-4147-A177-3AD203B41FA5}">
                      <a16:colId xmlns:a16="http://schemas.microsoft.com/office/drawing/2014/main" val="3961221082"/>
                    </a:ext>
                  </a:extLst>
                </a:gridCol>
                <a:gridCol w="5909731">
                  <a:extLst>
                    <a:ext uri="{9D8B030D-6E8A-4147-A177-3AD203B41FA5}">
                      <a16:colId xmlns:a16="http://schemas.microsoft.com/office/drawing/2014/main" val="403965561"/>
                    </a:ext>
                  </a:extLst>
                </a:gridCol>
                <a:gridCol w="5308741">
                  <a:extLst>
                    <a:ext uri="{9D8B030D-6E8A-4147-A177-3AD203B41FA5}">
                      <a16:colId xmlns:a16="http://schemas.microsoft.com/office/drawing/2014/main" val="1856538132"/>
                    </a:ext>
                  </a:extLst>
                </a:gridCol>
              </a:tblGrid>
              <a:tr h="450374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Spanish. ACTIVITIES</a:t>
                      </a:r>
                      <a:r>
                        <a:rPr lang="en-US" sz="28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TO SELECT FROM:</a:t>
                      </a:r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811109"/>
                  </a:ext>
                </a:extLst>
              </a:tr>
              <a:tr h="198694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Role</a:t>
                      </a: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play – introductions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Calendar design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Song (e.g., Old McDonald had a farm in Spanish)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Describe the shapes in your picture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Recipe (fruit salad)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19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Y7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/>
                        <a:t>3D Pencil</a:t>
                      </a:r>
                      <a:r>
                        <a:rPr lang="en-GB" sz="1800" b="1" baseline="0" dirty="0"/>
                        <a:t> case concertina with description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Interview/dialogue/Facebook entry/X (Tweet)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Missing prisoner description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Blog on pets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err="1"/>
                        <a:t>Triarama</a:t>
                      </a:r>
                      <a:r>
                        <a:rPr lang="en-GB" sz="1800" b="1" baseline="0" dirty="0"/>
                        <a:t> 3D map on town </a:t>
                      </a:r>
                      <a:r>
                        <a:rPr lang="en-GB" b="1" baseline="0" dirty="0"/>
                        <a:t>with descriptive piece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/>
                        <a:t>Cartoon strip </a:t>
                      </a:r>
                      <a:endParaRPr lang="en-GB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934"/>
                  </a:ext>
                </a:extLst>
              </a:tr>
              <a:tr h="3655978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Write a Tweet (X)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Play script/role play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Drawing a bar chart on birthdays in class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Invitation to a party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Passport/identity card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Family tree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="1" dirty="0"/>
                        <a:t>Y8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/>
                        <a:t>Timetable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/>
                        <a:t>Diary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/>
                        <a:t>Song (rap)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dirty="0"/>
                        <a:t>Emergency</a:t>
                      </a:r>
                      <a:r>
                        <a:rPr lang="en-GB" b="1" baseline="0" dirty="0"/>
                        <a:t> weather warning/Weather forecast presentation for TV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 err="1"/>
                        <a:t>Factfile</a:t>
                      </a:r>
                      <a:r>
                        <a:rPr lang="en-GB" b="1" baseline="0" dirty="0"/>
                        <a:t> or Magazine on </a:t>
                      </a:r>
                      <a:r>
                        <a:rPr lang="en-GB" b="1" baseline="0" dirty="0" err="1"/>
                        <a:t>Día</a:t>
                      </a:r>
                      <a:r>
                        <a:rPr lang="en-GB" b="1" baseline="0" dirty="0"/>
                        <a:t> de </a:t>
                      </a:r>
                      <a:r>
                        <a:rPr lang="en-GB" b="1" baseline="0" dirty="0" err="1"/>
                        <a:t>los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1" baseline="0" dirty="0" err="1"/>
                        <a:t>Muertos</a:t>
                      </a:r>
                      <a:r>
                        <a:rPr lang="en-GB" b="1" baseline="0" dirty="0"/>
                        <a:t>/Pascua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/>
                        <a:t>Letter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/>
                        <a:t>Role play script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/>
                        <a:t>Menu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/>
                        <a:t>Recipe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="1" baseline="0" dirty="0"/>
                        <a:t>Bullfighting ticket entry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Guided tour of town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Presentations on weather; myself; pets; activities.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="1" baseline="0" dirty="0"/>
                    </a:p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1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5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Home learning for each year group includes a reading text, of three different levels, starting with the easiest (a match up of vocabulary and symbols). </a:t>
            </a:r>
          </a:p>
          <a:p>
            <a:r>
              <a:rPr lang="en-GB" dirty="0">
                <a:latin typeface="Comic Sans MS" panose="030F0702030302020204" pitchFamily="66" charset="0"/>
              </a:rPr>
              <a:t>Each text has 5 retrieval questions and an Extra (challenge) question. </a:t>
            </a:r>
          </a:p>
          <a:p>
            <a:r>
              <a:rPr lang="en-GB" dirty="0">
                <a:latin typeface="Comic Sans MS" panose="030F0702030302020204" pitchFamily="66" charset="0"/>
              </a:rPr>
              <a:t>Texts adapted from AI, </a:t>
            </a:r>
            <a:r>
              <a:rPr lang="en-GB" dirty="0" err="1">
                <a:latin typeface="Comic Sans MS" panose="030F0702030302020204" pitchFamily="66" charset="0"/>
              </a:rPr>
              <a:t>Chatgpt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  <a:p>
            <a:r>
              <a:rPr lang="en-GB" dirty="0">
                <a:latin typeface="Comic Sans MS" panose="030F0702030302020204" pitchFamily="66" charset="0"/>
              </a:rPr>
              <a:t>Uploaded onto school’s online learning platform, ITS Learning.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Other home learnings include: </a:t>
            </a:r>
          </a:p>
          <a:p>
            <a:r>
              <a:rPr lang="en-GB" dirty="0">
                <a:latin typeface="Comic Sans MS" panose="030F0702030302020204" pitchFamily="66" charset="0"/>
              </a:rPr>
              <a:t>Learning vocabulary using Home Sentence Builders.</a:t>
            </a:r>
          </a:p>
          <a:p>
            <a:r>
              <a:rPr lang="en-GB" dirty="0">
                <a:latin typeface="Comic Sans MS" panose="030F0702030302020204" pitchFamily="66" charset="0"/>
              </a:rPr>
              <a:t>KS3 one research homework, in English but with Spanish keywords.</a:t>
            </a:r>
          </a:p>
          <a:p>
            <a:r>
              <a:rPr lang="en-GB" dirty="0">
                <a:latin typeface="Comic Sans MS" panose="030F0702030302020204" pitchFamily="66" charset="0"/>
              </a:rPr>
              <a:t>Worksheets as part of the course, supported by in-class learning.</a:t>
            </a:r>
          </a:p>
        </p:txBody>
      </p:sp>
    </p:spTree>
    <p:extLst>
      <p:ext uri="{BB962C8B-B14F-4D97-AF65-F5344CB8AC3E}">
        <p14:creationId xmlns:p14="http://schemas.microsoft.com/office/powerpoint/2010/main" val="307534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1676</Words>
  <Application>Microsoft Office PowerPoint</Application>
  <PresentationFormat>Widescreen</PresentationFormat>
  <Paragraphs>161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Medium Term Planning -Text Types</vt:lpstr>
      <vt:lpstr>Home Learning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Watkins</dc:creator>
  <cp:lastModifiedBy>Cecilia Pickering</cp:lastModifiedBy>
  <cp:revision>386</cp:revision>
  <dcterms:created xsi:type="dcterms:W3CDTF">2020-01-22T11:44:23Z</dcterms:created>
  <dcterms:modified xsi:type="dcterms:W3CDTF">2024-04-15T11:59:11Z</dcterms:modified>
</cp:coreProperties>
</file>