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6" r:id="rId4"/>
    <p:sldId id="267" r:id="rId5"/>
    <p:sldId id="266" r:id="rId6"/>
    <p:sldId id="259" r:id="rId7"/>
    <p:sldId id="261" r:id="rId8"/>
    <p:sldId id="263" r:id="rId9"/>
    <p:sldId id="265" r:id="rId10"/>
  </p:sldIdLst>
  <p:sldSz cx="12192000" cy="6858000"/>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F6E2"/>
    <a:srgbClr val="EAF5DF"/>
    <a:srgbClr val="FBFDF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93066" autoAdjust="0"/>
  </p:normalViewPr>
  <p:slideViewPr>
    <p:cSldViewPr snapToGrid="0">
      <p:cViewPr varScale="1">
        <p:scale>
          <a:sx n="53" d="100"/>
          <a:sy n="53" d="100"/>
        </p:scale>
        <p:origin x="58" y="49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rry Willis" userId="42c0a4458adb8c10" providerId="LiveId" clId="{F148B0F0-9EBE-4A4C-B82E-735DD8408C37}"/>
    <pc:docChg chg="modSld">
      <pc:chgData name="Kerry Willis" userId="42c0a4458adb8c10" providerId="LiveId" clId="{F148B0F0-9EBE-4A4C-B82E-735DD8408C37}" dt="2020-11-29T12:49:02.831" v="19" actId="20577"/>
      <pc:docMkLst>
        <pc:docMk/>
      </pc:docMkLst>
      <pc:sldChg chg="modSp mod">
        <pc:chgData name="Kerry Willis" userId="42c0a4458adb8c10" providerId="LiveId" clId="{F148B0F0-9EBE-4A4C-B82E-735DD8408C37}" dt="2020-11-29T12:49:02.831" v="19" actId="20577"/>
        <pc:sldMkLst>
          <pc:docMk/>
          <pc:sldMk cId="3544951840" sldId="258"/>
        </pc:sldMkLst>
        <pc:graphicFrameChg chg="modGraphic">
          <ac:chgData name="Kerry Willis" userId="42c0a4458adb8c10" providerId="LiveId" clId="{F148B0F0-9EBE-4A4C-B82E-735DD8408C37}" dt="2020-11-29T12:49:02.831" v="19" actId="20577"/>
          <ac:graphicFrameMkLst>
            <pc:docMk/>
            <pc:sldMk cId="3544951840" sldId="258"/>
            <ac:graphicFrameMk id="18"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CCA3AF46-0923-47A9-8F4E-57B6640D6FEE}" type="datetimeFigureOut">
              <a:rPr lang="en-GB" smtClean="0"/>
              <a:t>15/07/2025</a:t>
            </a:fld>
            <a:endParaRPr lang="en-GB" dirty="0"/>
          </a:p>
        </p:txBody>
      </p:sp>
      <p:sp>
        <p:nvSpPr>
          <p:cNvPr id="4" name="Slide Image Placeholder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51388"/>
            <a:ext cx="5438775" cy="388778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63"/>
            <a:ext cx="2946400" cy="4953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9688" y="9377363"/>
            <a:ext cx="2946400" cy="495300"/>
          </a:xfrm>
          <a:prstGeom prst="rect">
            <a:avLst/>
          </a:prstGeom>
        </p:spPr>
        <p:txBody>
          <a:bodyPr vert="horz" lIns="91440" tIns="45720" rIns="91440" bIns="45720" rtlCol="0" anchor="b"/>
          <a:lstStyle>
            <a:lvl1pPr algn="r">
              <a:defRPr sz="1200"/>
            </a:lvl1pPr>
          </a:lstStyle>
          <a:p>
            <a:fld id="{3B4D2E23-0B40-49D2-8B3F-BB28AC120730}" type="slidenum">
              <a:rPr lang="en-GB" smtClean="0"/>
              <a:t>‹#›</a:t>
            </a:fld>
            <a:endParaRPr lang="en-GB" dirty="0"/>
          </a:p>
        </p:txBody>
      </p:sp>
    </p:spTree>
    <p:extLst>
      <p:ext uri="{BB962C8B-B14F-4D97-AF65-F5344CB8AC3E}">
        <p14:creationId xmlns:p14="http://schemas.microsoft.com/office/powerpoint/2010/main" val="1251233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B4D2E23-0B40-49D2-8B3F-BB28AC120730}" type="slidenum">
              <a:rPr lang="en-GB" smtClean="0"/>
              <a:t>1</a:t>
            </a:fld>
            <a:endParaRPr lang="en-GB" dirty="0"/>
          </a:p>
        </p:txBody>
      </p:sp>
    </p:spTree>
    <p:extLst>
      <p:ext uri="{BB962C8B-B14F-4D97-AF65-F5344CB8AC3E}">
        <p14:creationId xmlns:p14="http://schemas.microsoft.com/office/powerpoint/2010/main" val="2908196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B4D2E23-0B40-49D2-8B3F-BB28AC120730}" type="slidenum">
              <a:rPr lang="en-GB" smtClean="0"/>
              <a:t>2</a:t>
            </a:fld>
            <a:endParaRPr lang="en-GB" dirty="0"/>
          </a:p>
        </p:txBody>
      </p:sp>
    </p:spTree>
    <p:extLst>
      <p:ext uri="{BB962C8B-B14F-4D97-AF65-F5344CB8AC3E}">
        <p14:creationId xmlns:p14="http://schemas.microsoft.com/office/powerpoint/2010/main" val="795427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B4D2E23-0B40-49D2-8B3F-BB28AC120730}" type="slidenum">
              <a:rPr lang="en-GB" smtClean="0"/>
              <a:t>3</a:t>
            </a:fld>
            <a:endParaRPr lang="en-GB" dirty="0"/>
          </a:p>
        </p:txBody>
      </p:sp>
    </p:spTree>
    <p:extLst>
      <p:ext uri="{BB962C8B-B14F-4D97-AF65-F5344CB8AC3E}">
        <p14:creationId xmlns:p14="http://schemas.microsoft.com/office/powerpoint/2010/main" val="872266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B4D2E23-0B40-49D2-8B3F-BB28AC120730}" type="slidenum">
              <a:rPr lang="en-GB" smtClean="0"/>
              <a:t>4</a:t>
            </a:fld>
            <a:endParaRPr lang="en-GB" dirty="0"/>
          </a:p>
        </p:txBody>
      </p:sp>
    </p:spTree>
    <p:extLst>
      <p:ext uri="{BB962C8B-B14F-4D97-AF65-F5344CB8AC3E}">
        <p14:creationId xmlns:p14="http://schemas.microsoft.com/office/powerpoint/2010/main" val="2546539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56DD828-F978-453E-827F-D723F7991403}" type="datetimeFigureOut">
              <a:rPr lang="en-GB" smtClean="0"/>
              <a:t>15/07/2025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1922845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56DD828-F978-453E-827F-D723F7991403}" type="datetimeFigureOut">
              <a:rPr lang="en-GB" smtClean="0"/>
              <a:t>15/07/2025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705531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56DD828-F978-453E-827F-D723F7991403}" type="datetimeFigureOut">
              <a:rPr lang="en-GB" smtClean="0"/>
              <a:t>15/07/2025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33981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56DD828-F978-453E-827F-D723F7991403}" type="datetimeFigureOut">
              <a:rPr lang="en-GB" smtClean="0"/>
              <a:t>15/07/2025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567962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56DD828-F978-453E-827F-D723F7991403}" type="datetimeFigureOut">
              <a:rPr lang="en-GB" smtClean="0"/>
              <a:t>15/07/2025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1730056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56DD828-F978-453E-827F-D723F7991403}" type="datetimeFigureOut">
              <a:rPr lang="en-GB" smtClean="0"/>
              <a:t>15/07/2025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1610003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56DD828-F978-453E-827F-D723F7991403}" type="datetimeFigureOut">
              <a:rPr lang="en-GB" smtClean="0"/>
              <a:t>15/07/2025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451012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56DD828-F978-453E-827F-D723F7991403}" type="datetimeFigureOut">
              <a:rPr lang="en-GB" smtClean="0"/>
              <a:t>15/07/2025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109106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6DD828-F978-453E-827F-D723F7991403}" type="datetimeFigureOut">
              <a:rPr lang="en-GB" smtClean="0"/>
              <a:t>15/07/2025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222618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6DD828-F978-453E-827F-D723F7991403}" type="datetimeFigureOut">
              <a:rPr lang="en-GB" smtClean="0"/>
              <a:t>15/07/2025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1382010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6DD828-F978-453E-827F-D723F7991403}" type="datetimeFigureOut">
              <a:rPr lang="en-GB" smtClean="0"/>
              <a:t>15/07/2025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2DDA097-2B70-48A5-92A2-F30E66E6733D}" type="slidenum">
              <a:rPr lang="en-GB" smtClean="0"/>
              <a:t>‹#›</a:t>
            </a:fld>
            <a:endParaRPr lang="en-GB" dirty="0"/>
          </a:p>
        </p:txBody>
      </p:sp>
    </p:spTree>
    <p:extLst>
      <p:ext uri="{BB962C8B-B14F-4D97-AF65-F5344CB8AC3E}">
        <p14:creationId xmlns:p14="http://schemas.microsoft.com/office/powerpoint/2010/main" val="3518353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DD828-F978-453E-827F-D723F7991403}" type="datetimeFigureOut">
              <a:rPr lang="en-GB" smtClean="0"/>
              <a:t>15/07/2025</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DDA097-2B70-48A5-92A2-F30E66E6733D}" type="slidenum">
              <a:rPr lang="en-GB" smtClean="0"/>
              <a:t>‹#›</a:t>
            </a:fld>
            <a:endParaRPr lang="en-GB" dirty="0"/>
          </a:p>
        </p:txBody>
      </p:sp>
    </p:spTree>
    <p:extLst>
      <p:ext uri="{BB962C8B-B14F-4D97-AF65-F5344CB8AC3E}">
        <p14:creationId xmlns:p14="http://schemas.microsoft.com/office/powerpoint/2010/main" val="2610930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www.bas.ac.uk/data/our-data/images/webcams/" TargetMode="External"/><Relationship Id="rId3" Type="http://schemas.openxmlformats.org/officeDocument/2006/relationships/hyperlink" Target="https://www.earthtv.com/en/webcam/beijing-great-wall-of-china" TargetMode="External"/><Relationship Id="rId7" Type="http://schemas.openxmlformats.org/officeDocument/2006/relationships/hyperlink" Target="https://www.istockphoto.com/photos/river-aerial-view-uk" TargetMode="External"/><Relationship Id="rId2" Type="http://schemas.openxmlformats.org/officeDocument/2006/relationships/hyperlink" Target="https://explore.org/livecams/african-wildlife/african-watering-hole-animal-camera?gad_source=1&amp;gclid=Cj0KCQjwv7O0BhDwARIsAC0sjWPnIkQf-jd5l3f3A4Ssy8MnfxHNYDKT6VMgMrAfOWI9jgHO0L9kJckaAgM2EALw_wcB" TargetMode="External"/><Relationship Id="rId1" Type="http://schemas.openxmlformats.org/officeDocument/2006/relationships/slideLayout" Target="../slideLayouts/slideLayout2.xml"/><Relationship Id="rId6" Type="http://schemas.openxmlformats.org/officeDocument/2006/relationships/hyperlink" Target="https://www.nationalgeographic.com/environment/article/extreme-weather" TargetMode="External"/><Relationship Id="rId11" Type="http://schemas.openxmlformats.org/officeDocument/2006/relationships/hyperlink" Target="https://youtu.be/NAHY6965o08" TargetMode="External"/><Relationship Id="rId5" Type="http://schemas.openxmlformats.org/officeDocument/2006/relationships/hyperlink" Target="https://zoom.earth/places/atlantic-ocean/" TargetMode="External"/><Relationship Id="rId10" Type="http://schemas.openxmlformats.org/officeDocument/2006/relationships/hyperlink" Target="http://www.youtube.com/watch?v=Q9j1xGaxYzY" TargetMode="External"/><Relationship Id="rId4" Type="http://schemas.openxmlformats.org/officeDocument/2006/relationships/hyperlink" Target="https://worldcam.eu/webcams/asia/china/18435-dunhuang-gobi-desert" TargetMode="External"/><Relationship Id="rId9" Type="http://schemas.openxmlformats.org/officeDocument/2006/relationships/hyperlink" Target="https://www.shutterstock.com/search/desert-aeria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1444" y="96862"/>
            <a:ext cx="2760836" cy="330860"/>
          </a:xfrm>
          <a:prstGeom prst="rect">
            <a:avLst/>
          </a:prstGeom>
          <a:noFill/>
          <a:ln w="28575">
            <a:solidFill>
              <a:schemeClr val="tx1"/>
            </a:solidFill>
          </a:ln>
        </p:spPr>
        <p:txBody>
          <a:bodyPr wrap="square" rtlCol="0">
            <a:spAutoFit/>
          </a:bodyPr>
          <a:lstStyle/>
          <a:p>
            <a:pPr algn="ctr"/>
            <a:r>
              <a:rPr lang="en-GB" sz="1550" u="sng" dirty="0" smtClean="0">
                <a:latin typeface="Comic Sans MS" panose="030F0702030302020204" pitchFamily="66" charset="0"/>
              </a:rPr>
              <a:t>Geography</a:t>
            </a:r>
            <a:r>
              <a:rPr lang="en-GB" sz="1550" u="sng" dirty="0">
                <a:latin typeface="Comic Sans MS" panose="030F0702030302020204" pitchFamily="66" charset="0"/>
              </a:rPr>
              <a:t> </a:t>
            </a:r>
            <a:r>
              <a:rPr lang="en-GB" sz="1550" u="sng" dirty="0" smtClean="0">
                <a:latin typeface="Comic Sans MS" panose="030F0702030302020204" pitchFamily="66" charset="0"/>
              </a:rPr>
              <a:t>Curriculum</a:t>
            </a:r>
            <a:endParaRPr lang="en-GB" sz="1550" u="sng" dirty="0">
              <a:latin typeface="Comic Sans MS" panose="030F0702030302020204" pitchFamily="66"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029677495"/>
              </p:ext>
            </p:extLst>
          </p:nvPr>
        </p:nvGraphicFramePr>
        <p:xfrm>
          <a:off x="241444" y="1875620"/>
          <a:ext cx="5744490" cy="4960620"/>
        </p:xfrm>
        <a:graphic>
          <a:graphicData uri="http://schemas.openxmlformats.org/drawingml/2006/table">
            <a:tbl>
              <a:tblPr firstRow="1" bandRow="1">
                <a:tableStyleId>{10A1B5D5-9B99-4C35-A422-299274C87663}</a:tableStyleId>
              </a:tblPr>
              <a:tblGrid>
                <a:gridCol w="1914830">
                  <a:extLst>
                    <a:ext uri="{9D8B030D-6E8A-4147-A177-3AD203B41FA5}">
                      <a16:colId xmlns:a16="http://schemas.microsoft.com/office/drawing/2014/main" val="1201128714"/>
                    </a:ext>
                  </a:extLst>
                </a:gridCol>
                <a:gridCol w="1914830">
                  <a:extLst>
                    <a:ext uri="{9D8B030D-6E8A-4147-A177-3AD203B41FA5}">
                      <a16:colId xmlns:a16="http://schemas.microsoft.com/office/drawing/2014/main" val="826872604"/>
                    </a:ext>
                  </a:extLst>
                </a:gridCol>
                <a:gridCol w="1914830">
                  <a:extLst>
                    <a:ext uri="{9D8B030D-6E8A-4147-A177-3AD203B41FA5}">
                      <a16:colId xmlns:a16="http://schemas.microsoft.com/office/drawing/2014/main" val="3057332064"/>
                    </a:ext>
                  </a:extLst>
                </a:gridCol>
              </a:tblGrid>
              <a:tr h="467921">
                <a:tc>
                  <a:txBody>
                    <a:bodyPr/>
                    <a:lstStyle/>
                    <a:p>
                      <a:pPr algn="ctr"/>
                      <a:r>
                        <a:rPr lang="en-GB" sz="1600" dirty="0"/>
                        <a:t>YEAR 5 - Term 1 </a:t>
                      </a:r>
                    </a:p>
                    <a:p>
                      <a:pPr algn="ctr"/>
                      <a:r>
                        <a:rPr lang="en-GB" sz="1200" dirty="0"/>
                        <a:t>Amazing</a:t>
                      </a:r>
                      <a:r>
                        <a:rPr lang="en-GB" sz="1200" baseline="0" dirty="0"/>
                        <a:t> Africa</a:t>
                      </a:r>
                      <a:endParaRPr lang="en-GB" sz="1200" dirty="0"/>
                    </a:p>
                  </a:txBody>
                  <a:tcPr/>
                </a:tc>
                <a:tc>
                  <a:txBody>
                    <a:bodyPr/>
                    <a:lstStyle/>
                    <a:p>
                      <a:pPr algn="ctr"/>
                      <a:r>
                        <a:rPr lang="en-GB" sz="1600" dirty="0"/>
                        <a:t>YEAR</a:t>
                      </a:r>
                      <a:r>
                        <a:rPr lang="en-GB" sz="1600" baseline="0" dirty="0"/>
                        <a:t> 5- Term 2</a:t>
                      </a:r>
                    </a:p>
                    <a:p>
                      <a:pPr algn="ctr"/>
                      <a:r>
                        <a:rPr lang="en-GB" sz="1200" dirty="0"/>
                        <a:t>Captivating</a:t>
                      </a:r>
                      <a:r>
                        <a:rPr lang="en-GB" sz="1200" baseline="0" dirty="0"/>
                        <a:t> China</a:t>
                      </a:r>
                      <a:endParaRPr lang="en-GB" sz="1200" dirty="0"/>
                    </a:p>
                  </a:txBody>
                  <a:tcPr/>
                </a:tc>
                <a:tc>
                  <a:txBody>
                    <a:bodyPr/>
                    <a:lstStyle/>
                    <a:p>
                      <a:pPr algn="ctr"/>
                      <a:r>
                        <a:rPr lang="en-GB" sz="1600" dirty="0"/>
                        <a:t>YEAR 5 - Term 3</a:t>
                      </a:r>
                    </a:p>
                    <a:p>
                      <a:pPr algn="ctr"/>
                      <a:r>
                        <a:rPr lang="en-GB" sz="1200" dirty="0"/>
                        <a:t>Brilliant Britain</a:t>
                      </a:r>
                    </a:p>
                  </a:txBody>
                  <a:tcPr/>
                </a:tc>
                <a:extLst>
                  <a:ext uri="{0D108BD9-81ED-4DB2-BD59-A6C34878D82A}">
                    <a16:rowId xmlns:a16="http://schemas.microsoft.com/office/drawing/2014/main" val="3913192461"/>
                  </a:ext>
                </a:extLst>
              </a:tr>
              <a:tr h="4165592">
                <a:tc>
                  <a:txBody>
                    <a:bodyPr/>
                    <a:lstStyle/>
                    <a:p>
                      <a:r>
                        <a:rPr lang="en-GB" sz="950" b="0" kern="1200" dirty="0" smtClean="0">
                          <a:solidFill>
                            <a:schemeClr val="dk1"/>
                          </a:solidFill>
                          <a:effectLst/>
                          <a:latin typeface="+mn-lt"/>
                          <a:ea typeface="+mn-ea"/>
                          <a:cs typeface="+mn-cs"/>
                        </a:rPr>
                        <a:t>During this topic we will challenge</a:t>
                      </a:r>
                      <a:r>
                        <a:rPr lang="en-GB" sz="950" b="0" kern="1200" baseline="0" dirty="0" smtClean="0">
                          <a:solidFill>
                            <a:schemeClr val="dk1"/>
                          </a:solidFill>
                          <a:effectLst/>
                          <a:latin typeface="+mn-lt"/>
                          <a:ea typeface="+mn-ea"/>
                          <a:cs typeface="+mn-cs"/>
                        </a:rPr>
                        <a:t> the</a:t>
                      </a:r>
                      <a:r>
                        <a:rPr lang="en-GB" sz="950" b="0" kern="1200" dirty="0" smtClean="0">
                          <a:solidFill>
                            <a:schemeClr val="dk1"/>
                          </a:solidFill>
                          <a:effectLst/>
                          <a:latin typeface="+mn-lt"/>
                          <a:ea typeface="+mn-ea"/>
                          <a:cs typeface="+mn-cs"/>
                        </a:rPr>
                        <a:t> children to identify, name and locate the 54 countries of Africa. Pupils will</a:t>
                      </a:r>
                      <a:r>
                        <a:rPr lang="en-GB" sz="950" b="0" kern="1200" baseline="0" dirty="0" smtClean="0">
                          <a:solidFill>
                            <a:schemeClr val="dk1"/>
                          </a:solidFill>
                          <a:effectLst/>
                          <a:latin typeface="+mn-lt"/>
                          <a:ea typeface="+mn-ea"/>
                          <a:cs typeface="+mn-cs"/>
                        </a:rPr>
                        <a:t> </a:t>
                      </a:r>
                      <a:r>
                        <a:rPr lang="en-GB" sz="950" b="0" kern="1200" dirty="0" smtClean="0">
                          <a:solidFill>
                            <a:schemeClr val="dk1"/>
                          </a:solidFill>
                          <a:effectLst/>
                          <a:latin typeface="+mn-lt"/>
                          <a:ea typeface="+mn-ea"/>
                          <a:cs typeface="+mn-cs"/>
                        </a:rPr>
                        <a:t>explore the human and physical features of West Africa, specifically Nigeria</a:t>
                      </a:r>
                      <a:r>
                        <a:rPr lang="en-GB" sz="950" b="0" kern="1200" baseline="0" dirty="0" smtClean="0">
                          <a:solidFill>
                            <a:schemeClr val="dk1"/>
                          </a:solidFill>
                          <a:effectLst/>
                          <a:latin typeface="+mn-lt"/>
                          <a:ea typeface="+mn-ea"/>
                          <a:cs typeface="+mn-cs"/>
                        </a:rPr>
                        <a:t> and </a:t>
                      </a:r>
                      <a:r>
                        <a:rPr lang="en-GB" sz="950" b="0" kern="1200" dirty="0" smtClean="0">
                          <a:solidFill>
                            <a:schemeClr val="dk1"/>
                          </a:solidFill>
                          <a:effectLst/>
                          <a:latin typeface="+mn-lt"/>
                          <a:ea typeface="+mn-ea"/>
                          <a:cs typeface="+mn-cs"/>
                        </a:rPr>
                        <a:t>North Africa.</a:t>
                      </a:r>
                      <a:r>
                        <a:rPr lang="en-GB" sz="950" b="0" kern="1200" baseline="0" dirty="0" smtClean="0">
                          <a:solidFill>
                            <a:schemeClr val="dk1"/>
                          </a:solidFill>
                          <a:effectLst/>
                          <a:latin typeface="+mn-lt"/>
                          <a:ea typeface="+mn-ea"/>
                          <a:cs typeface="+mn-cs"/>
                        </a:rPr>
                        <a:t> </a:t>
                      </a:r>
                      <a:r>
                        <a:rPr lang="en-GB" sz="950" b="0" kern="1200" dirty="0" smtClean="0">
                          <a:solidFill>
                            <a:schemeClr val="dk1"/>
                          </a:solidFill>
                          <a:effectLst/>
                          <a:latin typeface="+mn-lt"/>
                          <a:ea typeface="+mn-ea"/>
                          <a:cs typeface="+mn-cs"/>
                        </a:rPr>
                        <a:t>The children will also consider</a:t>
                      </a:r>
                      <a:r>
                        <a:rPr lang="en-GB" sz="950" b="0" kern="1200" baseline="0" dirty="0" smtClean="0">
                          <a:solidFill>
                            <a:schemeClr val="dk1"/>
                          </a:solidFill>
                          <a:effectLst/>
                          <a:latin typeface="+mn-lt"/>
                          <a:ea typeface="+mn-ea"/>
                          <a:cs typeface="+mn-cs"/>
                        </a:rPr>
                        <a:t> </a:t>
                      </a:r>
                      <a:r>
                        <a:rPr lang="en-GB" sz="950" b="0" kern="1200" dirty="0" smtClean="0">
                          <a:solidFill>
                            <a:schemeClr val="dk1"/>
                          </a:solidFill>
                          <a:effectLst/>
                          <a:latin typeface="+mn-lt"/>
                          <a:ea typeface="+mn-ea"/>
                          <a:cs typeface="+mn-cs"/>
                        </a:rPr>
                        <a:t>the reasons for the Central African Republic being one of the poorest countries in the world, despite an abundance of natural resources.</a:t>
                      </a:r>
                      <a:r>
                        <a:rPr lang="en-GB" sz="950" b="0" kern="1200" baseline="0" dirty="0" smtClean="0">
                          <a:solidFill>
                            <a:schemeClr val="dk1"/>
                          </a:solidFill>
                          <a:effectLst/>
                          <a:latin typeface="+mn-lt"/>
                          <a:ea typeface="+mn-ea"/>
                          <a:cs typeface="+mn-cs"/>
                        </a:rPr>
                        <a:t> Pupils will then move on to </a:t>
                      </a:r>
                      <a:r>
                        <a:rPr lang="en-GB" sz="950" b="0" kern="1200" dirty="0" smtClean="0">
                          <a:solidFill>
                            <a:schemeClr val="dk1"/>
                          </a:solidFill>
                          <a:effectLst/>
                          <a:latin typeface="+mn-lt"/>
                          <a:ea typeface="+mn-ea"/>
                          <a:cs typeface="+mn-cs"/>
                        </a:rPr>
                        <a:t>Investigate Eastern Africa and Tanzania, and</a:t>
                      </a:r>
                      <a:r>
                        <a:rPr lang="en-GB" sz="950" b="0" kern="1200" baseline="0" dirty="0" smtClean="0">
                          <a:solidFill>
                            <a:schemeClr val="dk1"/>
                          </a:solidFill>
                          <a:effectLst/>
                          <a:latin typeface="+mn-lt"/>
                          <a:ea typeface="+mn-ea"/>
                          <a:cs typeface="+mn-cs"/>
                        </a:rPr>
                        <a:t> will e</a:t>
                      </a:r>
                      <a:r>
                        <a:rPr lang="en-GB" sz="950" b="0" kern="1200" dirty="0" smtClean="0">
                          <a:solidFill>
                            <a:schemeClr val="dk1"/>
                          </a:solidFill>
                          <a:effectLst/>
                          <a:latin typeface="+mn-lt"/>
                          <a:ea typeface="+mn-ea"/>
                          <a:cs typeface="+mn-cs"/>
                        </a:rPr>
                        <a:t>xplore southern Africa and South Africa, looking particularly at its biodiversity.</a:t>
                      </a:r>
                      <a:r>
                        <a:rPr lang="en-GB" sz="950" b="0" kern="1200" baseline="0" dirty="0" smtClean="0">
                          <a:solidFill>
                            <a:schemeClr val="dk1"/>
                          </a:solidFill>
                          <a:effectLst/>
                          <a:latin typeface="+mn-lt"/>
                          <a:ea typeface="+mn-ea"/>
                          <a:cs typeface="+mn-cs"/>
                        </a:rPr>
                        <a:t> </a:t>
                      </a:r>
                      <a:r>
                        <a:rPr lang="en-GB" sz="950" b="0" kern="1200" dirty="0" smtClean="0">
                          <a:solidFill>
                            <a:schemeClr val="dk1"/>
                          </a:solidFill>
                          <a:effectLst/>
                          <a:latin typeface="+mn-lt"/>
                          <a:ea typeface="+mn-ea"/>
                          <a:cs typeface="+mn-cs"/>
                        </a:rPr>
                        <a:t>Throughout</a:t>
                      </a:r>
                      <a:r>
                        <a:rPr lang="en-GB" sz="950" b="0" kern="1200" baseline="0" dirty="0" smtClean="0">
                          <a:solidFill>
                            <a:schemeClr val="dk1"/>
                          </a:solidFill>
                          <a:effectLst/>
                          <a:latin typeface="+mn-lt"/>
                          <a:ea typeface="+mn-ea"/>
                          <a:cs typeface="+mn-cs"/>
                        </a:rPr>
                        <a:t> this topic, the children </a:t>
                      </a:r>
                      <a:r>
                        <a:rPr lang="en-GB" sz="950" b="0" kern="1200" dirty="0" smtClean="0">
                          <a:solidFill>
                            <a:schemeClr val="dk1"/>
                          </a:solidFill>
                          <a:effectLst/>
                          <a:latin typeface="+mn-lt"/>
                          <a:ea typeface="+mn-ea"/>
                          <a:cs typeface="+mn-cs"/>
                        </a:rPr>
                        <a:t>will study a range of maps and atlases</a:t>
                      </a:r>
                      <a:r>
                        <a:rPr lang="en-GB" sz="950" b="0" kern="1200" baseline="0" dirty="0" smtClean="0">
                          <a:solidFill>
                            <a:schemeClr val="dk1"/>
                          </a:solidFill>
                          <a:effectLst/>
                          <a:latin typeface="+mn-lt"/>
                          <a:ea typeface="+mn-ea"/>
                          <a:cs typeface="+mn-cs"/>
                        </a:rPr>
                        <a:t> </a:t>
                      </a:r>
                      <a:r>
                        <a:rPr lang="en-GB" sz="950" b="0" kern="1200" dirty="0" smtClean="0">
                          <a:solidFill>
                            <a:schemeClr val="dk1"/>
                          </a:solidFill>
                          <a:effectLst/>
                          <a:latin typeface="+mn-lt"/>
                          <a:ea typeface="+mn-ea"/>
                          <a:cs typeface="+mn-cs"/>
                        </a:rPr>
                        <a:t>and will compare their features. They will learn</a:t>
                      </a:r>
                      <a:r>
                        <a:rPr lang="en-GB" sz="950" b="0" kern="1200" baseline="0" dirty="0" smtClean="0">
                          <a:solidFill>
                            <a:schemeClr val="dk1"/>
                          </a:solidFill>
                          <a:effectLst/>
                          <a:latin typeface="+mn-lt"/>
                          <a:ea typeface="+mn-ea"/>
                          <a:cs typeface="+mn-cs"/>
                        </a:rPr>
                        <a:t> </a:t>
                      </a:r>
                      <a:r>
                        <a:rPr lang="en-GB" sz="950" b="0" kern="1200" dirty="0" smtClean="0">
                          <a:solidFill>
                            <a:schemeClr val="dk1"/>
                          </a:solidFill>
                          <a:effectLst/>
                          <a:latin typeface="+mn-lt"/>
                          <a:ea typeface="+mn-ea"/>
                          <a:cs typeface="+mn-cs"/>
                        </a:rPr>
                        <a:t>to use the eight compass points to give directions on a map.</a:t>
                      </a:r>
                    </a:p>
                    <a:p>
                      <a:endParaRPr lang="en-US" sz="100" b="0" kern="1200" dirty="0" smtClean="0">
                        <a:solidFill>
                          <a:srgbClr val="FF0000"/>
                        </a:solidFill>
                        <a:effectLst/>
                        <a:latin typeface="+mn-lt"/>
                        <a:ea typeface="+mn-ea"/>
                        <a:cs typeface="+mn-cs"/>
                      </a:endParaRPr>
                    </a:p>
                    <a:p>
                      <a:r>
                        <a:rPr lang="en-US" sz="950" b="1" kern="1200" dirty="0" smtClean="0">
                          <a:solidFill>
                            <a:srgbClr val="FF0000"/>
                          </a:solidFill>
                          <a:effectLst/>
                          <a:latin typeface="+mn-lt"/>
                          <a:ea typeface="+mn-ea"/>
                          <a:cs typeface="+mn-cs"/>
                        </a:rPr>
                        <a:t>Explore beliefs and experiences</a:t>
                      </a:r>
                    </a:p>
                    <a:p>
                      <a:r>
                        <a:rPr lang="en-US" sz="950" b="1" kern="1200" dirty="0" smtClean="0">
                          <a:solidFill>
                            <a:srgbClr val="FF0000"/>
                          </a:solidFill>
                          <a:effectLst/>
                          <a:latin typeface="+mn-lt"/>
                          <a:ea typeface="+mn-ea"/>
                          <a:cs typeface="+mn-cs"/>
                        </a:rPr>
                        <a:t>Explore moral and ethical issues</a:t>
                      </a:r>
                    </a:p>
                    <a:p>
                      <a:r>
                        <a:rPr lang="en-US" sz="950" b="1" kern="1200" dirty="0" smtClean="0">
                          <a:solidFill>
                            <a:srgbClr val="FF0000"/>
                          </a:solidFill>
                          <a:effectLst/>
                          <a:latin typeface="+mn-lt"/>
                          <a:ea typeface="+mn-ea"/>
                          <a:cs typeface="+mn-cs"/>
                        </a:rPr>
                        <a:t>Respect and celebrate diversity</a:t>
                      </a:r>
                    </a:p>
                    <a:p>
                      <a:r>
                        <a:rPr lang="en-US" sz="900" b="1" kern="1200" dirty="0" smtClean="0">
                          <a:solidFill>
                            <a:srgbClr val="7030A0"/>
                          </a:solidFill>
                          <a:effectLst/>
                          <a:latin typeface="+mn-lt"/>
                          <a:ea typeface="+mn-ea"/>
                          <a:cs typeface="+mn-cs"/>
                        </a:rPr>
                        <a:t>Governmental/Ambassadorial</a:t>
                      </a:r>
                      <a:r>
                        <a:rPr lang="en-US" sz="900" b="1" kern="1200" baseline="0" dirty="0" smtClean="0">
                          <a:solidFill>
                            <a:srgbClr val="7030A0"/>
                          </a:solidFill>
                          <a:effectLst/>
                          <a:latin typeface="+mn-lt"/>
                          <a:ea typeface="+mn-ea"/>
                          <a:cs typeface="+mn-cs"/>
                        </a:rPr>
                        <a:t> roles</a:t>
                      </a:r>
                    </a:p>
                    <a:p>
                      <a:r>
                        <a:rPr lang="en-US" sz="950" b="1" kern="1200" baseline="0" dirty="0" smtClean="0">
                          <a:solidFill>
                            <a:srgbClr val="7030A0"/>
                          </a:solidFill>
                          <a:effectLst/>
                          <a:latin typeface="+mn-lt"/>
                          <a:ea typeface="+mn-ea"/>
                          <a:cs typeface="+mn-cs"/>
                        </a:rPr>
                        <a:t>Rights Advocate</a:t>
                      </a:r>
                    </a:p>
                    <a:p>
                      <a:r>
                        <a:rPr lang="en-US" sz="950" b="1" kern="1200" baseline="0" dirty="0" smtClean="0">
                          <a:solidFill>
                            <a:schemeClr val="accent2"/>
                          </a:solidFill>
                          <a:effectLst/>
                          <a:latin typeface="+mn-lt"/>
                          <a:ea typeface="+mn-ea"/>
                          <a:cs typeface="+mn-cs"/>
                        </a:rPr>
                        <a:t>Comparison of African countries – rich areas v poor areas</a:t>
                      </a:r>
                    </a:p>
                    <a:p>
                      <a:endParaRPr lang="en-GB" sz="950" b="0" dirty="0">
                        <a:solidFill>
                          <a:srgbClr val="7030A0"/>
                        </a:solidFill>
                        <a:latin typeface="+mn-lt"/>
                      </a:endParaRPr>
                    </a:p>
                  </a:txBody>
                  <a:tcPr/>
                </a:tc>
                <a:tc>
                  <a:txBody>
                    <a:bodyPr/>
                    <a:lstStyle/>
                    <a:p>
                      <a:r>
                        <a:rPr lang="en-GB" sz="950" kern="1200" dirty="0" smtClean="0">
                          <a:solidFill>
                            <a:schemeClr val="dk1"/>
                          </a:solidFill>
                          <a:effectLst/>
                          <a:latin typeface="+mn-lt"/>
                          <a:ea typeface="+mn-ea"/>
                          <a:cs typeface="+mn-cs"/>
                        </a:rPr>
                        <a:t>During this topic the children will know where China is in the world.</a:t>
                      </a:r>
                      <a:r>
                        <a:rPr lang="en-GB" sz="950" kern="1200" baseline="0" dirty="0" smtClean="0">
                          <a:solidFill>
                            <a:schemeClr val="dk1"/>
                          </a:solidFill>
                          <a:effectLst/>
                          <a:latin typeface="+mn-lt"/>
                          <a:ea typeface="+mn-ea"/>
                          <a:cs typeface="+mn-cs"/>
                        </a:rPr>
                        <a:t> Pupils will be able to identify which continent China is positioned within, as well as using maps and atlases to look at neighbouring countries. Next, the children will</a:t>
                      </a:r>
                      <a:r>
                        <a:rPr lang="en-GB" sz="950" kern="1200" dirty="0" smtClean="0">
                          <a:solidFill>
                            <a:schemeClr val="dk1"/>
                          </a:solidFill>
                          <a:effectLst/>
                          <a:latin typeface="+mn-lt"/>
                          <a:ea typeface="+mn-ea"/>
                          <a:cs typeface="+mn-cs"/>
                        </a:rPr>
                        <a:t> explore the human impact on China’s physical</a:t>
                      </a:r>
                      <a:r>
                        <a:rPr lang="en-GB" sz="950" kern="1200" baseline="0" dirty="0" smtClean="0">
                          <a:solidFill>
                            <a:schemeClr val="dk1"/>
                          </a:solidFill>
                          <a:effectLst/>
                          <a:latin typeface="+mn-lt"/>
                          <a:ea typeface="+mn-ea"/>
                          <a:cs typeface="+mn-cs"/>
                        </a:rPr>
                        <a:t> </a:t>
                      </a:r>
                      <a:r>
                        <a:rPr lang="en-GB" sz="950" kern="1200" dirty="0" smtClean="0">
                          <a:solidFill>
                            <a:schemeClr val="dk1"/>
                          </a:solidFill>
                          <a:effectLst/>
                          <a:latin typeface="+mn-lt"/>
                          <a:ea typeface="+mn-ea"/>
                          <a:cs typeface="+mn-cs"/>
                        </a:rPr>
                        <a:t>Geography, including desertification and pollution. Pupils</a:t>
                      </a:r>
                      <a:r>
                        <a:rPr lang="en-GB" sz="950" kern="1200" baseline="0" dirty="0" smtClean="0">
                          <a:solidFill>
                            <a:schemeClr val="dk1"/>
                          </a:solidFill>
                          <a:effectLst/>
                          <a:latin typeface="+mn-lt"/>
                          <a:ea typeface="+mn-ea"/>
                          <a:cs typeface="+mn-cs"/>
                        </a:rPr>
                        <a:t> will also investigate</a:t>
                      </a:r>
                      <a:r>
                        <a:rPr lang="en-GB" sz="950" kern="1200" dirty="0" smtClean="0">
                          <a:solidFill>
                            <a:schemeClr val="dk1"/>
                          </a:solidFill>
                          <a:effectLst/>
                          <a:latin typeface="+mn-lt"/>
                          <a:ea typeface="+mn-ea"/>
                          <a:cs typeface="+mn-cs"/>
                        </a:rPr>
                        <a:t> China’s economic growth,</a:t>
                      </a:r>
                      <a:r>
                        <a:rPr lang="en-GB" sz="950" kern="1200" baseline="0" dirty="0" smtClean="0">
                          <a:solidFill>
                            <a:schemeClr val="dk1"/>
                          </a:solidFill>
                          <a:effectLst/>
                          <a:latin typeface="+mn-lt"/>
                          <a:ea typeface="+mn-ea"/>
                          <a:cs typeface="+mn-cs"/>
                        </a:rPr>
                        <a:t> including</a:t>
                      </a:r>
                      <a:r>
                        <a:rPr lang="en-GB" sz="950" kern="1200" dirty="0" smtClean="0">
                          <a:solidFill>
                            <a:schemeClr val="dk1"/>
                          </a:solidFill>
                          <a:effectLst/>
                          <a:latin typeface="+mn-lt"/>
                          <a:ea typeface="+mn-ea"/>
                          <a:cs typeface="+mn-cs"/>
                        </a:rPr>
                        <a:t> learning about China’s famous tourist attractions.</a:t>
                      </a:r>
                      <a:r>
                        <a:rPr lang="en-GB" sz="950" kern="1200" baseline="0" dirty="0" smtClean="0">
                          <a:solidFill>
                            <a:schemeClr val="dk1"/>
                          </a:solidFill>
                          <a:effectLst/>
                          <a:latin typeface="+mn-lt"/>
                          <a:ea typeface="+mn-ea"/>
                          <a:cs typeface="+mn-cs"/>
                        </a:rPr>
                        <a:t> Finally, the children will end this unit of work exploring aspects of Chinese culture in more detail including: their traditions, their food and sport and leisure.</a:t>
                      </a:r>
                      <a:endParaRPr lang="en-GB" sz="950" kern="1200" dirty="0" smtClean="0">
                        <a:solidFill>
                          <a:schemeClr val="dk1"/>
                        </a:solidFill>
                        <a:effectLst/>
                        <a:latin typeface="+mn-lt"/>
                        <a:ea typeface="+mn-ea"/>
                        <a:cs typeface="+mn-cs"/>
                      </a:endParaRPr>
                    </a:p>
                    <a:p>
                      <a:r>
                        <a:rPr lang="en-GB" sz="950" b="1" kern="1200" dirty="0" smtClean="0">
                          <a:solidFill>
                            <a:schemeClr val="dk1"/>
                          </a:solidFill>
                          <a:effectLst/>
                          <a:latin typeface="+mn-lt"/>
                          <a:ea typeface="+mn-ea"/>
                          <a:cs typeface="+mn-cs"/>
                        </a:rPr>
                        <a:t> </a:t>
                      </a:r>
                    </a:p>
                    <a:p>
                      <a:endParaRPr lang="en-US" sz="950" b="1" kern="1200" dirty="0" smtClean="0">
                        <a:solidFill>
                          <a:schemeClr val="dk1"/>
                        </a:solidFill>
                        <a:effectLst/>
                        <a:latin typeface="+mn-lt"/>
                        <a:ea typeface="+mn-ea"/>
                        <a:cs typeface="+mn-cs"/>
                      </a:endParaRPr>
                    </a:p>
                    <a:p>
                      <a:endParaRPr lang="en-US" sz="600" b="0" kern="1200" dirty="0" smtClean="0">
                        <a:solidFill>
                          <a:srgbClr val="FF0000"/>
                        </a:solidFill>
                        <a:effectLst/>
                        <a:latin typeface="+mn-lt"/>
                        <a:ea typeface="+mn-ea"/>
                        <a:cs typeface="+mn-cs"/>
                      </a:endParaRPr>
                    </a:p>
                    <a:p>
                      <a:endParaRPr lang="en-US" sz="300" b="0" kern="1200" dirty="0" smtClean="0">
                        <a:solidFill>
                          <a:srgbClr val="FF0000"/>
                        </a:solidFill>
                        <a:effectLst/>
                        <a:latin typeface="+mn-lt"/>
                        <a:ea typeface="+mn-ea"/>
                        <a:cs typeface="+mn-cs"/>
                      </a:endParaRPr>
                    </a:p>
                    <a:p>
                      <a:r>
                        <a:rPr lang="en-US" sz="950" b="1" kern="1200" dirty="0" smtClean="0">
                          <a:solidFill>
                            <a:srgbClr val="FF0000"/>
                          </a:solidFill>
                          <a:effectLst/>
                          <a:latin typeface="+mn-lt"/>
                          <a:ea typeface="+mn-ea"/>
                          <a:cs typeface="+mn-cs"/>
                        </a:rPr>
                        <a:t>Explore surrounding world</a:t>
                      </a:r>
                      <a:endParaRPr lang="en-GB" sz="950" b="1" kern="1200" dirty="0" smtClean="0">
                        <a:solidFill>
                          <a:srgbClr val="FF0000"/>
                        </a:solidFill>
                        <a:effectLst/>
                        <a:latin typeface="+mn-lt"/>
                        <a:ea typeface="+mn-ea"/>
                        <a:cs typeface="+mn-cs"/>
                      </a:endParaRPr>
                    </a:p>
                    <a:p>
                      <a:r>
                        <a:rPr lang="en-US" sz="950" b="1" kern="1200" dirty="0" smtClean="0">
                          <a:solidFill>
                            <a:srgbClr val="FF0000"/>
                          </a:solidFill>
                          <a:effectLst/>
                          <a:latin typeface="+mn-lt"/>
                          <a:ea typeface="+mn-ea"/>
                          <a:cs typeface="+mn-cs"/>
                        </a:rPr>
                        <a:t>Explore moral and ethical issues</a:t>
                      </a:r>
                    </a:p>
                    <a:p>
                      <a:r>
                        <a:rPr lang="en-US" sz="950" b="1" kern="1200" dirty="0" smtClean="0">
                          <a:solidFill>
                            <a:srgbClr val="FF0000"/>
                          </a:solidFill>
                          <a:effectLst/>
                          <a:latin typeface="+mn-lt"/>
                          <a:ea typeface="+mn-ea"/>
                          <a:cs typeface="+mn-cs"/>
                        </a:rPr>
                        <a:t>Respect and celebrate diversity</a:t>
                      </a:r>
                      <a:endParaRPr lang="en-GB" sz="950" b="1" dirty="0" smtClean="0">
                        <a:solidFill>
                          <a:srgbClr val="FF0000"/>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50" b="1" dirty="0" smtClean="0">
                          <a:solidFill>
                            <a:srgbClr val="7030A0"/>
                          </a:solidFill>
                          <a:latin typeface="+mn-lt"/>
                        </a:rPr>
                        <a:t>Manufacturing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50" b="1" dirty="0" smtClean="0">
                          <a:solidFill>
                            <a:srgbClr val="7030A0"/>
                          </a:solidFill>
                          <a:latin typeface="+mn-lt"/>
                        </a:rPr>
                        <a:t>Environmental Consultant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50" b="1" dirty="0" smtClean="0">
                          <a:solidFill>
                            <a:schemeClr val="accent2"/>
                          </a:solidFill>
                          <a:latin typeface="+mn-lt"/>
                        </a:rPr>
                        <a:t>Comparison</a:t>
                      </a:r>
                      <a:r>
                        <a:rPr lang="en-US" sz="950" b="1" baseline="0" dirty="0" smtClean="0">
                          <a:solidFill>
                            <a:schemeClr val="accent2"/>
                          </a:solidFill>
                          <a:latin typeface="+mn-lt"/>
                        </a:rPr>
                        <a:t> of rural and urban areas e.g. pollution and desertification</a:t>
                      </a:r>
                      <a:endParaRPr lang="en-US" sz="950" b="1" dirty="0" smtClean="0">
                        <a:solidFill>
                          <a:schemeClr val="accent2"/>
                        </a:solidFill>
                        <a:latin typeface="+mn-lt"/>
                      </a:endParaRPr>
                    </a:p>
                  </a:txBody>
                  <a:tcPr/>
                </a:tc>
                <a:tc>
                  <a:txBody>
                    <a:bodyPr/>
                    <a:lstStyle/>
                    <a:p>
                      <a:pPr lvl="0"/>
                      <a:r>
                        <a:rPr lang="en-GB" sz="900" kern="1200" dirty="0" smtClean="0">
                          <a:solidFill>
                            <a:schemeClr val="dk1"/>
                          </a:solidFill>
                          <a:effectLst/>
                          <a:latin typeface="+mn-lt"/>
                          <a:ea typeface="+mn-ea"/>
                          <a:cs typeface="+mn-cs"/>
                        </a:rPr>
                        <a:t>During this topic the children will</a:t>
                      </a:r>
                      <a:r>
                        <a:rPr lang="en-GB" sz="900" kern="1200" baseline="0" dirty="0" smtClean="0">
                          <a:solidFill>
                            <a:schemeClr val="dk1"/>
                          </a:solidFill>
                          <a:effectLst/>
                          <a:latin typeface="+mn-lt"/>
                          <a:ea typeface="+mn-ea"/>
                          <a:cs typeface="+mn-cs"/>
                        </a:rPr>
                        <a:t> </a:t>
                      </a:r>
                      <a:r>
                        <a:rPr lang="en-GB" sz="900" kern="1200" dirty="0" smtClean="0">
                          <a:solidFill>
                            <a:schemeClr val="dk1"/>
                          </a:solidFill>
                          <a:effectLst/>
                          <a:latin typeface="+mn-lt"/>
                          <a:ea typeface="+mn-ea"/>
                          <a:cs typeface="+mn-cs"/>
                        </a:rPr>
                        <a:t>locate the UK on a world map and identify the four countries and capital cities. Pupils will learn how</a:t>
                      </a:r>
                      <a:r>
                        <a:rPr lang="en-GB" sz="900" kern="1200" baseline="0" dirty="0" smtClean="0">
                          <a:solidFill>
                            <a:schemeClr val="dk1"/>
                          </a:solidFill>
                          <a:effectLst/>
                          <a:latin typeface="+mn-lt"/>
                          <a:ea typeface="+mn-ea"/>
                          <a:cs typeface="+mn-cs"/>
                        </a:rPr>
                        <a:t> </a:t>
                      </a:r>
                      <a:r>
                        <a:rPr lang="en-GB" sz="900" kern="1200" dirty="0" smtClean="0">
                          <a:solidFill>
                            <a:schemeClr val="dk1"/>
                          </a:solidFill>
                          <a:effectLst/>
                          <a:latin typeface="+mn-lt"/>
                          <a:ea typeface="+mn-ea"/>
                          <a:cs typeface="+mn-cs"/>
                        </a:rPr>
                        <a:t>England can be split into regions</a:t>
                      </a:r>
                      <a:r>
                        <a:rPr lang="en-GB" sz="900" kern="1200" baseline="0" dirty="0" smtClean="0">
                          <a:solidFill>
                            <a:schemeClr val="dk1"/>
                          </a:solidFill>
                          <a:effectLst/>
                          <a:latin typeface="+mn-lt"/>
                          <a:ea typeface="+mn-ea"/>
                          <a:cs typeface="+mn-cs"/>
                        </a:rPr>
                        <a:t> and will </a:t>
                      </a:r>
                      <a:r>
                        <a:rPr lang="en-GB" sz="900" kern="1200" dirty="0" smtClean="0">
                          <a:solidFill>
                            <a:schemeClr val="dk1"/>
                          </a:solidFill>
                          <a:effectLst/>
                          <a:latin typeface="+mn-lt"/>
                          <a:ea typeface="+mn-ea"/>
                          <a:cs typeface="+mn-cs"/>
                        </a:rPr>
                        <a:t>locate different counties. Next, the</a:t>
                      </a:r>
                      <a:r>
                        <a:rPr lang="en-GB" sz="900" kern="1200" baseline="0" dirty="0" smtClean="0">
                          <a:solidFill>
                            <a:schemeClr val="dk1"/>
                          </a:solidFill>
                          <a:effectLst/>
                          <a:latin typeface="+mn-lt"/>
                          <a:ea typeface="+mn-ea"/>
                          <a:cs typeface="+mn-cs"/>
                        </a:rPr>
                        <a:t> children</a:t>
                      </a:r>
                      <a:r>
                        <a:rPr lang="en-GB" sz="900" kern="1200" dirty="0" smtClean="0">
                          <a:solidFill>
                            <a:schemeClr val="dk1"/>
                          </a:solidFill>
                          <a:effectLst/>
                          <a:latin typeface="+mn-lt"/>
                          <a:ea typeface="+mn-ea"/>
                          <a:cs typeface="+mn-cs"/>
                        </a:rPr>
                        <a:t> will learn the difference between a town and a city before going on to locate some of the UK’s major cities on a map. Pupils will explore</a:t>
                      </a:r>
                      <a:r>
                        <a:rPr lang="en-GB" sz="900" kern="1200" baseline="0" dirty="0" smtClean="0">
                          <a:solidFill>
                            <a:schemeClr val="dk1"/>
                          </a:solidFill>
                          <a:effectLst/>
                          <a:latin typeface="+mn-lt"/>
                          <a:ea typeface="+mn-ea"/>
                          <a:cs typeface="+mn-cs"/>
                        </a:rPr>
                        <a:t> human</a:t>
                      </a:r>
                      <a:r>
                        <a:rPr lang="en-GB" sz="900" kern="1200" dirty="0" smtClean="0">
                          <a:solidFill>
                            <a:schemeClr val="dk1"/>
                          </a:solidFill>
                          <a:effectLst/>
                          <a:latin typeface="+mn-lt"/>
                          <a:ea typeface="+mn-ea"/>
                          <a:cs typeface="+mn-cs"/>
                        </a:rPr>
                        <a:t> aspects including: life expectancy and population. Then</a:t>
                      </a:r>
                      <a:r>
                        <a:rPr lang="en-GB" sz="900" kern="1200" baseline="0" dirty="0" smtClean="0">
                          <a:solidFill>
                            <a:schemeClr val="dk1"/>
                          </a:solidFill>
                          <a:effectLst/>
                          <a:latin typeface="+mn-lt"/>
                          <a:ea typeface="+mn-ea"/>
                          <a:cs typeface="+mn-cs"/>
                        </a:rPr>
                        <a:t> they will explore physical characteristics including:</a:t>
                      </a:r>
                      <a:r>
                        <a:rPr lang="en-GB" sz="900" kern="1200" dirty="0" smtClean="0">
                          <a:solidFill>
                            <a:schemeClr val="dk1"/>
                          </a:solidFill>
                          <a:effectLst/>
                          <a:latin typeface="+mn-lt"/>
                          <a:ea typeface="+mn-ea"/>
                          <a:cs typeface="+mn-cs"/>
                        </a:rPr>
                        <a:t> exploring some of the hills, mountains and</a:t>
                      </a:r>
                      <a:r>
                        <a:rPr lang="en-GB" sz="900" kern="1200" baseline="0" dirty="0" smtClean="0">
                          <a:solidFill>
                            <a:schemeClr val="dk1"/>
                          </a:solidFill>
                          <a:effectLst/>
                          <a:latin typeface="+mn-lt"/>
                          <a:ea typeface="+mn-ea"/>
                          <a:cs typeface="+mn-cs"/>
                        </a:rPr>
                        <a:t> the </a:t>
                      </a:r>
                      <a:r>
                        <a:rPr lang="en-GB" sz="900" kern="1200" dirty="0" smtClean="0">
                          <a:solidFill>
                            <a:schemeClr val="dk1"/>
                          </a:solidFill>
                          <a:effectLst/>
                          <a:latin typeface="+mn-lt"/>
                          <a:ea typeface="+mn-ea"/>
                          <a:cs typeface="+mn-cs"/>
                        </a:rPr>
                        <a:t>coastlines of Britain</a:t>
                      </a:r>
                      <a:r>
                        <a:rPr lang="en-GB" sz="900" kern="1200" baseline="0" dirty="0" smtClean="0">
                          <a:solidFill>
                            <a:schemeClr val="dk1"/>
                          </a:solidFill>
                          <a:effectLst/>
                          <a:latin typeface="+mn-lt"/>
                          <a:ea typeface="+mn-ea"/>
                          <a:cs typeface="+mn-cs"/>
                        </a:rPr>
                        <a:t> and </a:t>
                      </a:r>
                      <a:r>
                        <a:rPr lang="en-GB" sz="900" kern="1200" dirty="0" smtClean="0">
                          <a:solidFill>
                            <a:schemeClr val="dk1"/>
                          </a:solidFill>
                          <a:effectLst/>
                          <a:latin typeface="+mn-lt"/>
                          <a:ea typeface="+mn-ea"/>
                          <a:cs typeface="+mn-cs"/>
                        </a:rPr>
                        <a:t>identifying the seas and oceans that surround the UK. Finally,</a:t>
                      </a:r>
                      <a:r>
                        <a:rPr lang="en-GB" sz="900" kern="1200" baseline="0" dirty="0" smtClean="0">
                          <a:solidFill>
                            <a:schemeClr val="dk1"/>
                          </a:solidFill>
                          <a:effectLst/>
                          <a:latin typeface="+mn-lt"/>
                          <a:ea typeface="+mn-ea"/>
                          <a:cs typeface="+mn-cs"/>
                        </a:rPr>
                        <a:t> the c</a:t>
                      </a:r>
                      <a:r>
                        <a:rPr lang="en-GB" sz="900" kern="1200" dirty="0" smtClean="0">
                          <a:solidFill>
                            <a:schemeClr val="dk1"/>
                          </a:solidFill>
                          <a:effectLst/>
                          <a:latin typeface="+mn-lt"/>
                          <a:ea typeface="+mn-ea"/>
                          <a:cs typeface="+mn-cs"/>
                        </a:rPr>
                        <a:t>hildren will identify some of the major rivers in Britain, thinking about which counties and cities they flow through and key facts about </a:t>
                      </a:r>
                      <a:r>
                        <a:rPr lang="en-GB" sz="900" kern="1200" dirty="0" smtClean="0">
                          <a:solidFill>
                            <a:schemeClr val="tx1"/>
                          </a:solidFill>
                          <a:effectLst/>
                          <a:latin typeface="+mn-lt"/>
                          <a:ea typeface="+mn-ea"/>
                          <a:cs typeface="+mn-cs"/>
                        </a:rPr>
                        <a:t>each one</a:t>
                      </a:r>
                      <a:r>
                        <a:rPr lang="en-GB" sz="900" kern="1200" dirty="0" smtClean="0">
                          <a:solidFill>
                            <a:srgbClr val="FF0000"/>
                          </a:solidFill>
                          <a:effectLst/>
                          <a:latin typeface="+mn-lt"/>
                          <a:ea typeface="+mn-ea"/>
                          <a:cs typeface="+mn-cs"/>
                        </a:rPr>
                        <a:t>.</a:t>
                      </a:r>
                    </a:p>
                    <a:p>
                      <a:pPr lvl="0"/>
                      <a:endParaRPr lang="en-US" sz="900" kern="1200" dirty="0" smtClean="0">
                        <a:solidFill>
                          <a:srgbClr val="FF0000"/>
                        </a:solidFill>
                        <a:effectLst/>
                        <a:latin typeface="+mn-lt"/>
                        <a:ea typeface="+mn-ea"/>
                        <a:cs typeface="+mn-cs"/>
                      </a:endParaRPr>
                    </a:p>
                    <a:p>
                      <a:pPr lvl="0"/>
                      <a:endParaRPr lang="en-US" sz="100" kern="1200" dirty="0" smtClean="0">
                        <a:solidFill>
                          <a:srgbClr val="FF0000"/>
                        </a:solidFill>
                        <a:effectLst/>
                        <a:latin typeface="+mn-lt"/>
                        <a:ea typeface="+mn-ea"/>
                        <a:cs typeface="+mn-cs"/>
                      </a:endParaRPr>
                    </a:p>
                    <a:p>
                      <a:pPr lvl="0"/>
                      <a:endParaRPr lang="en-US" sz="100" kern="1200" dirty="0" smtClean="0">
                        <a:solidFill>
                          <a:srgbClr val="FF0000"/>
                        </a:solidFill>
                        <a:effectLst/>
                        <a:latin typeface="+mn-lt"/>
                        <a:ea typeface="+mn-ea"/>
                        <a:cs typeface="+mn-cs"/>
                      </a:endParaRPr>
                    </a:p>
                    <a:p>
                      <a:pPr lvl="0"/>
                      <a:r>
                        <a:rPr lang="en-US" sz="900" b="1" kern="1200" dirty="0" smtClean="0">
                          <a:solidFill>
                            <a:srgbClr val="FF0000"/>
                          </a:solidFill>
                          <a:effectLst/>
                          <a:latin typeface="+mn-lt"/>
                          <a:ea typeface="+mn-ea"/>
                          <a:cs typeface="+mn-cs"/>
                        </a:rPr>
                        <a:t>British values</a:t>
                      </a:r>
                    </a:p>
                    <a:p>
                      <a:pPr lvl="0"/>
                      <a:r>
                        <a:rPr lang="en-US" sz="900" b="1" kern="1200" dirty="0" smtClean="0">
                          <a:solidFill>
                            <a:srgbClr val="FF0000"/>
                          </a:solidFill>
                          <a:effectLst/>
                          <a:latin typeface="+mn-lt"/>
                          <a:ea typeface="+mn-ea"/>
                          <a:cs typeface="+mn-cs"/>
                        </a:rPr>
                        <a:t>Appreciate cultural influence</a:t>
                      </a:r>
                    </a:p>
                    <a:p>
                      <a:pPr lvl="0"/>
                      <a:r>
                        <a:rPr lang="en-US" sz="900" b="1" kern="1200" dirty="0" smtClean="0">
                          <a:solidFill>
                            <a:srgbClr val="FF0000"/>
                          </a:solidFill>
                          <a:effectLst/>
                          <a:latin typeface="+mn-lt"/>
                          <a:ea typeface="+mn-ea"/>
                          <a:cs typeface="+mn-cs"/>
                        </a:rPr>
                        <a:t>Learn about the surrounding world</a:t>
                      </a:r>
                    </a:p>
                    <a:p>
                      <a:pPr lvl="0"/>
                      <a:r>
                        <a:rPr lang="en-US" sz="900" b="1" kern="1200" dirty="0" smtClean="0">
                          <a:solidFill>
                            <a:srgbClr val="7030A0"/>
                          </a:solidFill>
                          <a:effectLst/>
                          <a:latin typeface="+mn-lt"/>
                          <a:ea typeface="+mn-ea"/>
                          <a:cs typeface="+mn-cs"/>
                        </a:rPr>
                        <a:t>Town</a:t>
                      </a:r>
                      <a:r>
                        <a:rPr lang="en-US" sz="900" b="1" kern="1200" baseline="0" dirty="0" smtClean="0">
                          <a:solidFill>
                            <a:srgbClr val="7030A0"/>
                          </a:solidFill>
                          <a:effectLst/>
                          <a:latin typeface="+mn-lt"/>
                          <a:ea typeface="+mn-ea"/>
                          <a:cs typeface="+mn-cs"/>
                        </a:rPr>
                        <a:t> Councilor</a:t>
                      </a:r>
                      <a:endParaRPr lang="en-US" sz="900" b="1" kern="1200" dirty="0" smtClean="0">
                        <a:solidFill>
                          <a:srgbClr val="7030A0"/>
                        </a:solidFill>
                        <a:effectLst/>
                        <a:latin typeface="+mn-lt"/>
                        <a:ea typeface="+mn-ea"/>
                        <a:cs typeface="+mn-cs"/>
                      </a:endParaRPr>
                    </a:p>
                    <a:p>
                      <a:pPr lvl="0"/>
                      <a:r>
                        <a:rPr lang="en-US" sz="900" b="1" kern="1200" dirty="0" smtClean="0">
                          <a:solidFill>
                            <a:srgbClr val="7030A0"/>
                          </a:solidFill>
                          <a:effectLst/>
                          <a:latin typeface="+mn-lt"/>
                          <a:ea typeface="+mn-ea"/>
                          <a:cs typeface="+mn-cs"/>
                        </a:rPr>
                        <a:t>Marine</a:t>
                      </a:r>
                      <a:r>
                        <a:rPr lang="en-US" sz="900" b="1" kern="1200" baseline="0" dirty="0" smtClean="0">
                          <a:solidFill>
                            <a:srgbClr val="7030A0"/>
                          </a:solidFill>
                          <a:effectLst/>
                          <a:latin typeface="+mn-lt"/>
                          <a:ea typeface="+mn-ea"/>
                          <a:cs typeface="+mn-cs"/>
                        </a:rPr>
                        <a:t> Biologist</a:t>
                      </a:r>
                      <a:endParaRPr lang="en-US" sz="900" b="0" kern="1200" baseline="0" dirty="0" smtClean="0">
                        <a:solidFill>
                          <a:srgbClr val="7030A0"/>
                        </a:solidFill>
                        <a:effectLst/>
                        <a:latin typeface="+mn-lt"/>
                        <a:ea typeface="+mn-ea"/>
                        <a:cs typeface="+mn-cs"/>
                      </a:endParaRPr>
                    </a:p>
                    <a:p>
                      <a:pPr lvl="0"/>
                      <a:r>
                        <a:rPr lang="en-US" sz="900" b="1" kern="1200" baseline="0" dirty="0" smtClean="0">
                          <a:solidFill>
                            <a:schemeClr val="accent2"/>
                          </a:solidFill>
                          <a:effectLst/>
                          <a:latin typeface="+mn-lt"/>
                          <a:ea typeface="+mn-ea"/>
                          <a:cs typeface="+mn-cs"/>
                        </a:rPr>
                        <a:t>Evacuee diaries</a:t>
                      </a:r>
                    </a:p>
                    <a:p>
                      <a:pPr lvl="0"/>
                      <a:endParaRPr lang="en-US" sz="900" b="1" kern="1200" baseline="0" dirty="0" smtClean="0">
                        <a:solidFill>
                          <a:schemeClr val="accent2"/>
                        </a:solidFill>
                        <a:effectLst/>
                        <a:latin typeface="+mn-lt"/>
                        <a:ea typeface="+mn-ea"/>
                        <a:cs typeface="+mn-cs"/>
                      </a:endParaRPr>
                    </a:p>
                  </a:txBody>
                  <a:tcPr/>
                </a:tc>
                <a:extLst>
                  <a:ext uri="{0D108BD9-81ED-4DB2-BD59-A6C34878D82A}">
                    <a16:rowId xmlns:a16="http://schemas.microsoft.com/office/drawing/2014/main" val="535769451"/>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520765663"/>
              </p:ext>
            </p:extLst>
          </p:nvPr>
        </p:nvGraphicFramePr>
        <p:xfrm>
          <a:off x="6039845" y="1875620"/>
          <a:ext cx="5879439" cy="4823460"/>
        </p:xfrm>
        <a:graphic>
          <a:graphicData uri="http://schemas.openxmlformats.org/drawingml/2006/table">
            <a:tbl>
              <a:tblPr firstRow="1" bandRow="1">
                <a:tableStyleId>{10A1B5D5-9B99-4C35-A422-299274C87663}</a:tableStyleId>
              </a:tblPr>
              <a:tblGrid>
                <a:gridCol w="1959813">
                  <a:extLst>
                    <a:ext uri="{9D8B030D-6E8A-4147-A177-3AD203B41FA5}">
                      <a16:colId xmlns:a16="http://schemas.microsoft.com/office/drawing/2014/main" val="601181539"/>
                    </a:ext>
                  </a:extLst>
                </a:gridCol>
                <a:gridCol w="1959813">
                  <a:extLst>
                    <a:ext uri="{9D8B030D-6E8A-4147-A177-3AD203B41FA5}">
                      <a16:colId xmlns:a16="http://schemas.microsoft.com/office/drawing/2014/main" val="1201128714"/>
                    </a:ext>
                  </a:extLst>
                </a:gridCol>
                <a:gridCol w="1959813">
                  <a:extLst>
                    <a:ext uri="{9D8B030D-6E8A-4147-A177-3AD203B41FA5}">
                      <a16:colId xmlns:a16="http://schemas.microsoft.com/office/drawing/2014/main" val="3057332064"/>
                    </a:ext>
                  </a:extLst>
                </a:gridCol>
              </a:tblGrid>
              <a:tr h="467921">
                <a:tc>
                  <a:txBody>
                    <a:bodyPr/>
                    <a:lstStyle/>
                    <a:p>
                      <a:pPr algn="ctr"/>
                      <a:r>
                        <a:rPr lang="en-GB" sz="1600" dirty="0"/>
                        <a:t>YEAR 6  - Term 1</a:t>
                      </a:r>
                    </a:p>
                    <a:p>
                      <a:pPr algn="ctr"/>
                      <a:r>
                        <a:rPr lang="en-GB" sz="1200" dirty="0"/>
                        <a:t>Venturesome Vikings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t>YEAR 6 – Term 2</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Mighty Mountains</a:t>
                      </a:r>
                    </a:p>
                  </a:txBody>
                  <a:tcPr/>
                </a:tc>
                <a:tc>
                  <a:txBody>
                    <a:bodyPr/>
                    <a:lstStyle/>
                    <a:p>
                      <a:pPr algn="ctr"/>
                      <a:r>
                        <a:rPr lang="en-GB" sz="1600" dirty="0"/>
                        <a:t>YEAR 6 – Term 3</a:t>
                      </a:r>
                    </a:p>
                    <a:p>
                      <a:pPr algn="ctr"/>
                      <a:r>
                        <a:rPr lang="en-GB" sz="1200" dirty="0"/>
                        <a:t>Titanic Tragedy</a:t>
                      </a:r>
                      <a:r>
                        <a:rPr lang="en-GB" sz="1200" baseline="0" dirty="0"/>
                        <a:t> </a:t>
                      </a:r>
                      <a:endParaRPr lang="en-GB" sz="1200" dirty="0"/>
                    </a:p>
                  </a:txBody>
                  <a:tcPr/>
                </a:tc>
                <a:extLst>
                  <a:ext uri="{0D108BD9-81ED-4DB2-BD59-A6C34878D82A}">
                    <a16:rowId xmlns:a16="http://schemas.microsoft.com/office/drawing/2014/main" val="3913192461"/>
                  </a:ext>
                </a:extLst>
              </a:tr>
              <a:tr h="4171158">
                <a:tc>
                  <a:txBody>
                    <a:bodyPr/>
                    <a:lstStyle/>
                    <a:p>
                      <a:r>
                        <a:rPr lang="en-GB" sz="950" kern="1200" dirty="0" smtClean="0">
                          <a:solidFill>
                            <a:schemeClr val="dk1"/>
                          </a:solidFill>
                          <a:effectLst/>
                          <a:latin typeface="+mn-lt"/>
                          <a:ea typeface="+mn-ea"/>
                          <a:cs typeface="+mn-cs"/>
                        </a:rPr>
                        <a:t>During this topic the children will be able to locate Scandinavia’s countries and major cities on a world map.</a:t>
                      </a:r>
                      <a:r>
                        <a:rPr lang="en-GB" sz="950" kern="1200" baseline="0" dirty="0" smtClean="0">
                          <a:solidFill>
                            <a:schemeClr val="dk1"/>
                          </a:solidFill>
                          <a:effectLst/>
                          <a:latin typeface="+mn-lt"/>
                          <a:ea typeface="+mn-ea"/>
                          <a:cs typeface="+mn-cs"/>
                        </a:rPr>
                        <a:t> Next, they will </a:t>
                      </a:r>
                      <a:r>
                        <a:rPr lang="en-GB" sz="950" kern="1200" dirty="0" smtClean="0">
                          <a:solidFill>
                            <a:schemeClr val="dk1"/>
                          </a:solidFill>
                          <a:effectLst/>
                          <a:latin typeface="+mn-lt"/>
                          <a:ea typeface="+mn-ea"/>
                          <a:cs typeface="+mn-cs"/>
                        </a:rPr>
                        <a:t>explore and compare the climate and weather of the countries making</a:t>
                      </a:r>
                      <a:r>
                        <a:rPr lang="en-GB" sz="950" kern="1200" baseline="0" dirty="0" smtClean="0">
                          <a:solidFill>
                            <a:schemeClr val="dk1"/>
                          </a:solidFill>
                          <a:effectLst/>
                          <a:latin typeface="+mn-lt"/>
                          <a:ea typeface="+mn-ea"/>
                          <a:cs typeface="+mn-cs"/>
                        </a:rPr>
                        <a:t> up</a:t>
                      </a:r>
                      <a:r>
                        <a:rPr lang="en-GB" sz="950" kern="1200" dirty="0" smtClean="0">
                          <a:solidFill>
                            <a:schemeClr val="dk1"/>
                          </a:solidFill>
                          <a:effectLst/>
                          <a:latin typeface="+mn-lt"/>
                          <a:ea typeface="+mn-ea"/>
                          <a:cs typeface="+mn-cs"/>
                        </a:rPr>
                        <a:t> Scandinavia. This will involve analysing data. The children’s learning journey</a:t>
                      </a:r>
                      <a:r>
                        <a:rPr lang="en-GB" sz="950" kern="1200" baseline="0" dirty="0" smtClean="0">
                          <a:solidFill>
                            <a:schemeClr val="dk1"/>
                          </a:solidFill>
                          <a:effectLst/>
                          <a:latin typeface="+mn-lt"/>
                          <a:ea typeface="+mn-ea"/>
                          <a:cs typeface="+mn-cs"/>
                        </a:rPr>
                        <a:t> will continue by</a:t>
                      </a:r>
                      <a:r>
                        <a:rPr lang="en-GB" sz="950" kern="1200" dirty="0" smtClean="0">
                          <a:solidFill>
                            <a:schemeClr val="dk1"/>
                          </a:solidFill>
                          <a:effectLst/>
                          <a:latin typeface="+mn-lt"/>
                          <a:ea typeface="+mn-ea"/>
                          <a:cs typeface="+mn-cs"/>
                        </a:rPr>
                        <a:t> </a:t>
                      </a:r>
                    </a:p>
                    <a:p>
                      <a:r>
                        <a:rPr lang="en-GB" sz="950" kern="1200" dirty="0" smtClean="0">
                          <a:solidFill>
                            <a:schemeClr val="dk1"/>
                          </a:solidFill>
                          <a:effectLst/>
                          <a:latin typeface="+mn-lt"/>
                          <a:ea typeface="+mn-ea"/>
                          <a:cs typeface="+mn-cs"/>
                        </a:rPr>
                        <a:t>Investigating</a:t>
                      </a:r>
                      <a:r>
                        <a:rPr lang="en-GB" sz="950" kern="1200" baseline="0" dirty="0" smtClean="0">
                          <a:solidFill>
                            <a:schemeClr val="dk1"/>
                          </a:solidFill>
                          <a:effectLst/>
                          <a:latin typeface="+mn-lt"/>
                          <a:ea typeface="+mn-ea"/>
                          <a:cs typeface="+mn-cs"/>
                        </a:rPr>
                        <a:t> </a:t>
                      </a:r>
                      <a:r>
                        <a:rPr lang="en-GB" sz="950" kern="1200" dirty="0" smtClean="0">
                          <a:solidFill>
                            <a:schemeClr val="dk1"/>
                          </a:solidFill>
                          <a:effectLst/>
                          <a:latin typeface="+mn-lt"/>
                          <a:ea typeface="+mn-ea"/>
                          <a:cs typeface="+mn-cs"/>
                        </a:rPr>
                        <a:t>the physical and human features of Scandinavia. </a:t>
                      </a:r>
                    </a:p>
                    <a:p>
                      <a:r>
                        <a:rPr lang="en-GB" sz="950" kern="1200" dirty="0" smtClean="0">
                          <a:solidFill>
                            <a:schemeClr val="dk1"/>
                          </a:solidFill>
                          <a:effectLst/>
                          <a:latin typeface="+mn-lt"/>
                          <a:ea typeface="+mn-ea"/>
                          <a:cs typeface="+mn-cs"/>
                        </a:rPr>
                        <a:t>Having</a:t>
                      </a:r>
                      <a:r>
                        <a:rPr lang="en-GB" sz="950" kern="1200" baseline="0" dirty="0" smtClean="0">
                          <a:solidFill>
                            <a:schemeClr val="dk1"/>
                          </a:solidFill>
                          <a:effectLst/>
                          <a:latin typeface="+mn-lt"/>
                          <a:ea typeface="+mn-ea"/>
                          <a:cs typeface="+mn-cs"/>
                        </a:rPr>
                        <a:t> looked at these key concepts</a:t>
                      </a:r>
                      <a:r>
                        <a:rPr lang="en-GB" sz="950" kern="1200" dirty="0" smtClean="0">
                          <a:solidFill>
                            <a:schemeClr val="dk1"/>
                          </a:solidFill>
                          <a:effectLst/>
                          <a:latin typeface="+mn-lt"/>
                          <a:ea typeface="+mn-ea"/>
                          <a:cs typeface="+mn-cs"/>
                        </a:rPr>
                        <a:t>,</a:t>
                      </a:r>
                      <a:r>
                        <a:rPr lang="en-GB" sz="950" kern="1200" baseline="0" dirty="0" smtClean="0">
                          <a:solidFill>
                            <a:schemeClr val="dk1"/>
                          </a:solidFill>
                          <a:effectLst/>
                          <a:latin typeface="+mn-lt"/>
                          <a:ea typeface="+mn-ea"/>
                          <a:cs typeface="+mn-cs"/>
                        </a:rPr>
                        <a:t> the children will </a:t>
                      </a:r>
                      <a:r>
                        <a:rPr lang="en-GB" sz="950" kern="1200" dirty="0" smtClean="0">
                          <a:solidFill>
                            <a:schemeClr val="dk1"/>
                          </a:solidFill>
                          <a:effectLst/>
                          <a:latin typeface="+mn-lt"/>
                          <a:ea typeface="+mn-ea"/>
                          <a:cs typeface="+mn-cs"/>
                        </a:rPr>
                        <a:t>compare and contrast an area in the UK with an area in Scandinavia. Finally, the children will be given the opportunity to</a:t>
                      </a:r>
                      <a:r>
                        <a:rPr lang="en-GB" sz="950" kern="1200" baseline="0" dirty="0" smtClean="0">
                          <a:solidFill>
                            <a:schemeClr val="dk1"/>
                          </a:solidFill>
                          <a:effectLst/>
                          <a:latin typeface="+mn-lt"/>
                          <a:ea typeface="+mn-ea"/>
                          <a:cs typeface="+mn-cs"/>
                        </a:rPr>
                        <a:t> </a:t>
                      </a:r>
                      <a:r>
                        <a:rPr lang="en-GB" sz="950" kern="1200" dirty="0" smtClean="0">
                          <a:solidFill>
                            <a:schemeClr val="dk1"/>
                          </a:solidFill>
                          <a:effectLst/>
                          <a:latin typeface="+mn-lt"/>
                          <a:ea typeface="+mn-ea"/>
                          <a:cs typeface="+mn-cs"/>
                        </a:rPr>
                        <a:t>plan a tourist visit to a Scandinavian destination.</a:t>
                      </a:r>
                    </a:p>
                    <a:p>
                      <a:r>
                        <a:rPr lang="en-GB" sz="950" kern="1200" dirty="0" smtClean="0">
                          <a:solidFill>
                            <a:schemeClr val="dk1"/>
                          </a:solidFill>
                          <a:effectLst/>
                          <a:latin typeface="+mn-lt"/>
                          <a:ea typeface="+mn-ea"/>
                          <a:cs typeface="+mn-cs"/>
                        </a:rPr>
                        <a:t> </a:t>
                      </a:r>
                    </a:p>
                    <a:p>
                      <a:endParaRPr lang="en-US" sz="950" kern="1200" dirty="0" smtClean="0">
                        <a:solidFill>
                          <a:schemeClr val="dk1"/>
                        </a:solidFill>
                        <a:effectLst/>
                        <a:latin typeface="+mn-lt"/>
                        <a:ea typeface="+mn-ea"/>
                        <a:cs typeface="+mn-cs"/>
                      </a:endParaRPr>
                    </a:p>
                    <a:p>
                      <a:endParaRPr lang="en-US" sz="950" kern="1200" dirty="0" smtClean="0">
                        <a:solidFill>
                          <a:schemeClr val="dk1"/>
                        </a:solidFill>
                        <a:effectLst/>
                        <a:latin typeface="+mn-lt"/>
                        <a:ea typeface="+mn-ea"/>
                        <a:cs typeface="+mn-cs"/>
                      </a:endParaRPr>
                    </a:p>
                    <a:p>
                      <a:endParaRPr lang="en-GB" sz="950" kern="1200" dirty="0" smtClean="0">
                        <a:solidFill>
                          <a:schemeClr val="dk1"/>
                        </a:solidFill>
                        <a:effectLst/>
                        <a:latin typeface="+mn-lt"/>
                        <a:ea typeface="+mn-ea"/>
                        <a:cs typeface="+mn-cs"/>
                      </a:endParaRPr>
                    </a:p>
                    <a:p>
                      <a:r>
                        <a:rPr lang="en-US" sz="950" b="1" kern="1200" dirty="0" smtClean="0">
                          <a:solidFill>
                            <a:srgbClr val="FF0000"/>
                          </a:solidFill>
                          <a:effectLst/>
                          <a:latin typeface="+mn-lt"/>
                          <a:ea typeface="+mn-ea"/>
                          <a:cs typeface="+mn-cs"/>
                        </a:rPr>
                        <a:t>Explore beliefs and experiences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50" b="1" kern="1200" dirty="0" smtClean="0">
                          <a:solidFill>
                            <a:srgbClr val="FF0000"/>
                          </a:solidFill>
                          <a:effectLst/>
                          <a:latin typeface="+mn-lt"/>
                          <a:ea typeface="+mn-ea"/>
                          <a:cs typeface="+mn-cs"/>
                        </a:rPr>
                        <a:t>Respect and celebrate diversity</a:t>
                      </a:r>
                      <a:endParaRPr lang="en-GB" sz="950" b="1" dirty="0" smtClean="0">
                        <a:solidFill>
                          <a:srgbClr val="FF0000"/>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50" b="1" kern="1200" dirty="0" smtClean="0">
                          <a:solidFill>
                            <a:srgbClr val="FF0000"/>
                          </a:solidFill>
                          <a:effectLst/>
                          <a:latin typeface="+mn-lt"/>
                          <a:ea typeface="+mn-ea"/>
                          <a:cs typeface="+mn-cs"/>
                        </a:rPr>
                        <a:t>Appreciate cultural influence</a:t>
                      </a:r>
                      <a:endParaRPr lang="en-GB" sz="950" b="1" kern="1200" dirty="0" smtClean="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50" b="1" kern="1200" dirty="0" smtClean="0">
                          <a:solidFill>
                            <a:srgbClr val="7030A0"/>
                          </a:solidFill>
                          <a:effectLst/>
                          <a:latin typeface="+mn-lt"/>
                          <a:ea typeface="+mn-ea"/>
                          <a:cs typeface="+mn-cs"/>
                        </a:rPr>
                        <a:t>Researcher</a:t>
                      </a:r>
                      <a:r>
                        <a:rPr lang="en-US" sz="950" b="1" kern="1200" baseline="0" dirty="0" smtClean="0">
                          <a:solidFill>
                            <a:srgbClr val="7030A0"/>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50" b="1" kern="1200" dirty="0" smtClean="0">
                          <a:solidFill>
                            <a:srgbClr val="7030A0"/>
                          </a:solidFill>
                          <a:effectLst/>
                          <a:latin typeface="+mn-lt"/>
                          <a:ea typeface="+mn-ea"/>
                          <a:cs typeface="+mn-cs"/>
                        </a:rPr>
                        <a:t>Tourism</a:t>
                      </a:r>
                      <a:r>
                        <a:rPr lang="en-US" sz="950" b="1" kern="1200" baseline="0" dirty="0" smtClean="0">
                          <a:solidFill>
                            <a:srgbClr val="7030A0"/>
                          </a:solidFill>
                          <a:effectLst/>
                          <a:latin typeface="+mn-lt"/>
                          <a:ea typeface="+mn-ea"/>
                          <a:cs typeface="+mn-cs"/>
                        </a:rPr>
                        <a:t> Agency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50" b="1" kern="1200" baseline="0" dirty="0" smtClean="0">
                          <a:solidFill>
                            <a:schemeClr val="accent2"/>
                          </a:solidFill>
                          <a:effectLst/>
                          <a:latin typeface="+mn-lt"/>
                          <a:ea typeface="+mn-ea"/>
                          <a:cs typeface="+mn-cs"/>
                        </a:rPr>
                        <a:t>Currency and food in Scandinavia</a:t>
                      </a:r>
                      <a:endParaRPr lang="en-GB" sz="950" b="1" kern="1200" dirty="0">
                        <a:solidFill>
                          <a:schemeClr val="accent2"/>
                        </a:solidFill>
                        <a:effectLst/>
                        <a:latin typeface="+mn-lt"/>
                        <a:ea typeface="+mn-ea"/>
                        <a:cs typeface="+mn-cs"/>
                      </a:endParaRPr>
                    </a:p>
                  </a:txBody>
                  <a:tcPr/>
                </a:tc>
                <a:tc>
                  <a:txBody>
                    <a:bodyPr/>
                    <a:lstStyle/>
                    <a:p>
                      <a:r>
                        <a:rPr lang="en-GB" sz="900" kern="1200" dirty="0" smtClean="0">
                          <a:solidFill>
                            <a:schemeClr val="dk1"/>
                          </a:solidFill>
                          <a:effectLst/>
                          <a:latin typeface="+mn-lt"/>
                          <a:ea typeface="+mn-ea"/>
                          <a:cs typeface="+mn-cs"/>
                        </a:rPr>
                        <a:t>During this topic the children will identify what mountains are and will start to understand how they are formed.</a:t>
                      </a:r>
                      <a:r>
                        <a:rPr lang="en-GB" sz="900" kern="1200" baseline="0" dirty="0" smtClean="0">
                          <a:solidFill>
                            <a:schemeClr val="dk1"/>
                          </a:solidFill>
                          <a:effectLst/>
                          <a:latin typeface="+mn-lt"/>
                          <a:ea typeface="+mn-ea"/>
                          <a:cs typeface="+mn-cs"/>
                        </a:rPr>
                        <a:t> Pupils</a:t>
                      </a:r>
                      <a:r>
                        <a:rPr lang="en-GB" sz="900" kern="1200" dirty="0" smtClean="0">
                          <a:solidFill>
                            <a:schemeClr val="dk1"/>
                          </a:solidFill>
                          <a:effectLst/>
                          <a:latin typeface="+mn-lt"/>
                          <a:ea typeface="+mn-ea"/>
                          <a:cs typeface="+mn-cs"/>
                        </a:rPr>
                        <a:t> will match</a:t>
                      </a:r>
                      <a:r>
                        <a:rPr lang="en-GB" sz="900" kern="1200" baseline="0" dirty="0" smtClean="0">
                          <a:solidFill>
                            <a:schemeClr val="dk1"/>
                          </a:solidFill>
                          <a:effectLst/>
                          <a:latin typeface="+mn-lt"/>
                          <a:ea typeface="+mn-ea"/>
                          <a:cs typeface="+mn-cs"/>
                        </a:rPr>
                        <a:t> </a:t>
                      </a:r>
                      <a:r>
                        <a:rPr lang="en-GB" sz="900" kern="1200" dirty="0" smtClean="0">
                          <a:solidFill>
                            <a:schemeClr val="dk1"/>
                          </a:solidFill>
                          <a:effectLst/>
                          <a:latin typeface="+mn-lt"/>
                          <a:ea typeface="+mn-ea"/>
                          <a:cs typeface="+mn-cs"/>
                        </a:rPr>
                        <a:t>mountain ranges to their continents and country or countries.</a:t>
                      </a:r>
                      <a:r>
                        <a:rPr lang="en-GB" sz="900" kern="1200" baseline="0" dirty="0" smtClean="0">
                          <a:solidFill>
                            <a:schemeClr val="dk1"/>
                          </a:solidFill>
                          <a:effectLst/>
                          <a:latin typeface="+mn-lt"/>
                          <a:ea typeface="+mn-ea"/>
                          <a:cs typeface="+mn-cs"/>
                        </a:rPr>
                        <a:t> </a:t>
                      </a:r>
                      <a:r>
                        <a:rPr lang="en-GB" sz="900" kern="1200" dirty="0" smtClean="0">
                          <a:solidFill>
                            <a:schemeClr val="dk1"/>
                          </a:solidFill>
                          <a:effectLst/>
                          <a:latin typeface="+mn-lt"/>
                          <a:ea typeface="+mn-ea"/>
                          <a:cs typeface="+mn-cs"/>
                        </a:rPr>
                        <a:t>The</a:t>
                      </a:r>
                      <a:r>
                        <a:rPr lang="en-GB" sz="900" kern="1200" baseline="0" dirty="0" smtClean="0">
                          <a:solidFill>
                            <a:schemeClr val="dk1"/>
                          </a:solidFill>
                          <a:effectLst/>
                          <a:latin typeface="+mn-lt"/>
                          <a:ea typeface="+mn-ea"/>
                          <a:cs typeface="+mn-cs"/>
                        </a:rPr>
                        <a:t> children</a:t>
                      </a:r>
                      <a:r>
                        <a:rPr lang="en-GB" sz="900" kern="1200" dirty="0" smtClean="0">
                          <a:solidFill>
                            <a:schemeClr val="dk1"/>
                          </a:solidFill>
                          <a:effectLst/>
                          <a:latin typeface="+mn-lt"/>
                          <a:ea typeface="+mn-ea"/>
                          <a:cs typeface="+mn-cs"/>
                        </a:rPr>
                        <a:t> will</a:t>
                      </a:r>
                      <a:r>
                        <a:rPr lang="en-GB" sz="900" kern="1200" baseline="0" dirty="0" smtClean="0">
                          <a:solidFill>
                            <a:schemeClr val="dk1"/>
                          </a:solidFill>
                          <a:effectLst/>
                          <a:latin typeface="+mn-lt"/>
                          <a:ea typeface="+mn-ea"/>
                          <a:cs typeface="+mn-cs"/>
                        </a:rPr>
                        <a:t> then be</a:t>
                      </a:r>
                      <a:r>
                        <a:rPr lang="en-GB" sz="900" kern="1200" dirty="0" smtClean="0">
                          <a:solidFill>
                            <a:schemeClr val="dk1"/>
                          </a:solidFill>
                          <a:effectLst/>
                          <a:latin typeface="+mn-lt"/>
                          <a:ea typeface="+mn-ea"/>
                          <a:cs typeface="+mn-cs"/>
                        </a:rPr>
                        <a:t> challenged to investigate a particular mountain to find out facts about the mountain and its surrounding environment.</a:t>
                      </a:r>
                      <a:r>
                        <a:rPr lang="en-GB" sz="900" kern="1200" baseline="0" dirty="0" smtClean="0">
                          <a:solidFill>
                            <a:schemeClr val="dk1"/>
                          </a:solidFill>
                          <a:effectLst/>
                          <a:latin typeface="+mn-lt"/>
                          <a:ea typeface="+mn-ea"/>
                          <a:cs typeface="+mn-cs"/>
                        </a:rPr>
                        <a:t> Pupils will continue to</a:t>
                      </a:r>
                      <a:r>
                        <a:rPr lang="en-GB" sz="900" kern="1200" dirty="0" smtClean="0">
                          <a:solidFill>
                            <a:schemeClr val="dk1"/>
                          </a:solidFill>
                          <a:effectLst/>
                          <a:latin typeface="+mn-lt"/>
                          <a:ea typeface="+mn-ea"/>
                          <a:cs typeface="+mn-cs"/>
                        </a:rPr>
                        <a:t> learn how</a:t>
                      </a:r>
                      <a:r>
                        <a:rPr lang="en-GB" sz="900" kern="1200" baseline="0" dirty="0" smtClean="0">
                          <a:solidFill>
                            <a:schemeClr val="dk1"/>
                          </a:solidFill>
                          <a:effectLst/>
                          <a:latin typeface="+mn-lt"/>
                          <a:ea typeface="+mn-ea"/>
                          <a:cs typeface="+mn-cs"/>
                        </a:rPr>
                        <a:t> </a:t>
                      </a:r>
                      <a:r>
                        <a:rPr lang="en-GB" sz="900" kern="1200" dirty="0" smtClean="0">
                          <a:solidFill>
                            <a:schemeClr val="dk1"/>
                          </a:solidFill>
                          <a:effectLst/>
                          <a:latin typeface="+mn-lt"/>
                          <a:ea typeface="+mn-ea"/>
                          <a:cs typeface="+mn-cs"/>
                        </a:rPr>
                        <a:t>mountains have their own climate </a:t>
                      </a:r>
                      <a:r>
                        <a:rPr lang="en-GB" sz="900" kern="1200" baseline="0" dirty="0" smtClean="0">
                          <a:solidFill>
                            <a:schemeClr val="dk1"/>
                          </a:solidFill>
                          <a:effectLst/>
                          <a:latin typeface="+mn-lt"/>
                          <a:ea typeface="+mn-ea"/>
                          <a:cs typeface="+mn-cs"/>
                        </a:rPr>
                        <a:t>and </a:t>
                      </a:r>
                      <a:r>
                        <a:rPr lang="en-GB" sz="900" kern="1200" dirty="0" smtClean="0">
                          <a:solidFill>
                            <a:schemeClr val="dk1"/>
                          </a:solidFill>
                          <a:effectLst/>
                          <a:latin typeface="+mn-lt"/>
                          <a:ea typeface="+mn-ea"/>
                          <a:cs typeface="+mn-cs"/>
                        </a:rPr>
                        <a:t>will start to understand that mountain plants and animals have adapted to their unique environment.  Pupils will move on to identify some of the ways in which people use mountains for recreation</a:t>
                      </a:r>
                      <a:r>
                        <a:rPr lang="en-GB" sz="900" kern="1200" baseline="0" dirty="0" smtClean="0">
                          <a:solidFill>
                            <a:schemeClr val="dk1"/>
                          </a:solidFill>
                          <a:effectLst/>
                          <a:latin typeface="+mn-lt"/>
                          <a:ea typeface="+mn-ea"/>
                          <a:cs typeface="+mn-cs"/>
                        </a:rPr>
                        <a:t> and</a:t>
                      </a:r>
                      <a:r>
                        <a:rPr lang="en-GB" sz="900" kern="1200" dirty="0" smtClean="0">
                          <a:solidFill>
                            <a:schemeClr val="dk1"/>
                          </a:solidFill>
                          <a:effectLst/>
                          <a:latin typeface="+mn-lt"/>
                          <a:ea typeface="+mn-ea"/>
                          <a:cs typeface="+mn-cs"/>
                        </a:rPr>
                        <a:t> will establish why mountains are popular tourist destinations. Finally,</a:t>
                      </a:r>
                      <a:r>
                        <a:rPr lang="en-GB" sz="900" kern="1200" baseline="0" dirty="0" smtClean="0">
                          <a:solidFill>
                            <a:schemeClr val="dk1"/>
                          </a:solidFill>
                          <a:effectLst/>
                          <a:latin typeface="+mn-lt"/>
                          <a:ea typeface="+mn-ea"/>
                          <a:cs typeface="+mn-cs"/>
                        </a:rPr>
                        <a:t> the</a:t>
                      </a:r>
                      <a:r>
                        <a:rPr lang="en-GB" sz="900" kern="1200" dirty="0" smtClean="0">
                          <a:solidFill>
                            <a:schemeClr val="dk1"/>
                          </a:solidFill>
                          <a:effectLst/>
                          <a:latin typeface="+mn-lt"/>
                          <a:ea typeface="+mn-ea"/>
                          <a:cs typeface="+mn-cs"/>
                        </a:rPr>
                        <a:t> children will examine both the positive and negative impact of tourism on mountain environments.</a:t>
                      </a:r>
                    </a:p>
                    <a:p>
                      <a:endParaRPr lang="en-US" sz="100" kern="1200" dirty="0" smtClean="0">
                        <a:solidFill>
                          <a:schemeClr val="dk1"/>
                        </a:solidFill>
                        <a:effectLst/>
                        <a:latin typeface="+mn-lt"/>
                        <a:ea typeface="+mn-ea"/>
                        <a:cs typeface="+mn-cs"/>
                      </a:endParaRPr>
                    </a:p>
                    <a:p>
                      <a:endParaRPr lang="en-US" sz="300" b="0" kern="1200" dirty="0" smtClean="0">
                        <a:solidFill>
                          <a:srgbClr val="FF0000"/>
                        </a:solidFill>
                        <a:effectLst/>
                        <a:latin typeface="+mn-lt"/>
                        <a:ea typeface="+mn-ea"/>
                        <a:cs typeface="+mn-cs"/>
                      </a:endParaRPr>
                    </a:p>
                    <a:p>
                      <a:r>
                        <a:rPr lang="en-US" sz="800" b="1" kern="1200" dirty="0" smtClean="0">
                          <a:solidFill>
                            <a:srgbClr val="FF0000"/>
                          </a:solidFill>
                          <a:effectLst/>
                          <a:latin typeface="+mn-lt"/>
                          <a:ea typeface="+mn-ea"/>
                          <a:cs typeface="+mn-cs"/>
                        </a:rPr>
                        <a:t>Explore beliefs and experiences</a:t>
                      </a:r>
                    </a:p>
                    <a:p>
                      <a:r>
                        <a:rPr lang="en-US" sz="800" b="1" kern="1200" dirty="0" smtClean="0">
                          <a:solidFill>
                            <a:srgbClr val="FF0000"/>
                          </a:solidFill>
                          <a:effectLst/>
                          <a:latin typeface="+mn-lt"/>
                          <a:ea typeface="+mn-ea"/>
                          <a:cs typeface="+mn-cs"/>
                        </a:rPr>
                        <a:t>Respect Faiths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smtClean="0">
                          <a:solidFill>
                            <a:srgbClr val="FF0000"/>
                          </a:solidFill>
                          <a:effectLst/>
                          <a:latin typeface="+mn-lt"/>
                          <a:ea typeface="+mn-ea"/>
                          <a:cs typeface="+mn-cs"/>
                        </a:rPr>
                        <a:t>Respect and celebrate diversity</a:t>
                      </a:r>
                      <a:endParaRPr lang="en-GB" sz="800" b="1" dirty="0" smtClean="0">
                        <a:solidFill>
                          <a:srgbClr val="FF0000"/>
                        </a:solidFill>
                        <a:latin typeface="+mn-lt"/>
                      </a:endParaRPr>
                    </a:p>
                    <a:p>
                      <a:r>
                        <a:rPr lang="en-US" sz="800" b="1" dirty="0" smtClean="0">
                          <a:solidFill>
                            <a:srgbClr val="7030A0"/>
                          </a:solidFill>
                        </a:rPr>
                        <a:t>Conservation</a:t>
                      </a:r>
                      <a:r>
                        <a:rPr lang="en-US" sz="800" b="1" baseline="0" dirty="0" smtClean="0">
                          <a:solidFill>
                            <a:srgbClr val="7030A0"/>
                          </a:solidFill>
                        </a:rPr>
                        <a:t> Scientist</a:t>
                      </a:r>
                      <a:endParaRPr lang="en-US" sz="800" b="1" dirty="0" smtClean="0">
                        <a:solidFill>
                          <a:srgbClr val="7030A0"/>
                        </a:solidFill>
                      </a:endParaRPr>
                    </a:p>
                    <a:p>
                      <a:r>
                        <a:rPr lang="en-US" sz="800" b="1" dirty="0" smtClean="0">
                          <a:solidFill>
                            <a:srgbClr val="7030A0"/>
                          </a:solidFill>
                        </a:rPr>
                        <a:t>Trail Guide</a:t>
                      </a:r>
                    </a:p>
                    <a:p>
                      <a:r>
                        <a:rPr lang="en-US" sz="800" b="1" dirty="0" smtClean="0">
                          <a:solidFill>
                            <a:srgbClr val="7030A0"/>
                          </a:solidFill>
                        </a:rPr>
                        <a:t>Wildlife Biologist</a:t>
                      </a:r>
                    </a:p>
                    <a:p>
                      <a:r>
                        <a:rPr lang="en-US" sz="800" b="1" dirty="0" smtClean="0">
                          <a:solidFill>
                            <a:schemeClr val="accent2"/>
                          </a:solidFill>
                        </a:rPr>
                        <a:t>Impact</a:t>
                      </a:r>
                      <a:r>
                        <a:rPr lang="en-US" sz="800" b="1" baseline="0" dirty="0" smtClean="0">
                          <a:solidFill>
                            <a:schemeClr val="accent2"/>
                          </a:solidFill>
                        </a:rPr>
                        <a:t> of tourism on diverse societies</a:t>
                      </a:r>
                    </a:p>
                    <a:p>
                      <a:r>
                        <a:rPr lang="en-US" sz="800" b="1" baseline="0" dirty="0" smtClean="0">
                          <a:solidFill>
                            <a:schemeClr val="accent2"/>
                          </a:solidFill>
                        </a:rPr>
                        <a:t>11 Dec International Day of the mountain</a:t>
                      </a:r>
                      <a:endParaRPr lang="en-GB" sz="800" b="1" dirty="0">
                        <a:solidFill>
                          <a:schemeClr val="accent2"/>
                        </a:solidFill>
                      </a:endParaRPr>
                    </a:p>
                  </a:txBody>
                  <a:tcPr/>
                </a:tc>
                <a:tc>
                  <a:txBody>
                    <a:bodyPr/>
                    <a:lstStyle/>
                    <a:p>
                      <a:r>
                        <a:rPr lang="en-GB" sz="950" kern="1200" dirty="0" smtClean="0">
                          <a:solidFill>
                            <a:schemeClr val="dk1"/>
                          </a:solidFill>
                          <a:effectLst/>
                          <a:latin typeface="+mn-lt"/>
                          <a:ea typeface="+mn-ea"/>
                          <a:cs typeface="+mn-cs"/>
                        </a:rPr>
                        <a:t>During this topic the children will use latitude and longitude co-ordinates to locate important places in the Titanic’s journey. Next, the children will identify the location</a:t>
                      </a:r>
                      <a:r>
                        <a:rPr lang="en-GB" sz="950" kern="1200" baseline="0" dirty="0" smtClean="0">
                          <a:solidFill>
                            <a:schemeClr val="dk1"/>
                          </a:solidFill>
                          <a:effectLst/>
                          <a:latin typeface="+mn-lt"/>
                          <a:ea typeface="+mn-ea"/>
                          <a:cs typeface="+mn-cs"/>
                        </a:rPr>
                        <a:t> for the </a:t>
                      </a:r>
                      <a:r>
                        <a:rPr lang="en-GB" sz="950" kern="1200" dirty="0" smtClean="0">
                          <a:solidFill>
                            <a:schemeClr val="dk1"/>
                          </a:solidFill>
                          <a:effectLst/>
                          <a:latin typeface="+mn-lt"/>
                          <a:ea typeface="+mn-ea"/>
                          <a:cs typeface="+mn-cs"/>
                        </a:rPr>
                        <a:t>world’s ice.  This will lead them to discover what a glacier, ice sheet and ice field is.</a:t>
                      </a:r>
                      <a:r>
                        <a:rPr lang="en-GB" sz="950" kern="1200" baseline="0" dirty="0" smtClean="0">
                          <a:solidFill>
                            <a:schemeClr val="dk1"/>
                          </a:solidFill>
                          <a:effectLst/>
                          <a:latin typeface="+mn-lt"/>
                          <a:ea typeface="+mn-ea"/>
                          <a:cs typeface="+mn-cs"/>
                        </a:rPr>
                        <a:t> Pupils will</a:t>
                      </a:r>
                      <a:r>
                        <a:rPr lang="en-GB" sz="950" kern="1200" dirty="0" smtClean="0">
                          <a:solidFill>
                            <a:schemeClr val="dk1"/>
                          </a:solidFill>
                          <a:effectLst/>
                          <a:latin typeface="+mn-lt"/>
                          <a:ea typeface="+mn-ea"/>
                          <a:cs typeface="+mn-cs"/>
                        </a:rPr>
                        <a:t> learn how glaciers are formed and how they shape the earth. The</a:t>
                      </a:r>
                      <a:r>
                        <a:rPr lang="en-GB" sz="950" kern="1200" baseline="0" dirty="0" smtClean="0">
                          <a:solidFill>
                            <a:schemeClr val="dk1"/>
                          </a:solidFill>
                          <a:effectLst/>
                          <a:latin typeface="+mn-lt"/>
                          <a:ea typeface="+mn-ea"/>
                          <a:cs typeface="+mn-cs"/>
                        </a:rPr>
                        <a:t> children</a:t>
                      </a:r>
                      <a:r>
                        <a:rPr lang="en-GB" sz="950" kern="1200" dirty="0" smtClean="0">
                          <a:solidFill>
                            <a:schemeClr val="dk1"/>
                          </a:solidFill>
                          <a:effectLst/>
                          <a:latin typeface="+mn-lt"/>
                          <a:ea typeface="+mn-ea"/>
                          <a:cs typeface="+mn-cs"/>
                        </a:rPr>
                        <a:t> will also know what icebergs are and why they would be in the North Atlantic Ocean. Finally, pupils will learn about types</a:t>
                      </a:r>
                      <a:r>
                        <a:rPr lang="en-GB" sz="950" kern="1200" baseline="0" dirty="0" smtClean="0">
                          <a:solidFill>
                            <a:schemeClr val="dk1"/>
                          </a:solidFill>
                          <a:effectLst/>
                          <a:latin typeface="+mn-lt"/>
                          <a:ea typeface="+mn-ea"/>
                          <a:cs typeface="+mn-cs"/>
                        </a:rPr>
                        <a:t> of creatures which live in these extreme habitats before finally exploring</a:t>
                      </a:r>
                      <a:r>
                        <a:rPr lang="en-GB" sz="950" kern="1200" dirty="0" smtClean="0">
                          <a:solidFill>
                            <a:schemeClr val="dk1"/>
                          </a:solidFill>
                          <a:effectLst/>
                          <a:latin typeface="+mn-lt"/>
                          <a:ea typeface="+mn-ea"/>
                          <a:cs typeface="+mn-cs"/>
                        </a:rPr>
                        <a:t> the threat of icebergs today due</a:t>
                      </a:r>
                      <a:r>
                        <a:rPr lang="en-GB" sz="950" kern="1200" baseline="0" dirty="0" smtClean="0">
                          <a:solidFill>
                            <a:schemeClr val="dk1"/>
                          </a:solidFill>
                          <a:effectLst/>
                          <a:latin typeface="+mn-lt"/>
                          <a:ea typeface="+mn-ea"/>
                          <a:cs typeface="+mn-cs"/>
                        </a:rPr>
                        <a:t> to</a:t>
                      </a:r>
                      <a:r>
                        <a:rPr lang="en-GB" sz="950" kern="1200" dirty="0" smtClean="0">
                          <a:solidFill>
                            <a:schemeClr val="dk1"/>
                          </a:solidFill>
                          <a:effectLst/>
                          <a:latin typeface="+mn-lt"/>
                          <a:ea typeface="+mn-ea"/>
                          <a:cs typeface="+mn-cs"/>
                        </a:rPr>
                        <a:t> the impact of global warming.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5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5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5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5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50" b="1" kern="1200" dirty="0" smtClean="0">
                          <a:solidFill>
                            <a:srgbClr val="FF0000"/>
                          </a:solidFill>
                          <a:effectLst/>
                          <a:latin typeface="+mn-lt"/>
                          <a:ea typeface="+mn-ea"/>
                          <a:cs typeface="+mn-cs"/>
                        </a:rPr>
                        <a:t>Explore moral and ethical issues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50" b="1" kern="1200" dirty="0" smtClean="0">
                          <a:solidFill>
                            <a:srgbClr val="FF0000"/>
                          </a:solidFill>
                          <a:effectLst/>
                          <a:latin typeface="+mn-lt"/>
                          <a:ea typeface="+mn-ea"/>
                          <a:cs typeface="+mn-cs"/>
                        </a:rPr>
                        <a:t>Understand consequences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50" b="1" kern="1200" dirty="0" smtClean="0">
                          <a:solidFill>
                            <a:srgbClr val="FF0000"/>
                          </a:solidFill>
                          <a:effectLst/>
                          <a:latin typeface="+mn-lt"/>
                          <a:ea typeface="+mn-ea"/>
                          <a:cs typeface="+mn-cs"/>
                        </a:rPr>
                        <a:t>Appreciate</a:t>
                      </a:r>
                      <a:r>
                        <a:rPr lang="en-US" sz="950" b="1" kern="1200" baseline="0" dirty="0" smtClean="0">
                          <a:solidFill>
                            <a:srgbClr val="FF0000"/>
                          </a:solidFill>
                          <a:effectLst/>
                          <a:latin typeface="+mn-lt"/>
                          <a:ea typeface="+mn-ea"/>
                          <a:cs typeface="+mn-cs"/>
                        </a:rPr>
                        <a:t> viewpoints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50" b="1" kern="1200" dirty="0" smtClean="0">
                          <a:solidFill>
                            <a:srgbClr val="7030A0"/>
                          </a:solidFill>
                          <a:effectLst/>
                          <a:latin typeface="+mn-lt"/>
                          <a:ea typeface="+mn-ea"/>
                          <a:cs typeface="+mn-cs"/>
                        </a:rPr>
                        <a:t>Environmental</a:t>
                      </a:r>
                      <a:r>
                        <a:rPr lang="en-US" sz="950" b="1" kern="1200" baseline="0" dirty="0" smtClean="0">
                          <a:solidFill>
                            <a:srgbClr val="7030A0"/>
                          </a:solidFill>
                          <a:effectLst/>
                          <a:latin typeface="+mn-lt"/>
                          <a:ea typeface="+mn-ea"/>
                          <a:cs typeface="+mn-cs"/>
                        </a:rPr>
                        <a:t> </a:t>
                      </a:r>
                      <a:r>
                        <a:rPr lang="en-US" sz="950" b="1" kern="1200" dirty="0" smtClean="0">
                          <a:solidFill>
                            <a:srgbClr val="7030A0"/>
                          </a:solidFill>
                          <a:effectLst/>
                          <a:latin typeface="+mn-lt"/>
                          <a:ea typeface="+mn-ea"/>
                          <a:cs typeface="+mn-cs"/>
                        </a:rPr>
                        <a:t>Researcher</a:t>
                      </a:r>
                      <a:r>
                        <a:rPr lang="en-US" sz="950" b="1" kern="1200" baseline="0" dirty="0" smtClean="0">
                          <a:solidFill>
                            <a:srgbClr val="7030A0"/>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50" b="1" kern="1200" baseline="0" dirty="0" smtClean="0">
                          <a:solidFill>
                            <a:srgbClr val="7030A0"/>
                          </a:solidFill>
                          <a:effectLst/>
                          <a:latin typeface="+mn-lt"/>
                          <a:ea typeface="+mn-ea"/>
                          <a:cs typeface="+mn-cs"/>
                        </a:rPr>
                        <a:t>Glaciologist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50" b="1" kern="1200" dirty="0" smtClean="0">
                          <a:solidFill>
                            <a:schemeClr val="accent2"/>
                          </a:solidFill>
                          <a:effectLst/>
                          <a:latin typeface="+mn-lt"/>
                          <a:ea typeface="+mn-ea"/>
                          <a:cs typeface="+mn-cs"/>
                        </a:rPr>
                        <a:t>Impact of global warming</a:t>
                      </a:r>
                      <a:r>
                        <a:rPr lang="en-GB" sz="950" b="1" kern="1200" baseline="0" dirty="0" smtClean="0">
                          <a:solidFill>
                            <a:schemeClr val="accent2"/>
                          </a:solidFill>
                          <a:effectLst/>
                          <a:latin typeface="+mn-lt"/>
                          <a:ea typeface="+mn-ea"/>
                          <a:cs typeface="+mn-cs"/>
                        </a:rPr>
                        <a:t> in different locations</a:t>
                      </a:r>
                      <a:endParaRPr lang="en-GB" sz="950" b="1" kern="1200" dirty="0" smtClean="0">
                        <a:solidFill>
                          <a:schemeClr val="accent2"/>
                        </a:solidFill>
                        <a:effectLst/>
                        <a:latin typeface="+mn-lt"/>
                        <a:ea typeface="+mn-ea"/>
                        <a:cs typeface="+mn-cs"/>
                      </a:endParaRPr>
                    </a:p>
                  </a:txBody>
                  <a:tcPr/>
                </a:tc>
                <a:extLst>
                  <a:ext uri="{0D108BD9-81ED-4DB2-BD59-A6C34878D82A}">
                    <a16:rowId xmlns:a16="http://schemas.microsoft.com/office/drawing/2014/main" val="535769451"/>
                  </a:ext>
                </a:extLst>
              </a:tr>
            </a:tbl>
          </a:graphicData>
        </a:graphic>
      </p:graphicFrame>
      <p:sp>
        <p:nvSpPr>
          <p:cNvPr id="10" name="TextBox 9"/>
          <p:cNvSpPr txBox="1"/>
          <p:nvPr/>
        </p:nvSpPr>
        <p:spPr>
          <a:xfrm>
            <a:off x="9801305" y="35836"/>
            <a:ext cx="989704" cy="307777"/>
          </a:xfrm>
          <a:prstGeom prst="rect">
            <a:avLst/>
          </a:prstGeom>
          <a:noFill/>
          <a:ln>
            <a:solidFill>
              <a:srgbClr val="FF0000"/>
            </a:solidFill>
          </a:ln>
        </p:spPr>
        <p:txBody>
          <a:bodyPr wrap="square" rtlCol="0">
            <a:spAutoFit/>
          </a:bodyPr>
          <a:lstStyle/>
          <a:p>
            <a:pPr algn="ctr"/>
            <a:r>
              <a:rPr lang="en-GB" sz="1400" b="1" dirty="0" smtClean="0">
                <a:solidFill>
                  <a:srgbClr val="FF0000"/>
                </a:solidFill>
              </a:rPr>
              <a:t>SMSC</a:t>
            </a:r>
            <a:endParaRPr lang="en-GB" sz="1400" b="1" dirty="0">
              <a:solidFill>
                <a:srgbClr val="FF0000"/>
              </a:solidFill>
            </a:endParaRPr>
          </a:p>
        </p:txBody>
      </p:sp>
      <p:sp>
        <p:nvSpPr>
          <p:cNvPr id="11" name="TextBox 10"/>
          <p:cNvSpPr txBox="1"/>
          <p:nvPr/>
        </p:nvSpPr>
        <p:spPr>
          <a:xfrm>
            <a:off x="10865007" y="35836"/>
            <a:ext cx="1054277" cy="307777"/>
          </a:xfrm>
          <a:prstGeom prst="rect">
            <a:avLst/>
          </a:prstGeom>
          <a:noFill/>
          <a:ln>
            <a:solidFill>
              <a:srgbClr val="7030A0"/>
            </a:solidFill>
          </a:ln>
        </p:spPr>
        <p:txBody>
          <a:bodyPr wrap="square" rtlCol="0">
            <a:spAutoFit/>
          </a:bodyPr>
          <a:lstStyle/>
          <a:p>
            <a:r>
              <a:rPr lang="en-GB" sz="1400" b="1" dirty="0">
                <a:solidFill>
                  <a:srgbClr val="7030A0"/>
                </a:solidFill>
                <a:latin typeface="Century Gothic" panose="020B0502020202020204" pitchFamily="34" charset="0"/>
              </a:rPr>
              <a:t>Careers</a:t>
            </a:r>
          </a:p>
        </p:txBody>
      </p:sp>
      <p:sp>
        <p:nvSpPr>
          <p:cNvPr id="8" name="TextBox 7"/>
          <p:cNvSpPr txBox="1"/>
          <p:nvPr/>
        </p:nvSpPr>
        <p:spPr>
          <a:xfrm>
            <a:off x="241443" y="707034"/>
            <a:ext cx="11677840" cy="1192634"/>
          </a:xfrm>
          <a:prstGeom prst="rect">
            <a:avLst/>
          </a:prstGeom>
          <a:noFill/>
          <a:ln>
            <a:solidFill>
              <a:schemeClr val="accent1"/>
            </a:solidFill>
          </a:ln>
        </p:spPr>
        <p:txBody>
          <a:bodyPr wrap="square" rtlCol="0">
            <a:spAutoFit/>
          </a:bodyPr>
          <a:lstStyle/>
          <a:p>
            <a:r>
              <a:rPr lang="en-GB" sz="1400" b="1" u="sng" dirty="0" smtClean="0">
                <a:solidFill>
                  <a:srgbClr val="0070C0"/>
                </a:solidFill>
              </a:rPr>
              <a:t>BIG IDEAS:</a:t>
            </a:r>
            <a:r>
              <a:rPr lang="en-GB" sz="1300" b="1" dirty="0">
                <a:solidFill>
                  <a:schemeClr val="accent1"/>
                </a:solidFill>
              </a:rPr>
              <a:t> </a:t>
            </a:r>
            <a:r>
              <a:rPr lang="en-GB" sz="1150" dirty="0" smtClean="0">
                <a:solidFill>
                  <a:schemeClr val="accent1">
                    <a:lumMod val="50000"/>
                  </a:schemeClr>
                </a:solidFill>
              </a:rPr>
              <a:t>Our Geography curriculum is built around the National Curriculum. The children’s learning journey at WMMS from KS2 into KS3 will also prepare them for their Upper School </a:t>
            </a:r>
          </a:p>
          <a:p>
            <a:r>
              <a:rPr lang="en-GB" sz="1150" dirty="0">
                <a:solidFill>
                  <a:schemeClr val="accent1">
                    <a:lumMod val="50000"/>
                  </a:schemeClr>
                </a:solidFill>
              </a:rPr>
              <a:t> </a:t>
            </a:r>
            <a:r>
              <a:rPr lang="en-GB" sz="1150" dirty="0" smtClean="0">
                <a:solidFill>
                  <a:schemeClr val="accent1">
                    <a:lumMod val="50000"/>
                  </a:schemeClr>
                </a:solidFill>
              </a:rPr>
              <a:t>                        education.</a:t>
            </a:r>
          </a:p>
          <a:p>
            <a:r>
              <a:rPr lang="en-GB" sz="1150" dirty="0" smtClean="0">
                <a:solidFill>
                  <a:schemeClr val="accent1">
                    <a:lumMod val="50000"/>
                  </a:schemeClr>
                </a:solidFill>
              </a:rPr>
              <a:t>1.   To create a lasting curiosity and awareness of the world around us.                 5. To understand the increased interconnection of globalisation.</a:t>
            </a:r>
          </a:p>
          <a:p>
            <a:pPr marL="228600" indent="-228600">
              <a:buAutoNum type="arabicPeriod" startAt="2"/>
            </a:pPr>
            <a:r>
              <a:rPr lang="en-GB" sz="1150" dirty="0" smtClean="0">
                <a:solidFill>
                  <a:schemeClr val="accent1">
                    <a:lumMod val="50000"/>
                  </a:schemeClr>
                </a:solidFill>
              </a:rPr>
              <a:t>To understand the earth and its connection with people.                                   6. To consider issues within society from differing perspectives.</a:t>
            </a:r>
            <a:endParaRPr lang="en-GB" sz="1150" dirty="0">
              <a:solidFill>
                <a:schemeClr val="accent1">
                  <a:lumMod val="50000"/>
                </a:schemeClr>
              </a:solidFill>
            </a:endParaRPr>
          </a:p>
          <a:p>
            <a:pPr marL="228600" indent="-228600">
              <a:buAutoNum type="arabicPeriod" startAt="2"/>
            </a:pPr>
            <a:r>
              <a:rPr lang="en-GB" sz="1150" dirty="0" smtClean="0">
                <a:solidFill>
                  <a:schemeClr val="accent1">
                    <a:lumMod val="50000"/>
                  </a:schemeClr>
                </a:solidFill>
              </a:rPr>
              <a:t>To understand the challenge of the physical environment for people.             7. To consider our roles as citizens with a focus on climate change.</a:t>
            </a:r>
            <a:endParaRPr lang="en-GB" sz="1150" dirty="0">
              <a:solidFill>
                <a:schemeClr val="accent1">
                  <a:lumMod val="50000"/>
                </a:schemeClr>
              </a:solidFill>
            </a:endParaRPr>
          </a:p>
          <a:p>
            <a:pPr marL="228600" indent="-228600">
              <a:buAutoNum type="arabicPeriod" startAt="2"/>
            </a:pPr>
            <a:r>
              <a:rPr lang="en-GB" sz="1150" dirty="0" smtClean="0">
                <a:solidFill>
                  <a:schemeClr val="accent1">
                    <a:lumMod val="50000"/>
                  </a:schemeClr>
                </a:solidFill>
              </a:rPr>
              <a:t>To have knowledge of poverty and shifting economic power.                            8. To understand geographical data.</a:t>
            </a:r>
          </a:p>
        </p:txBody>
      </p:sp>
      <p:sp>
        <p:nvSpPr>
          <p:cNvPr id="9" name="TextBox 8"/>
          <p:cNvSpPr txBox="1"/>
          <p:nvPr/>
        </p:nvSpPr>
        <p:spPr>
          <a:xfrm>
            <a:off x="10865006" y="386824"/>
            <a:ext cx="1054277" cy="276999"/>
          </a:xfrm>
          <a:prstGeom prst="rect">
            <a:avLst/>
          </a:prstGeom>
          <a:noFill/>
          <a:ln>
            <a:solidFill>
              <a:schemeClr val="accent2"/>
            </a:solidFill>
          </a:ln>
        </p:spPr>
        <p:txBody>
          <a:bodyPr wrap="square" rtlCol="0">
            <a:spAutoFit/>
          </a:bodyPr>
          <a:lstStyle/>
          <a:p>
            <a:pPr algn="ctr"/>
            <a:r>
              <a:rPr lang="en-GB" sz="1200" b="1" dirty="0" smtClean="0">
                <a:solidFill>
                  <a:schemeClr val="accent2"/>
                </a:solidFill>
                <a:latin typeface="Century Gothic" panose="020B0502020202020204" pitchFamily="34" charset="0"/>
              </a:rPr>
              <a:t>Diversity</a:t>
            </a:r>
            <a:endParaRPr lang="en-GB" sz="1200" b="1" dirty="0">
              <a:solidFill>
                <a:schemeClr val="accent2"/>
              </a:solidFill>
              <a:latin typeface="Century Gothic" panose="020B0502020202020204" pitchFamily="34" charset="0"/>
            </a:endParaRPr>
          </a:p>
        </p:txBody>
      </p:sp>
      <p:sp>
        <p:nvSpPr>
          <p:cNvPr id="2" name="TextBox 1"/>
          <p:cNvSpPr txBox="1"/>
          <p:nvPr/>
        </p:nvSpPr>
        <p:spPr>
          <a:xfrm>
            <a:off x="3113689" y="30262"/>
            <a:ext cx="5368159" cy="646331"/>
          </a:xfrm>
          <a:prstGeom prst="rect">
            <a:avLst/>
          </a:prstGeom>
          <a:noFill/>
        </p:spPr>
        <p:txBody>
          <a:bodyPr wrap="square" rtlCol="0">
            <a:spAutoFit/>
          </a:bodyPr>
          <a:lstStyle/>
          <a:p>
            <a:r>
              <a:rPr lang="en-US" b="1" dirty="0" smtClean="0"/>
              <a:t>“We want children to be able to be lost in wonder at</a:t>
            </a:r>
          </a:p>
          <a:p>
            <a:r>
              <a:rPr lang="en-US" b="1" dirty="0"/>
              <a:t> </a:t>
            </a:r>
            <a:r>
              <a:rPr lang="en-US" b="1" dirty="0" smtClean="0"/>
              <a:t> this beautiful world we live </a:t>
            </a:r>
            <a:r>
              <a:rPr lang="en-US" b="1" dirty="0"/>
              <a:t>in,” Tom </a:t>
            </a:r>
            <a:r>
              <a:rPr lang="en-US" b="1" dirty="0" smtClean="0"/>
              <a:t>Brassington</a:t>
            </a:r>
            <a:endParaRPr lang="en-GB" b="1" dirty="0"/>
          </a:p>
        </p:txBody>
      </p:sp>
    </p:spTree>
    <p:extLst>
      <p:ext uri="{BB962C8B-B14F-4D97-AF65-F5344CB8AC3E}">
        <p14:creationId xmlns:p14="http://schemas.microsoft.com/office/powerpoint/2010/main" val="2832767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918161013"/>
              </p:ext>
            </p:extLst>
          </p:nvPr>
        </p:nvGraphicFramePr>
        <p:xfrm>
          <a:off x="241444" y="1930405"/>
          <a:ext cx="4779290" cy="4782887"/>
        </p:xfrm>
        <a:graphic>
          <a:graphicData uri="http://schemas.openxmlformats.org/drawingml/2006/table">
            <a:tbl>
              <a:tblPr firstRow="1" bandRow="1">
                <a:tableStyleId>{10A1B5D5-9B99-4C35-A422-299274C87663}</a:tableStyleId>
              </a:tblPr>
              <a:tblGrid>
                <a:gridCol w="2389645">
                  <a:extLst>
                    <a:ext uri="{9D8B030D-6E8A-4147-A177-3AD203B41FA5}">
                      <a16:colId xmlns:a16="http://schemas.microsoft.com/office/drawing/2014/main" val="1201128714"/>
                    </a:ext>
                  </a:extLst>
                </a:gridCol>
                <a:gridCol w="2389645">
                  <a:extLst>
                    <a:ext uri="{9D8B030D-6E8A-4147-A177-3AD203B41FA5}">
                      <a16:colId xmlns:a16="http://schemas.microsoft.com/office/drawing/2014/main" val="3057332064"/>
                    </a:ext>
                  </a:extLst>
                </a:gridCol>
              </a:tblGrid>
              <a:tr h="534808">
                <a:tc>
                  <a:txBody>
                    <a:bodyPr/>
                    <a:lstStyle/>
                    <a:p>
                      <a:pPr algn="ctr"/>
                      <a:r>
                        <a:rPr lang="en-GB" sz="1600" dirty="0" smtClean="0"/>
                        <a:t> </a:t>
                      </a:r>
                      <a:r>
                        <a:rPr lang="en-GB" sz="1400" dirty="0" smtClean="0"/>
                        <a:t>YEAR 7 – Term 1</a:t>
                      </a:r>
                    </a:p>
                    <a:p>
                      <a:pPr algn="ctr"/>
                      <a:r>
                        <a:rPr lang="en-GB" sz="1200" dirty="0" smtClean="0"/>
                        <a:t>United</a:t>
                      </a:r>
                      <a:r>
                        <a:rPr lang="en-GB" sz="1200" baseline="0" dirty="0" smtClean="0"/>
                        <a:t> Kingdom</a:t>
                      </a:r>
                      <a:endParaRPr lang="en-GB" sz="1200" dirty="0" smtClean="0"/>
                    </a:p>
                  </a:txBody>
                  <a:tcPr/>
                </a:tc>
                <a:tc>
                  <a:txBody>
                    <a:bodyPr/>
                    <a:lstStyle/>
                    <a:p>
                      <a:pPr algn="ctr"/>
                      <a:r>
                        <a:rPr lang="en-GB" sz="1600" dirty="0"/>
                        <a:t>YEAR 7 – Term 3</a:t>
                      </a:r>
                    </a:p>
                    <a:p>
                      <a:pPr algn="ctr"/>
                      <a:r>
                        <a:rPr lang="en-GB" sz="1200" dirty="0" smtClean="0"/>
                        <a:t>Hydrology and Rivers</a:t>
                      </a:r>
                      <a:endParaRPr lang="en-GB" sz="1200" dirty="0"/>
                    </a:p>
                  </a:txBody>
                  <a:tcPr/>
                </a:tc>
                <a:extLst>
                  <a:ext uri="{0D108BD9-81ED-4DB2-BD59-A6C34878D82A}">
                    <a16:rowId xmlns:a16="http://schemas.microsoft.com/office/drawing/2014/main" val="3913192461"/>
                  </a:ext>
                </a:extLst>
              </a:tr>
              <a:tr h="42480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kern="1200" dirty="0" smtClean="0">
                          <a:solidFill>
                            <a:schemeClr val="dk1"/>
                          </a:solidFill>
                          <a:effectLst/>
                          <a:latin typeface="+mn-lt"/>
                          <a:ea typeface="+mn-ea"/>
                          <a:cs typeface="+mn-cs"/>
                        </a:rPr>
                        <a:t>This</a:t>
                      </a:r>
                      <a:r>
                        <a:rPr lang="en-GB" sz="900" kern="1200" baseline="0" dirty="0" smtClean="0">
                          <a:solidFill>
                            <a:schemeClr val="dk1"/>
                          </a:solidFill>
                          <a:effectLst/>
                          <a:latin typeface="+mn-lt"/>
                          <a:ea typeface="+mn-ea"/>
                          <a:cs typeface="+mn-cs"/>
                        </a:rPr>
                        <a:t> topic will start with the children identifying </a:t>
                      </a:r>
                      <a:r>
                        <a:rPr lang="en-GB" sz="900" kern="1200" dirty="0" smtClean="0">
                          <a:solidFill>
                            <a:schemeClr val="dk1"/>
                          </a:solidFill>
                          <a:effectLst/>
                          <a:latin typeface="+mn-lt"/>
                          <a:ea typeface="+mn-ea"/>
                          <a:cs typeface="+mn-cs"/>
                        </a:rPr>
                        <a:t>different types</a:t>
                      </a:r>
                      <a:r>
                        <a:rPr lang="en-GB" sz="900" kern="1200" baseline="0" dirty="0" smtClean="0">
                          <a:solidFill>
                            <a:schemeClr val="dk1"/>
                          </a:solidFill>
                          <a:effectLst/>
                          <a:latin typeface="+mn-lt"/>
                          <a:ea typeface="+mn-ea"/>
                          <a:cs typeface="+mn-cs"/>
                        </a:rPr>
                        <a:t> </a:t>
                      </a:r>
                      <a:r>
                        <a:rPr lang="en-GB" sz="900" kern="1200" dirty="0" smtClean="0">
                          <a:solidFill>
                            <a:schemeClr val="dk1"/>
                          </a:solidFill>
                          <a:effectLst/>
                          <a:latin typeface="+mn-lt"/>
                          <a:ea typeface="+mn-ea"/>
                          <a:cs typeface="+mn-cs"/>
                        </a:rPr>
                        <a:t>of Geography and how they help us to understand Britain and other places around the world. The children will then explore</a:t>
                      </a:r>
                      <a:r>
                        <a:rPr lang="en-GB" sz="900" kern="1200" baseline="0" dirty="0" smtClean="0">
                          <a:solidFill>
                            <a:schemeClr val="dk1"/>
                          </a:solidFill>
                          <a:effectLst/>
                          <a:latin typeface="+mn-lt"/>
                          <a:ea typeface="+mn-ea"/>
                          <a:cs typeface="+mn-cs"/>
                        </a:rPr>
                        <a:t> </a:t>
                      </a:r>
                      <a:r>
                        <a:rPr lang="en-GB" sz="900" kern="1200" dirty="0" smtClean="0">
                          <a:solidFill>
                            <a:schemeClr val="dk1"/>
                          </a:solidFill>
                          <a:effectLst/>
                          <a:latin typeface="+mn-lt"/>
                          <a:ea typeface="+mn-ea"/>
                          <a:cs typeface="+mn-cs"/>
                        </a:rPr>
                        <a:t>the world’s great continents and oceans,</a:t>
                      </a:r>
                      <a:r>
                        <a:rPr lang="en-GB" sz="900" kern="1200" baseline="0" dirty="0" smtClean="0">
                          <a:solidFill>
                            <a:schemeClr val="dk1"/>
                          </a:solidFill>
                          <a:effectLst/>
                          <a:latin typeface="+mn-lt"/>
                          <a:ea typeface="+mn-ea"/>
                          <a:cs typeface="+mn-cs"/>
                        </a:rPr>
                        <a:t> by using an </a:t>
                      </a:r>
                      <a:r>
                        <a:rPr lang="en-GB" sz="900" kern="1200" dirty="0" smtClean="0">
                          <a:solidFill>
                            <a:schemeClr val="dk1"/>
                          </a:solidFill>
                          <a:effectLst/>
                          <a:latin typeface="+mn-lt"/>
                          <a:ea typeface="+mn-ea"/>
                          <a:cs typeface="+mn-cs"/>
                        </a:rPr>
                        <a:t>Atlas.</a:t>
                      </a:r>
                      <a:r>
                        <a:rPr lang="en-GB" sz="900" kern="1200" baseline="0" dirty="0" smtClean="0">
                          <a:solidFill>
                            <a:schemeClr val="dk1"/>
                          </a:solidFill>
                          <a:effectLst/>
                          <a:latin typeface="+mn-lt"/>
                          <a:ea typeface="+mn-ea"/>
                          <a:cs typeface="+mn-cs"/>
                        </a:rPr>
                        <a:t> They will explore the</a:t>
                      </a:r>
                      <a:r>
                        <a:rPr lang="en-GB" sz="900" kern="1200" dirty="0" smtClean="0">
                          <a:solidFill>
                            <a:schemeClr val="dk1"/>
                          </a:solidFill>
                          <a:effectLst/>
                          <a:latin typeface="+mn-lt"/>
                          <a:ea typeface="+mn-ea"/>
                          <a:cs typeface="+mn-cs"/>
                        </a:rPr>
                        <a:t> lines of latitude and longitude</a:t>
                      </a:r>
                      <a:r>
                        <a:rPr lang="en-GB" sz="900" kern="1200" baseline="0" dirty="0" smtClean="0">
                          <a:solidFill>
                            <a:schemeClr val="dk1"/>
                          </a:solidFill>
                          <a:effectLst/>
                          <a:latin typeface="+mn-lt"/>
                          <a:ea typeface="+mn-ea"/>
                          <a:cs typeface="+mn-cs"/>
                        </a:rPr>
                        <a:t> and h</a:t>
                      </a:r>
                      <a:r>
                        <a:rPr lang="en-GB" sz="900" kern="1200" dirty="0" smtClean="0">
                          <a:solidFill>
                            <a:schemeClr val="dk1"/>
                          </a:solidFill>
                          <a:effectLst/>
                          <a:latin typeface="+mn-lt"/>
                          <a:ea typeface="+mn-ea"/>
                          <a:cs typeface="+mn-cs"/>
                        </a:rPr>
                        <a:t>ow can we locate places on the earths surface using them.</a:t>
                      </a:r>
                      <a:r>
                        <a:rPr lang="en-GB" sz="900" kern="1200" baseline="0" dirty="0" smtClean="0">
                          <a:solidFill>
                            <a:schemeClr val="dk1"/>
                          </a:solidFill>
                          <a:effectLst/>
                          <a:latin typeface="+mn-lt"/>
                          <a:ea typeface="+mn-ea"/>
                          <a:cs typeface="+mn-cs"/>
                        </a:rPr>
                        <a:t> The pupils will then focus closer to home and will be reminded w</a:t>
                      </a:r>
                      <a:r>
                        <a:rPr lang="en-GB" sz="900" kern="1200" dirty="0" smtClean="0">
                          <a:solidFill>
                            <a:schemeClr val="dk1"/>
                          </a:solidFill>
                          <a:effectLst/>
                          <a:latin typeface="+mn-lt"/>
                          <a:ea typeface="+mn-ea"/>
                          <a:cs typeface="+mn-cs"/>
                        </a:rPr>
                        <a:t>hat we mean by the UK, Britain and the British Isles.</a:t>
                      </a:r>
                      <a:r>
                        <a:rPr lang="en-GB" sz="900" kern="1200" baseline="0" dirty="0" smtClean="0">
                          <a:solidFill>
                            <a:schemeClr val="dk1"/>
                          </a:solidFill>
                          <a:effectLst/>
                          <a:latin typeface="+mn-lt"/>
                          <a:ea typeface="+mn-ea"/>
                          <a:cs typeface="+mn-cs"/>
                        </a:rPr>
                        <a:t> P</a:t>
                      </a:r>
                      <a:r>
                        <a:rPr lang="en-GB" sz="900" kern="1200" dirty="0" smtClean="0">
                          <a:solidFill>
                            <a:schemeClr val="dk1"/>
                          </a:solidFill>
                          <a:effectLst/>
                          <a:latin typeface="+mn-lt"/>
                          <a:ea typeface="+mn-ea"/>
                          <a:cs typeface="+mn-cs"/>
                        </a:rPr>
                        <a:t>hysical and</a:t>
                      </a:r>
                      <a:r>
                        <a:rPr lang="en-GB" sz="900" kern="1200" baseline="0" dirty="0" smtClean="0">
                          <a:solidFill>
                            <a:schemeClr val="dk1"/>
                          </a:solidFill>
                          <a:effectLst/>
                          <a:latin typeface="+mn-lt"/>
                          <a:ea typeface="+mn-ea"/>
                          <a:cs typeface="+mn-cs"/>
                        </a:rPr>
                        <a:t> </a:t>
                      </a:r>
                      <a:r>
                        <a:rPr lang="en-GB" sz="900" kern="1200" dirty="0" smtClean="0">
                          <a:solidFill>
                            <a:schemeClr val="dk1"/>
                          </a:solidFill>
                          <a:effectLst/>
                          <a:latin typeface="+mn-lt"/>
                          <a:ea typeface="+mn-ea"/>
                          <a:cs typeface="+mn-cs"/>
                        </a:rPr>
                        <a:t>human features of the UK</a:t>
                      </a:r>
                      <a:r>
                        <a:rPr lang="en-GB" sz="900" kern="1200" baseline="0" dirty="0" smtClean="0">
                          <a:solidFill>
                            <a:schemeClr val="dk1"/>
                          </a:solidFill>
                          <a:effectLst/>
                          <a:latin typeface="+mn-lt"/>
                          <a:ea typeface="+mn-ea"/>
                          <a:cs typeface="+mn-cs"/>
                        </a:rPr>
                        <a:t> will be identified, and diversity will be explored. The children will then investigate many aspects of weather, including: </a:t>
                      </a:r>
                      <a:r>
                        <a:rPr lang="en-GB" sz="900" kern="1200" dirty="0" smtClean="0">
                          <a:solidFill>
                            <a:schemeClr val="dk1"/>
                          </a:solidFill>
                          <a:effectLst/>
                          <a:latin typeface="+mn-lt"/>
                          <a:ea typeface="+mn-ea"/>
                          <a:cs typeface="+mn-cs"/>
                        </a:rPr>
                        <a:t>air masses,</a:t>
                      </a:r>
                      <a:r>
                        <a:rPr lang="en-GB" sz="900" kern="1200" baseline="0" dirty="0" smtClean="0">
                          <a:solidFill>
                            <a:schemeClr val="dk1"/>
                          </a:solidFill>
                          <a:effectLst/>
                          <a:latin typeface="+mn-lt"/>
                          <a:ea typeface="+mn-ea"/>
                          <a:cs typeface="+mn-cs"/>
                        </a:rPr>
                        <a:t> types of rainfall and depression. Finally, the children will look at how extreme </a:t>
                      </a:r>
                      <a:r>
                        <a:rPr lang="en-GB" sz="900" kern="1200" dirty="0" smtClean="0">
                          <a:solidFill>
                            <a:schemeClr val="dk1"/>
                          </a:solidFill>
                          <a:effectLst/>
                          <a:latin typeface="+mn-lt"/>
                          <a:ea typeface="+mn-ea"/>
                          <a:cs typeface="+mn-cs"/>
                        </a:rPr>
                        <a:t>weather systems affect people within an area.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9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effectLst/>
                        <a:latin typeface="+mn-lt"/>
                        <a:ea typeface="+mn-ea"/>
                        <a:cs typeface="+mn-cs"/>
                      </a:endParaRPr>
                    </a:p>
                    <a:p>
                      <a:pPr lvl="0"/>
                      <a:r>
                        <a:rPr lang="en-US" sz="900" b="1" kern="1200" dirty="0" smtClean="0">
                          <a:solidFill>
                            <a:srgbClr val="FF0000"/>
                          </a:solidFill>
                          <a:effectLst/>
                          <a:latin typeface="+mn-lt"/>
                          <a:ea typeface="+mn-ea"/>
                          <a:cs typeface="+mn-cs"/>
                        </a:rPr>
                        <a:t>British values</a:t>
                      </a:r>
                    </a:p>
                    <a:p>
                      <a:pPr lvl="0"/>
                      <a:r>
                        <a:rPr lang="en-US" sz="900" b="1" kern="1200" dirty="0" smtClean="0">
                          <a:solidFill>
                            <a:srgbClr val="FF0000"/>
                          </a:solidFill>
                          <a:effectLst/>
                          <a:latin typeface="+mn-lt"/>
                          <a:ea typeface="+mn-ea"/>
                          <a:cs typeface="+mn-cs"/>
                        </a:rPr>
                        <a:t>Appreciate cultural influence</a:t>
                      </a:r>
                    </a:p>
                    <a:p>
                      <a:pPr lvl="0"/>
                      <a:r>
                        <a:rPr lang="en-US" sz="900" b="1" kern="1200" dirty="0" smtClean="0">
                          <a:solidFill>
                            <a:srgbClr val="FF0000"/>
                          </a:solidFill>
                          <a:effectLst/>
                          <a:latin typeface="+mn-lt"/>
                          <a:ea typeface="+mn-ea"/>
                          <a:cs typeface="+mn-cs"/>
                        </a:rPr>
                        <a:t>Learn about the surrounding world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dirty="0" smtClean="0">
                          <a:solidFill>
                            <a:srgbClr val="7030A0"/>
                          </a:solidFill>
                          <a:effectLst/>
                          <a:latin typeface="+mn-lt"/>
                          <a:ea typeface="+mn-ea"/>
                          <a:cs typeface="+mn-cs"/>
                        </a:rPr>
                        <a:t>Meteorologist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dirty="0" smtClean="0">
                          <a:solidFill>
                            <a:srgbClr val="7030A0"/>
                          </a:solidFill>
                          <a:effectLst/>
                          <a:latin typeface="+mn-lt"/>
                          <a:ea typeface="+mn-ea"/>
                          <a:cs typeface="+mn-cs"/>
                        </a:rPr>
                        <a:t>Broadcasting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dirty="0" smtClean="0">
                          <a:solidFill>
                            <a:srgbClr val="7030A0"/>
                          </a:solidFill>
                          <a:effectLst/>
                          <a:latin typeface="+mn-lt"/>
                          <a:ea typeface="+mn-ea"/>
                          <a:cs typeface="+mn-cs"/>
                        </a:rPr>
                        <a:t>Tourism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baseline="0" dirty="0" smtClean="0">
                          <a:solidFill>
                            <a:schemeClr val="accent2"/>
                          </a:solidFill>
                        </a:rPr>
                        <a:t>16 Sept International Day for the Preservation of the Ozone Layer</a:t>
                      </a:r>
                      <a:endParaRPr lang="en-GB" sz="900" b="1" dirty="0" smtClean="0">
                        <a:solidFill>
                          <a:schemeClr val="accent2"/>
                        </a:solidFill>
                      </a:endParaRPr>
                    </a:p>
                  </a:txBody>
                  <a:tcPr/>
                </a:tc>
                <a:tc>
                  <a:txBody>
                    <a:bodyPr/>
                    <a:lstStyle/>
                    <a:p>
                      <a:r>
                        <a:rPr lang="en-GB" sz="900" b="0" dirty="0" smtClean="0">
                          <a:solidFill>
                            <a:schemeClr val="tx1"/>
                          </a:solidFill>
                        </a:rPr>
                        <a:t>This topic will start with</a:t>
                      </a:r>
                      <a:r>
                        <a:rPr lang="en-GB" sz="900" b="0" baseline="0" dirty="0" smtClean="0">
                          <a:solidFill>
                            <a:schemeClr val="tx1"/>
                          </a:solidFill>
                        </a:rPr>
                        <a:t> the children exploring w</a:t>
                      </a:r>
                      <a:r>
                        <a:rPr lang="en-GB" sz="900" b="0" dirty="0" smtClean="0">
                          <a:solidFill>
                            <a:schemeClr val="tx1"/>
                          </a:solidFill>
                        </a:rPr>
                        <a:t>hat a drainage basin is. The pupils will then examine a long profile</a:t>
                      </a:r>
                      <a:r>
                        <a:rPr lang="en-GB" sz="900" b="0" baseline="0" dirty="0" smtClean="0">
                          <a:solidFill>
                            <a:schemeClr val="tx1"/>
                          </a:solidFill>
                        </a:rPr>
                        <a:t> </a:t>
                      </a:r>
                      <a:r>
                        <a:rPr lang="en-GB" sz="900" b="0" dirty="0" smtClean="0">
                          <a:solidFill>
                            <a:schemeClr val="tx1"/>
                          </a:solidFill>
                        </a:rPr>
                        <a:t>river. The children will then be given</a:t>
                      </a:r>
                      <a:r>
                        <a:rPr lang="en-GB" sz="900" b="0" baseline="0" dirty="0" smtClean="0">
                          <a:solidFill>
                            <a:schemeClr val="tx1"/>
                          </a:solidFill>
                        </a:rPr>
                        <a:t> a variety of resources to examine different types of </a:t>
                      </a:r>
                      <a:r>
                        <a:rPr lang="en-GB" sz="900" b="0" dirty="0" smtClean="0">
                          <a:solidFill>
                            <a:schemeClr val="tx1"/>
                          </a:solidFill>
                        </a:rPr>
                        <a:t>erosion within a river and identify how material is transported downstream. Next, the children will look at the formations of a waterfall</a:t>
                      </a:r>
                      <a:r>
                        <a:rPr lang="en-GB" sz="900" b="0" baseline="0" dirty="0" smtClean="0">
                          <a:solidFill>
                            <a:schemeClr val="tx1"/>
                          </a:solidFill>
                        </a:rPr>
                        <a:t> </a:t>
                      </a:r>
                      <a:r>
                        <a:rPr lang="en-GB" sz="900" b="0" dirty="0" smtClean="0">
                          <a:solidFill>
                            <a:schemeClr val="tx1"/>
                          </a:solidFill>
                        </a:rPr>
                        <a:t>and a gorge. Finally</a:t>
                      </a:r>
                      <a:r>
                        <a:rPr lang="en-GB" sz="900" b="0" baseline="0" dirty="0" smtClean="0">
                          <a:solidFill>
                            <a:schemeClr val="tx1"/>
                          </a:solidFill>
                        </a:rPr>
                        <a:t> </a:t>
                      </a:r>
                      <a:r>
                        <a:rPr lang="en-GB" sz="900" b="0" dirty="0" smtClean="0">
                          <a:solidFill>
                            <a:schemeClr val="tx1"/>
                          </a:solidFill>
                        </a:rPr>
                        <a:t>to</a:t>
                      </a:r>
                      <a:r>
                        <a:rPr lang="en-GB" sz="900" b="0" baseline="0" dirty="0" smtClean="0">
                          <a:solidFill>
                            <a:schemeClr val="tx1"/>
                          </a:solidFill>
                        </a:rPr>
                        <a:t> end this Learning Journey the children will uncover w</a:t>
                      </a:r>
                      <a:r>
                        <a:rPr lang="en-GB" sz="900" b="0" dirty="0" smtClean="0">
                          <a:solidFill>
                            <a:schemeClr val="tx1"/>
                          </a:solidFill>
                        </a:rPr>
                        <a:t>hat a meander is. </a:t>
                      </a:r>
                    </a:p>
                    <a:p>
                      <a:endParaRPr lang="en-US" sz="900" b="0" dirty="0" smtClean="0">
                        <a:solidFill>
                          <a:schemeClr val="tx1"/>
                        </a:solidFill>
                      </a:endParaRPr>
                    </a:p>
                    <a:p>
                      <a:endParaRPr lang="en-US" sz="900" b="0" dirty="0" smtClean="0">
                        <a:solidFill>
                          <a:schemeClr val="tx1"/>
                        </a:solidFill>
                      </a:endParaRPr>
                    </a:p>
                    <a:p>
                      <a:endParaRPr lang="en-US" sz="900" b="0" dirty="0" smtClean="0">
                        <a:solidFill>
                          <a:schemeClr val="tx1"/>
                        </a:solidFill>
                      </a:endParaRPr>
                    </a:p>
                    <a:p>
                      <a:endParaRPr lang="en-US" sz="900" b="0" dirty="0" smtClean="0">
                        <a:solidFill>
                          <a:schemeClr val="tx1"/>
                        </a:solidFill>
                      </a:endParaRPr>
                    </a:p>
                    <a:p>
                      <a:endParaRPr lang="en-US" sz="900" b="0" dirty="0" smtClean="0">
                        <a:solidFill>
                          <a:schemeClr val="tx1"/>
                        </a:solidFill>
                      </a:endParaRPr>
                    </a:p>
                    <a:p>
                      <a:endParaRPr lang="en-US" sz="900" b="0" dirty="0" smtClean="0">
                        <a:solidFill>
                          <a:schemeClr val="tx1"/>
                        </a:solidFill>
                      </a:endParaRPr>
                    </a:p>
                    <a:p>
                      <a:endParaRPr lang="en-US" sz="900" b="0" dirty="0" smtClean="0">
                        <a:solidFill>
                          <a:schemeClr val="tx1"/>
                        </a:solidFill>
                      </a:endParaRPr>
                    </a:p>
                    <a:p>
                      <a:endParaRPr lang="en-US" sz="900" b="0" dirty="0" smtClean="0">
                        <a:solidFill>
                          <a:schemeClr val="tx1"/>
                        </a:solidFill>
                      </a:endParaRPr>
                    </a:p>
                    <a:p>
                      <a:endParaRPr lang="en-US" sz="900" b="0" dirty="0" smtClean="0">
                        <a:solidFill>
                          <a:schemeClr val="tx1"/>
                        </a:solidFill>
                      </a:endParaRPr>
                    </a:p>
                    <a:p>
                      <a:endParaRPr lang="en-US" sz="900" b="0" dirty="0" smtClean="0">
                        <a:solidFill>
                          <a:schemeClr val="tx1"/>
                        </a:solidFill>
                      </a:endParaRPr>
                    </a:p>
                    <a:p>
                      <a:endParaRPr lang="en-US" sz="100" b="0" dirty="0" smtClean="0">
                        <a:solidFill>
                          <a:schemeClr val="tx1"/>
                        </a:solidFill>
                      </a:endParaRPr>
                    </a:p>
                    <a:p>
                      <a:endParaRPr lang="en-US" sz="900" b="0" dirty="0" smtClean="0">
                        <a:solidFill>
                          <a:schemeClr val="tx1"/>
                        </a:solidFill>
                      </a:endParaRPr>
                    </a:p>
                    <a:p>
                      <a:endParaRPr lang="en-US" sz="9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dirty="0" smtClean="0">
                          <a:solidFill>
                            <a:srgbClr val="FF0000"/>
                          </a:solidFill>
                          <a:effectLst/>
                          <a:latin typeface="+mn-lt"/>
                          <a:ea typeface="+mn-ea"/>
                          <a:cs typeface="+mn-cs"/>
                        </a:rPr>
                        <a:t>Learn about the surrounding world</a:t>
                      </a:r>
                      <a:endParaRPr lang="en-US" sz="900" b="1" dirty="0" smtClean="0">
                        <a:solidFill>
                          <a:schemeClr val="tx1"/>
                        </a:solidFill>
                      </a:endParaRPr>
                    </a:p>
                    <a:p>
                      <a:pPr lvl="0"/>
                      <a:r>
                        <a:rPr lang="en-US" sz="900" b="1" kern="1200" dirty="0" smtClean="0">
                          <a:solidFill>
                            <a:srgbClr val="FF0000"/>
                          </a:solidFill>
                          <a:effectLst/>
                          <a:latin typeface="+mn-lt"/>
                          <a:ea typeface="+mn-ea"/>
                          <a:cs typeface="+mn-cs"/>
                        </a:rPr>
                        <a:t>Understand consequences</a:t>
                      </a:r>
                      <a:endParaRPr lang="en-US" sz="900" b="1" kern="1200" dirty="0" smtClean="0">
                        <a:solidFill>
                          <a:srgbClr val="7030A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dirty="0" smtClean="0">
                          <a:solidFill>
                            <a:srgbClr val="7030A0"/>
                          </a:solidFill>
                          <a:effectLst/>
                          <a:latin typeface="+mn-lt"/>
                          <a:ea typeface="+mn-ea"/>
                          <a:cs typeface="+mn-cs"/>
                        </a:rPr>
                        <a:t>Water Resources Engineer</a:t>
                      </a:r>
                    </a:p>
                    <a:p>
                      <a:r>
                        <a:rPr lang="en-US" sz="900" b="1" dirty="0" smtClean="0">
                          <a:solidFill>
                            <a:srgbClr val="7030A0"/>
                          </a:solidFill>
                        </a:rPr>
                        <a:t>Hydrologist</a:t>
                      </a:r>
                    </a:p>
                    <a:p>
                      <a:r>
                        <a:rPr lang="en-US" sz="900" b="1" dirty="0" smtClean="0">
                          <a:solidFill>
                            <a:srgbClr val="7030A0"/>
                          </a:solidFill>
                        </a:rPr>
                        <a:t>Ecologist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baseline="0" dirty="0" smtClean="0">
                          <a:solidFill>
                            <a:schemeClr val="accent2"/>
                          </a:solidFill>
                          <a:effectLst/>
                          <a:latin typeface="+mn-lt"/>
                          <a:ea typeface="+mn-ea"/>
                          <a:cs typeface="+mn-cs"/>
                        </a:rPr>
                        <a:t>3 Oct World Habitat Day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baseline="0" dirty="0" smtClean="0">
                          <a:solidFill>
                            <a:schemeClr val="accent2"/>
                          </a:solidFill>
                          <a:effectLst/>
                          <a:latin typeface="+mn-lt"/>
                          <a:ea typeface="+mn-ea"/>
                          <a:cs typeface="+mn-cs"/>
                        </a:rPr>
                        <a:t>5 Dec World Soil Day</a:t>
                      </a:r>
                      <a:endParaRPr lang="en-GB" sz="900" b="1" kern="1200" baseline="0" dirty="0" smtClean="0">
                        <a:solidFill>
                          <a:schemeClr val="accent2"/>
                        </a:solidFill>
                        <a:effectLst/>
                        <a:latin typeface="+mn-lt"/>
                        <a:ea typeface="+mn-ea"/>
                        <a:cs typeface="+mn-cs"/>
                      </a:endParaRPr>
                    </a:p>
                    <a:p>
                      <a:endParaRPr lang="en-GB" sz="900" b="0" dirty="0" smtClean="0">
                        <a:solidFill>
                          <a:srgbClr val="7030A0"/>
                        </a:solidFill>
                      </a:endParaRPr>
                    </a:p>
                  </a:txBody>
                  <a:tcPr/>
                </a:tc>
                <a:extLst>
                  <a:ext uri="{0D108BD9-81ED-4DB2-BD59-A6C34878D82A}">
                    <a16:rowId xmlns:a16="http://schemas.microsoft.com/office/drawing/2014/main" val="535769451"/>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2309390457"/>
              </p:ext>
            </p:extLst>
          </p:nvPr>
        </p:nvGraphicFramePr>
        <p:xfrm>
          <a:off x="5122505" y="1912438"/>
          <a:ext cx="6796779" cy="4883215"/>
        </p:xfrm>
        <a:graphic>
          <a:graphicData uri="http://schemas.openxmlformats.org/drawingml/2006/table">
            <a:tbl>
              <a:tblPr firstRow="1" bandRow="1">
                <a:tableStyleId>{10A1B5D5-9B99-4C35-A422-299274C87663}</a:tableStyleId>
              </a:tblPr>
              <a:tblGrid>
                <a:gridCol w="2265593">
                  <a:extLst>
                    <a:ext uri="{9D8B030D-6E8A-4147-A177-3AD203B41FA5}">
                      <a16:colId xmlns:a16="http://schemas.microsoft.com/office/drawing/2014/main" val="1201128714"/>
                    </a:ext>
                  </a:extLst>
                </a:gridCol>
                <a:gridCol w="2265593">
                  <a:extLst>
                    <a:ext uri="{9D8B030D-6E8A-4147-A177-3AD203B41FA5}">
                      <a16:colId xmlns:a16="http://schemas.microsoft.com/office/drawing/2014/main" val="826872604"/>
                    </a:ext>
                  </a:extLst>
                </a:gridCol>
                <a:gridCol w="2265593">
                  <a:extLst>
                    <a:ext uri="{9D8B030D-6E8A-4147-A177-3AD203B41FA5}">
                      <a16:colId xmlns:a16="http://schemas.microsoft.com/office/drawing/2014/main" val="3057332064"/>
                    </a:ext>
                  </a:extLst>
                </a:gridCol>
              </a:tblGrid>
              <a:tr h="524575">
                <a:tc>
                  <a:txBody>
                    <a:bodyPr/>
                    <a:lstStyle/>
                    <a:p>
                      <a:pPr algn="ctr"/>
                      <a:r>
                        <a:rPr lang="en-GB" sz="1600" dirty="0"/>
                        <a:t>YEAR 8 – Term </a:t>
                      </a:r>
                      <a:r>
                        <a:rPr lang="en-GB" sz="1600" dirty="0" smtClean="0"/>
                        <a:t>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aseline="0" dirty="0" smtClean="0"/>
                        <a:t>Extreme Environments</a:t>
                      </a:r>
                    </a:p>
                  </a:txBody>
                  <a:tcPr/>
                </a:tc>
                <a:tc>
                  <a:txBody>
                    <a:bodyPr/>
                    <a:lstStyle/>
                    <a:p>
                      <a:pPr algn="ctr"/>
                      <a:r>
                        <a:rPr lang="en-GB" sz="1600" dirty="0"/>
                        <a:t>YEAR</a:t>
                      </a:r>
                      <a:r>
                        <a:rPr lang="en-GB" sz="1600" baseline="0" dirty="0"/>
                        <a:t> 8 – Term 2</a:t>
                      </a:r>
                    </a:p>
                    <a:p>
                      <a:pPr algn="ctr"/>
                      <a:r>
                        <a:rPr lang="en-US" sz="1200" baseline="0" dirty="0" smtClean="0"/>
                        <a:t>Extreme Earth</a:t>
                      </a:r>
                      <a:endParaRPr lang="en-GB" sz="1200" baseline="0" dirty="0"/>
                    </a:p>
                  </a:txBody>
                  <a:tcPr/>
                </a:tc>
                <a:tc>
                  <a:txBody>
                    <a:bodyPr/>
                    <a:lstStyle/>
                    <a:p>
                      <a:pPr algn="ctr"/>
                      <a:r>
                        <a:rPr lang="en-GB" sz="1600" dirty="0"/>
                        <a:t>YEAR 8 – Term </a:t>
                      </a:r>
                      <a:r>
                        <a:rPr lang="en-GB" sz="1600" dirty="0" smtClean="0"/>
                        <a:t>3</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aseline="0" dirty="0" smtClean="0"/>
                        <a:t>Festivals</a:t>
                      </a:r>
                      <a:endParaRPr lang="en-GB" sz="1200" baseline="0" dirty="0" smtClean="0"/>
                    </a:p>
                  </a:txBody>
                  <a:tcPr/>
                </a:tc>
                <a:extLst>
                  <a:ext uri="{0D108BD9-81ED-4DB2-BD59-A6C34878D82A}">
                    <a16:rowId xmlns:a16="http://schemas.microsoft.com/office/drawing/2014/main" val="3913192461"/>
                  </a:ext>
                </a:extLst>
              </a:tr>
              <a:tr h="4258311">
                <a:tc>
                  <a:txBody>
                    <a:bodyPr/>
                    <a:lstStyle/>
                    <a:p>
                      <a:pPr lvl="0"/>
                      <a:r>
                        <a:rPr lang="en-GB" sz="900" b="0" dirty="0" smtClean="0">
                          <a:solidFill>
                            <a:schemeClr val="tx1"/>
                          </a:solidFill>
                          <a:latin typeface="+mn-lt"/>
                        </a:rPr>
                        <a:t>This topic will start with</a:t>
                      </a:r>
                      <a:r>
                        <a:rPr lang="en-GB" sz="900" b="0" baseline="0" dirty="0" smtClean="0">
                          <a:solidFill>
                            <a:schemeClr val="tx1"/>
                          </a:solidFill>
                          <a:latin typeface="+mn-lt"/>
                        </a:rPr>
                        <a:t> the children </a:t>
                      </a:r>
                      <a:r>
                        <a:rPr lang="en-GB" sz="900" b="0" kern="1200" baseline="0" dirty="0" smtClean="0">
                          <a:solidFill>
                            <a:schemeClr val="dk1"/>
                          </a:solidFill>
                          <a:effectLst/>
                          <a:latin typeface="+mn-lt"/>
                          <a:ea typeface="+mn-ea"/>
                          <a:cs typeface="+mn-cs"/>
                        </a:rPr>
                        <a:t>locating</a:t>
                      </a:r>
                      <a:r>
                        <a:rPr lang="en-GB" sz="900" kern="1200" dirty="0" smtClean="0">
                          <a:solidFill>
                            <a:schemeClr val="dk1"/>
                          </a:solidFill>
                          <a:effectLst/>
                          <a:latin typeface="+mn-lt"/>
                          <a:ea typeface="+mn-ea"/>
                          <a:cs typeface="+mn-cs"/>
                        </a:rPr>
                        <a:t> places around the world using an Atlas</a:t>
                      </a:r>
                      <a:r>
                        <a:rPr lang="en-GB" sz="900" kern="1200" baseline="0" dirty="0" smtClean="0">
                          <a:solidFill>
                            <a:schemeClr val="dk1"/>
                          </a:solidFill>
                          <a:effectLst/>
                          <a:latin typeface="+mn-lt"/>
                          <a:ea typeface="+mn-ea"/>
                          <a:cs typeface="+mn-cs"/>
                        </a:rPr>
                        <a:t> and will be reminded of</a:t>
                      </a:r>
                      <a:r>
                        <a:rPr lang="en-GB" sz="900" kern="1200" dirty="0" smtClean="0">
                          <a:solidFill>
                            <a:schemeClr val="dk1"/>
                          </a:solidFill>
                          <a:effectLst/>
                          <a:latin typeface="+mn-lt"/>
                          <a:ea typeface="+mn-ea"/>
                          <a:cs typeface="+mn-cs"/>
                        </a:rPr>
                        <a:t> what the lines of latitude and longitude are and how they are used. </a:t>
                      </a:r>
                      <a:r>
                        <a:rPr lang="en-GB" sz="900" kern="1200" baseline="0" dirty="0" smtClean="0">
                          <a:solidFill>
                            <a:schemeClr val="dk1"/>
                          </a:solidFill>
                          <a:effectLst/>
                          <a:latin typeface="+mn-lt"/>
                          <a:ea typeface="+mn-ea"/>
                          <a:cs typeface="+mn-cs"/>
                        </a:rPr>
                        <a:t>Next, pupils will examine the</a:t>
                      </a:r>
                      <a:r>
                        <a:rPr lang="en-GB" sz="900" kern="1200" dirty="0" smtClean="0">
                          <a:solidFill>
                            <a:schemeClr val="dk1"/>
                          </a:solidFill>
                          <a:effectLst/>
                          <a:latin typeface="+mn-lt"/>
                          <a:ea typeface="+mn-ea"/>
                          <a:cs typeface="+mn-cs"/>
                        </a:rPr>
                        <a:t> five factors which affect a country’s climate.</a:t>
                      </a:r>
                      <a:r>
                        <a:rPr lang="en-GB" sz="900" kern="1200" baseline="0" dirty="0" smtClean="0">
                          <a:solidFill>
                            <a:schemeClr val="dk1"/>
                          </a:solidFill>
                          <a:effectLst/>
                          <a:latin typeface="+mn-lt"/>
                          <a:ea typeface="+mn-ea"/>
                          <a:cs typeface="+mn-cs"/>
                        </a:rPr>
                        <a:t> Linked to this, the children will </a:t>
                      </a:r>
                      <a:r>
                        <a:rPr lang="en-GB" sz="900" kern="1200" dirty="0" smtClean="0">
                          <a:solidFill>
                            <a:schemeClr val="dk1"/>
                          </a:solidFill>
                          <a:effectLst/>
                          <a:latin typeface="+mn-lt"/>
                          <a:ea typeface="+mn-ea"/>
                          <a:cs typeface="+mn-cs"/>
                        </a:rPr>
                        <a:t>draw, describe and explain</a:t>
                      </a:r>
                      <a:r>
                        <a:rPr lang="en-GB" sz="900" kern="1200" baseline="0" dirty="0" smtClean="0">
                          <a:solidFill>
                            <a:schemeClr val="dk1"/>
                          </a:solidFill>
                          <a:effectLst/>
                          <a:latin typeface="+mn-lt"/>
                          <a:ea typeface="+mn-ea"/>
                          <a:cs typeface="+mn-cs"/>
                        </a:rPr>
                        <a:t> </a:t>
                      </a:r>
                      <a:r>
                        <a:rPr lang="en-GB" sz="900" kern="1200" dirty="0" smtClean="0">
                          <a:solidFill>
                            <a:schemeClr val="dk1"/>
                          </a:solidFill>
                          <a:effectLst/>
                          <a:latin typeface="+mn-lt"/>
                          <a:ea typeface="+mn-ea"/>
                          <a:cs typeface="+mn-cs"/>
                        </a:rPr>
                        <a:t>a climate graph.</a:t>
                      </a:r>
                      <a:r>
                        <a:rPr lang="en-GB" sz="900" kern="1200" baseline="0" dirty="0" smtClean="0">
                          <a:solidFill>
                            <a:schemeClr val="dk1"/>
                          </a:solidFill>
                          <a:effectLst/>
                          <a:latin typeface="+mn-lt"/>
                          <a:ea typeface="+mn-ea"/>
                          <a:cs typeface="+mn-cs"/>
                        </a:rPr>
                        <a:t> </a:t>
                      </a:r>
                      <a:r>
                        <a:rPr lang="en-GB" sz="900" kern="1200" dirty="0" smtClean="0">
                          <a:solidFill>
                            <a:schemeClr val="dk1"/>
                          </a:solidFill>
                          <a:effectLst/>
                          <a:latin typeface="+mn-lt"/>
                          <a:ea typeface="+mn-ea"/>
                          <a:cs typeface="+mn-cs"/>
                        </a:rPr>
                        <a:t>Pupils will then uncover where the coldest place on earth is. </a:t>
                      </a:r>
                      <a:r>
                        <a:rPr lang="en-GB" sz="900" kern="1200" baseline="0" dirty="0" smtClean="0">
                          <a:solidFill>
                            <a:schemeClr val="dk1"/>
                          </a:solidFill>
                          <a:effectLst/>
                          <a:latin typeface="+mn-lt"/>
                          <a:ea typeface="+mn-ea"/>
                          <a:cs typeface="+mn-cs"/>
                        </a:rPr>
                        <a:t>Continuing their learning journey, </a:t>
                      </a:r>
                      <a:r>
                        <a:rPr lang="en-GB" sz="900" kern="1200" dirty="0" smtClean="0">
                          <a:solidFill>
                            <a:schemeClr val="dk1"/>
                          </a:solidFill>
                          <a:effectLst/>
                          <a:latin typeface="+mn-lt"/>
                          <a:ea typeface="+mn-ea"/>
                          <a:cs typeface="+mn-cs"/>
                        </a:rPr>
                        <a:t>children will know what a glacier is and how they shape the world we live in, including exploring a glacial environment and what</a:t>
                      </a:r>
                      <a:r>
                        <a:rPr lang="en-GB" sz="900" kern="1200" baseline="0" dirty="0" smtClean="0">
                          <a:solidFill>
                            <a:schemeClr val="dk1"/>
                          </a:solidFill>
                          <a:effectLst/>
                          <a:latin typeface="+mn-lt"/>
                          <a:ea typeface="+mn-ea"/>
                          <a:cs typeface="+mn-cs"/>
                        </a:rPr>
                        <a:t> it is like to live here</a:t>
                      </a:r>
                      <a:r>
                        <a:rPr lang="en-GB" sz="900" kern="1200" dirty="0" smtClean="0">
                          <a:solidFill>
                            <a:schemeClr val="dk1"/>
                          </a:solidFill>
                          <a:effectLst/>
                          <a:latin typeface="+mn-lt"/>
                          <a:ea typeface="+mn-ea"/>
                          <a:cs typeface="+mn-cs"/>
                        </a:rPr>
                        <a:t>. The children will then compare</a:t>
                      </a:r>
                      <a:r>
                        <a:rPr lang="en-GB" sz="900" kern="1200" baseline="0" dirty="0" smtClean="0">
                          <a:solidFill>
                            <a:schemeClr val="dk1"/>
                          </a:solidFill>
                          <a:effectLst/>
                          <a:latin typeface="+mn-lt"/>
                          <a:ea typeface="+mn-ea"/>
                          <a:cs typeface="+mn-cs"/>
                        </a:rPr>
                        <a:t> this to</a:t>
                      </a:r>
                      <a:r>
                        <a:rPr lang="en-GB" sz="900" kern="1200" dirty="0" smtClean="0">
                          <a:solidFill>
                            <a:schemeClr val="dk1"/>
                          </a:solidFill>
                          <a:effectLst/>
                          <a:latin typeface="+mn-lt"/>
                          <a:ea typeface="+mn-ea"/>
                          <a:cs typeface="+mn-cs"/>
                        </a:rPr>
                        <a:t> the hottest places in the world. The children</a:t>
                      </a:r>
                      <a:r>
                        <a:rPr lang="en-GB" sz="900" kern="1200" baseline="0" dirty="0" smtClean="0">
                          <a:solidFill>
                            <a:schemeClr val="dk1"/>
                          </a:solidFill>
                          <a:effectLst/>
                          <a:latin typeface="+mn-lt"/>
                          <a:ea typeface="+mn-ea"/>
                          <a:cs typeface="+mn-cs"/>
                        </a:rPr>
                        <a:t> will </a:t>
                      </a:r>
                      <a:r>
                        <a:rPr lang="en-GB" sz="900" kern="1200" dirty="0" smtClean="0">
                          <a:solidFill>
                            <a:schemeClr val="dk1"/>
                          </a:solidFill>
                          <a:effectLst/>
                          <a:latin typeface="+mn-lt"/>
                          <a:ea typeface="+mn-ea"/>
                          <a:cs typeface="+mn-cs"/>
                        </a:rPr>
                        <a:t>describe and explain the location of deserts around the world, and will note how plants and animals survive here. Children will explore how areas can become desert over time. Finally the children will understand how people have adapted to live here.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dirty="0" smtClean="0">
                          <a:solidFill>
                            <a:srgbClr val="FF0000"/>
                          </a:solidFill>
                          <a:effectLst/>
                          <a:latin typeface="+mn-lt"/>
                          <a:ea typeface="+mn-ea"/>
                          <a:cs typeface="+mn-cs"/>
                        </a:rPr>
                        <a:t>Explore surrounding world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dirty="0" smtClean="0">
                          <a:solidFill>
                            <a:srgbClr val="FF0000"/>
                          </a:solidFill>
                          <a:effectLst/>
                          <a:latin typeface="+mn-lt"/>
                          <a:ea typeface="+mn-ea"/>
                          <a:cs typeface="+mn-cs"/>
                        </a:rPr>
                        <a:t>Understand</a:t>
                      </a:r>
                      <a:r>
                        <a:rPr lang="en-US" sz="900" b="1" kern="1200" baseline="0" dirty="0" smtClean="0">
                          <a:solidFill>
                            <a:srgbClr val="FF0000"/>
                          </a:solidFill>
                          <a:effectLst/>
                          <a:latin typeface="+mn-lt"/>
                          <a:ea typeface="+mn-ea"/>
                          <a:cs typeface="+mn-cs"/>
                        </a:rPr>
                        <a:t> consequences</a:t>
                      </a:r>
                      <a:endParaRPr lang="en-US" sz="900" b="1" kern="1200" dirty="0" smtClean="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dirty="0" smtClean="0">
                          <a:solidFill>
                            <a:srgbClr val="FF0000"/>
                          </a:solidFill>
                          <a:effectLst/>
                          <a:latin typeface="+mn-lt"/>
                          <a:ea typeface="+mn-ea"/>
                          <a:cs typeface="+mn-cs"/>
                        </a:rPr>
                        <a:t>Co-operation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kern="1200" dirty="0" smtClean="0">
                          <a:solidFill>
                            <a:srgbClr val="7030A0"/>
                          </a:solidFill>
                          <a:effectLst/>
                          <a:latin typeface="+mn-lt"/>
                          <a:ea typeface="+mn-ea"/>
                          <a:cs typeface="+mn-cs"/>
                        </a:rPr>
                        <a:t>Environmental</a:t>
                      </a:r>
                      <a:r>
                        <a:rPr lang="en-GB" sz="900" b="1" kern="1200" baseline="0" dirty="0" smtClean="0">
                          <a:solidFill>
                            <a:srgbClr val="7030A0"/>
                          </a:solidFill>
                          <a:effectLst/>
                          <a:latin typeface="+mn-lt"/>
                          <a:ea typeface="+mn-ea"/>
                          <a:cs typeface="+mn-cs"/>
                        </a:rPr>
                        <a:t> Protection</a:t>
                      </a:r>
                      <a:endParaRPr lang="en-GB" sz="900" b="1" kern="1200" baseline="0" dirty="0" smtClean="0">
                        <a:solidFill>
                          <a:srgbClr val="FF000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baseline="0" dirty="0" smtClean="0">
                          <a:solidFill>
                            <a:srgbClr val="7030A0"/>
                          </a:solidFill>
                          <a:effectLst/>
                          <a:latin typeface="+mn-lt"/>
                          <a:ea typeface="+mn-ea"/>
                          <a:cs typeface="+mn-cs"/>
                        </a:rPr>
                        <a:t>Climatologist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baseline="0" dirty="0" smtClean="0">
                          <a:solidFill>
                            <a:srgbClr val="7030A0"/>
                          </a:solidFill>
                          <a:effectLst/>
                          <a:latin typeface="+mn-lt"/>
                          <a:ea typeface="+mn-ea"/>
                          <a:cs typeface="+mn-cs"/>
                        </a:rPr>
                        <a:t>Broadcasting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baseline="0" dirty="0" smtClean="0">
                          <a:solidFill>
                            <a:schemeClr val="accent2"/>
                          </a:solidFill>
                          <a:effectLst/>
                          <a:latin typeface="+mn-lt"/>
                          <a:ea typeface="+mn-ea"/>
                          <a:cs typeface="+mn-cs"/>
                        </a:rPr>
                        <a:t>1 Dec Antarctica Day</a:t>
                      </a:r>
                      <a:endParaRPr lang="en-GB" sz="900" b="1" kern="1200" baseline="0" dirty="0" smtClean="0">
                        <a:solidFill>
                          <a:schemeClr val="accent2"/>
                        </a:solidFill>
                        <a:effectLst/>
                        <a:latin typeface="+mn-lt"/>
                        <a:ea typeface="+mn-ea"/>
                        <a:cs typeface="+mn-cs"/>
                      </a:endParaRPr>
                    </a:p>
                  </a:txBody>
                  <a:tcPr/>
                </a:tc>
                <a:tc>
                  <a:txBody>
                    <a:bodyPr/>
                    <a:lstStyle/>
                    <a:p>
                      <a:pPr lvl="0"/>
                      <a:r>
                        <a:rPr lang="en-GB" sz="900" b="0" dirty="0" smtClean="0">
                          <a:solidFill>
                            <a:schemeClr val="tx1"/>
                          </a:solidFill>
                          <a:latin typeface="+mn-lt"/>
                        </a:rPr>
                        <a:t>This topic will start with</a:t>
                      </a:r>
                      <a:r>
                        <a:rPr lang="en-GB" sz="900" b="0" baseline="0" dirty="0" smtClean="0">
                          <a:solidFill>
                            <a:schemeClr val="tx1"/>
                          </a:solidFill>
                          <a:latin typeface="+mn-lt"/>
                        </a:rPr>
                        <a:t> the children</a:t>
                      </a:r>
                      <a:r>
                        <a:rPr lang="en-GB" sz="900" kern="1200" dirty="0" smtClean="0">
                          <a:solidFill>
                            <a:schemeClr val="dk1"/>
                          </a:solidFill>
                          <a:effectLst/>
                          <a:latin typeface="+mn-lt"/>
                          <a:ea typeface="+mn-ea"/>
                          <a:cs typeface="+mn-cs"/>
                        </a:rPr>
                        <a:t> knowing the structure of the earth and</a:t>
                      </a:r>
                      <a:r>
                        <a:rPr lang="en-GB" sz="900" kern="1200" baseline="0" dirty="0" smtClean="0">
                          <a:solidFill>
                            <a:schemeClr val="dk1"/>
                          </a:solidFill>
                          <a:effectLst/>
                          <a:latin typeface="+mn-lt"/>
                          <a:ea typeface="+mn-ea"/>
                          <a:cs typeface="+mn-cs"/>
                        </a:rPr>
                        <a:t> how</a:t>
                      </a:r>
                      <a:r>
                        <a:rPr lang="en-GB" sz="900" kern="1200" dirty="0" smtClean="0">
                          <a:solidFill>
                            <a:schemeClr val="dk1"/>
                          </a:solidFill>
                          <a:effectLst/>
                          <a:latin typeface="+mn-lt"/>
                          <a:ea typeface="+mn-ea"/>
                          <a:cs typeface="+mn-cs"/>
                        </a:rPr>
                        <a:t> the earth is made of many different plates. This will lead the children to exploring how plates move in different ways</a:t>
                      </a:r>
                      <a:r>
                        <a:rPr lang="en-GB" sz="900" kern="1200" baseline="0" dirty="0" smtClean="0">
                          <a:solidFill>
                            <a:schemeClr val="dk1"/>
                          </a:solidFill>
                          <a:effectLst/>
                          <a:latin typeface="+mn-lt"/>
                          <a:ea typeface="+mn-ea"/>
                          <a:cs typeface="+mn-cs"/>
                        </a:rPr>
                        <a:t> and </a:t>
                      </a:r>
                      <a:r>
                        <a:rPr lang="en-GB" sz="900" kern="1200" dirty="0" smtClean="0">
                          <a:solidFill>
                            <a:schemeClr val="dk1"/>
                          </a:solidFill>
                          <a:effectLst/>
                          <a:latin typeface="+mn-lt"/>
                          <a:ea typeface="+mn-ea"/>
                          <a:cs typeface="+mn-cs"/>
                        </a:rPr>
                        <a:t>that we have constructive and destructive margins.</a:t>
                      </a:r>
                      <a:r>
                        <a:rPr lang="en-GB" sz="900" kern="1200" baseline="0" dirty="0" smtClean="0">
                          <a:solidFill>
                            <a:schemeClr val="dk1"/>
                          </a:solidFill>
                          <a:effectLst/>
                          <a:latin typeface="+mn-lt"/>
                          <a:ea typeface="+mn-ea"/>
                          <a:cs typeface="+mn-cs"/>
                        </a:rPr>
                        <a:t> Following</a:t>
                      </a:r>
                      <a:r>
                        <a:rPr lang="en-GB" sz="900" kern="1200" dirty="0" smtClean="0">
                          <a:solidFill>
                            <a:schemeClr val="dk1"/>
                          </a:solidFill>
                          <a:effectLst/>
                          <a:latin typeface="+mn-lt"/>
                          <a:ea typeface="+mn-ea"/>
                          <a:cs typeface="+mn-cs"/>
                        </a:rPr>
                        <a:t> the children’s</a:t>
                      </a:r>
                      <a:r>
                        <a:rPr lang="en-GB" sz="900" kern="1200" baseline="0" dirty="0" smtClean="0">
                          <a:solidFill>
                            <a:schemeClr val="dk1"/>
                          </a:solidFill>
                          <a:effectLst/>
                          <a:latin typeface="+mn-lt"/>
                          <a:ea typeface="+mn-ea"/>
                          <a:cs typeface="+mn-cs"/>
                        </a:rPr>
                        <a:t> learning journey, </a:t>
                      </a:r>
                      <a:r>
                        <a:rPr lang="en-GB" sz="900" kern="1200" dirty="0" smtClean="0">
                          <a:solidFill>
                            <a:schemeClr val="dk1"/>
                          </a:solidFill>
                          <a:effectLst/>
                          <a:latin typeface="+mn-lt"/>
                          <a:ea typeface="+mn-ea"/>
                          <a:cs typeface="+mn-cs"/>
                        </a:rPr>
                        <a:t>the children will identify different types of volcano and will</a:t>
                      </a:r>
                      <a:r>
                        <a:rPr lang="en-GB" sz="900" kern="1200" baseline="0" dirty="0" smtClean="0">
                          <a:solidFill>
                            <a:schemeClr val="dk1"/>
                          </a:solidFill>
                          <a:effectLst/>
                          <a:latin typeface="+mn-lt"/>
                          <a:ea typeface="+mn-ea"/>
                          <a:cs typeface="+mn-cs"/>
                        </a:rPr>
                        <a:t> </a:t>
                      </a:r>
                      <a:r>
                        <a:rPr lang="en-GB" sz="900" kern="1200" dirty="0" smtClean="0">
                          <a:solidFill>
                            <a:schemeClr val="dk1"/>
                          </a:solidFill>
                          <a:effectLst/>
                          <a:latin typeface="+mn-lt"/>
                          <a:ea typeface="+mn-ea"/>
                          <a:cs typeface="+mn-cs"/>
                        </a:rPr>
                        <a:t>know about 1 volcano in detail through a case study. They</a:t>
                      </a:r>
                      <a:r>
                        <a:rPr lang="en-GB" sz="900" kern="1200" baseline="0" dirty="0" smtClean="0">
                          <a:solidFill>
                            <a:schemeClr val="dk1"/>
                          </a:solidFill>
                          <a:effectLst/>
                          <a:latin typeface="+mn-lt"/>
                          <a:ea typeface="+mn-ea"/>
                          <a:cs typeface="+mn-cs"/>
                        </a:rPr>
                        <a:t> will learn</a:t>
                      </a:r>
                      <a:r>
                        <a:rPr lang="en-GB" sz="900" kern="1200" dirty="0" smtClean="0">
                          <a:solidFill>
                            <a:schemeClr val="dk1"/>
                          </a:solidFill>
                          <a:effectLst/>
                          <a:latin typeface="+mn-lt"/>
                          <a:ea typeface="+mn-ea"/>
                          <a:cs typeface="+mn-cs"/>
                        </a:rPr>
                        <a:t> about the Mount Fuego eruption and will take</a:t>
                      </a:r>
                      <a:r>
                        <a:rPr lang="en-GB" sz="900" kern="1200" baseline="0" dirty="0" smtClean="0">
                          <a:solidFill>
                            <a:schemeClr val="dk1"/>
                          </a:solidFill>
                          <a:effectLst/>
                          <a:latin typeface="+mn-lt"/>
                          <a:ea typeface="+mn-ea"/>
                          <a:cs typeface="+mn-cs"/>
                        </a:rPr>
                        <a:t> </a:t>
                      </a:r>
                      <a:r>
                        <a:rPr lang="en-GB" sz="900" kern="1200" dirty="0" smtClean="0">
                          <a:solidFill>
                            <a:schemeClr val="dk1"/>
                          </a:solidFill>
                          <a:effectLst/>
                          <a:latin typeface="+mn-lt"/>
                          <a:ea typeface="+mn-ea"/>
                          <a:cs typeface="+mn-cs"/>
                        </a:rPr>
                        <a:t>the role of decision makers when</a:t>
                      </a:r>
                      <a:r>
                        <a:rPr lang="en-GB" sz="900" kern="1200" baseline="0" dirty="0" smtClean="0">
                          <a:solidFill>
                            <a:schemeClr val="dk1"/>
                          </a:solidFill>
                          <a:effectLst/>
                          <a:latin typeface="+mn-lt"/>
                          <a:ea typeface="+mn-ea"/>
                          <a:cs typeface="+mn-cs"/>
                        </a:rPr>
                        <a:t> examining environmental issues linked to this event. </a:t>
                      </a:r>
                      <a:r>
                        <a:rPr lang="en-GB" sz="900" kern="1200" dirty="0" smtClean="0">
                          <a:solidFill>
                            <a:schemeClr val="dk1"/>
                          </a:solidFill>
                          <a:effectLst/>
                          <a:latin typeface="+mn-lt"/>
                          <a:ea typeface="+mn-ea"/>
                          <a:cs typeface="+mn-cs"/>
                        </a:rPr>
                        <a:t>Next, the children will explore</a:t>
                      </a:r>
                      <a:r>
                        <a:rPr lang="en-GB" sz="900" kern="1200" baseline="0" dirty="0" smtClean="0">
                          <a:solidFill>
                            <a:schemeClr val="dk1"/>
                          </a:solidFill>
                          <a:effectLst/>
                          <a:latin typeface="+mn-lt"/>
                          <a:ea typeface="+mn-ea"/>
                          <a:cs typeface="+mn-cs"/>
                        </a:rPr>
                        <a:t> </a:t>
                      </a:r>
                      <a:r>
                        <a:rPr lang="en-GB" sz="900" kern="1200" dirty="0" smtClean="0">
                          <a:solidFill>
                            <a:schemeClr val="dk1"/>
                          </a:solidFill>
                          <a:effectLst/>
                          <a:latin typeface="+mn-lt"/>
                          <a:ea typeface="+mn-ea"/>
                          <a:cs typeface="+mn-cs"/>
                        </a:rPr>
                        <a:t>what happened at the Mt St Helens eruption</a:t>
                      </a:r>
                      <a:r>
                        <a:rPr lang="en-GB" sz="900" kern="1200" baseline="0" dirty="0" smtClean="0">
                          <a:solidFill>
                            <a:schemeClr val="dk1"/>
                          </a:solidFill>
                          <a:effectLst/>
                          <a:latin typeface="+mn-lt"/>
                          <a:ea typeface="+mn-ea"/>
                          <a:cs typeface="+mn-cs"/>
                        </a:rPr>
                        <a:t> and </a:t>
                      </a:r>
                      <a:r>
                        <a:rPr lang="en-GB" sz="900" kern="1200" dirty="0" smtClean="0">
                          <a:solidFill>
                            <a:schemeClr val="dk1"/>
                          </a:solidFill>
                          <a:effectLst/>
                          <a:latin typeface="+mn-lt"/>
                          <a:ea typeface="+mn-ea"/>
                          <a:cs typeface="+mn-cs"/>
                        </a:rPr>
                        <a:t>why people choose to live near volcanoes. Finally, the children will</a:t>
                      </a:r>
                    </a:p>
                    <a:p>
                      <a:pPr lvl="0"/>
                      <a:r>
                        <a:rPr lang="en-GB" sz="900" kern="1200" dirty="0" smtClean="0">
                          <a:solidFill>
                            <a:schemeClr val="dk1"/>
                          </a:solidFill>
                          <a:effectLst/>
                          <a:latin typeface="+mn-lt"/>
                          <a:ea typeface="+mn-ea"/>
                          <a:cs typeface="+mn-cs"/>
                        </a:rPr>
                        <a:t>know why earthquakes occur</a:t>
                      </a:r>
                      <a:r>
                        <a:rPr lang="en-GB" sz="900" kern="1200" baseline="0" dirty="0" smtClean="0">
                          <a:solidFill>
                            <a:schemeClr val="dk1"/>
                          </a:solidFill>
                          <a:effectLst/>
                          <a:latin typeface="+mn-lt"/>
                          <a:ea typeface="+mn-ea"/>
                          <a:cs typeface="+mn-cs"/>
                        </a:rPr>
                        <a:t> and </a:t>
                      </a:r>
                      <a:r>
                        <a:rPr lang="en-GB" sz="900" kern="1200" dirty="0" smtClean="0">
                          <a:solidFill>
                            <a:schemeClr val="dk1"/>
                          </a:solidFill>
                          <a:effectLst/>
                          <a:latin typeface="+mn-lt"/>
                          <a:ea typeface="+mn-ea"/>
                          <a:cs typeface="+mn-cs"/>
                        </a:rPr>
                        <a:t>how we measure earthquakes.</a:t>
                      </a:r>
                    </a:p>
                    <a:p>
                      <a:endParaRPr lang="en-US" sz="900" b="1" dirty="0" smtClean="0">
                        <a:solidFill>
                          <a:srgbClr val="0070C0"/>
                        </a:solidFill>
                      </a:endParaRPr>
                    </a:p>
                    <a:p>
                      <a:endParaRPr lang="en-US" sz="900" b="1" dirty="0" smtClean="0">
                        <a:solidFill>
                          <a:srgbClr val="0070C0"/>
                        </a:solidFill>
                      </a:endParaRPr>
                    </a:p>
                    <a:p>
                      <a:endParaRPr lang="en-US" sz="900" b="1" dirty="0" smtClean="0">
                        <a:solidFill>
                          <a:srgbClr val="0070C0"/>
                        </a:solidFill>
                      </a:endParaRPr>
                    </a:p>
                    <a:p>
                      <a:endParaRPr lang="en-US" sz="100" b="0" kern="1200" dirty="0" smtClean="0">
                        <a:solidFill>
                          <a:srgbClr val="FF0000"/>
                        </a:solidFill>
                        <a:effectLst/>
                        <a:latin typeface="+mn-lt"/>
                        <a:ea typeface="+mn-ea"/>
                        <a:cs typeface="+mn-cs"/>
                      </a:endParaRPr>
                    </a:p>
                    <a:p>
                      <a:r>
                        <a:rPr lang="en-US" sz="900" b="1" kern="1200" dirty="0" smtClean="0">
                          <a:solidFill>
                            <a:srgbClr val="FF0000"/>
                          </a:solidFill>
                          <a:effectLst/>
                          <a:latin typeface="+mn-lt"/>
                          <a:ea typeface="+mn-ea"/>
                          <a:cs typeface="+mn-cs"/>
                        </a:rPr>
                        <a:t>Explore surrounding world</a:t>
                      </a:r>
                    </a:p>
                    <a:p>
                      <a:r>
                        <a:rPr lang="en-US" sz="900" b="1" kern="1200" dirty="0" smtClean="0">
                          <a:solidFill>
                            <a:srgbClr val="FF0000"/>
                          </a:solidFill>
                          <a:effectLst/>
                          <a:latin typeface="+mn-lt"/>
                          <a:ea typeface="+mn-ea"/>
                          <a:cs typeface="+mn-cs"/>
                        </a:rPr>
                        <a:t>Understand consequences</a:t>
                      </a:r>
                    </a:p>
                    <a:p>
                      <a:r>
                        <a:rPr lang="en-US" sz="900" b="1" kern="1200" dirty="0" smtClean="0">
                          <a:solidFill>
                            <a:srgbClr val="FF0000"/>
                          </a:solidFill>
                          <a:effectLst/>
                          <a:latin typeface="+mn-lt"/>
                          <a:ea typeface="+mn-ea"/>
                          <a:cs typeface="+mn-cs"/>
                        </a:rPr>
                        <a:t>Co-operation</a:t>
                      </a:r>
                      <a:endParaRPr lang="en-GB" sz="900" b="1" kern="1200" dirty="0" smtClean="0">
                        <a:solidFill>
                          <a:srgbClr val="FF0000"/>
                        </a:solidFill>
                        <a:effectLst/>
                        <a:latin typeface="+mn-lt"/>
                        <a:ea typeface="+mn-ea"/>
                        <a:cs typeface="+mn-cs"/>
                      </a:endParaRPr>
                    </a:p>
                    <a:p>
                      <a:r>
                        <a:rPr lang="en-US" sz="900" b="1" dirty="0" smtClean="0">
                          <a:solidFill>
                            <a:srgbClr val="7030A0"/>
                          </a:solidFill>
                        </a:rPr>
                        <a:t>Seismologist</a:t>
                      </a:r>
                    </a:p>
                    <a:p>
                      <a:r>
                        <a:rPr lang="en-US" sz="900" b="1" dirty="0" smtClean="0">
                          <a:solidFill>
                            <a:srgbClr val="7030A0"/>
                          </a:solidFill>
                        </a:rPr>
                        <a:t>Volcanologist</a:t>
                      </a:r>
                    </a:p>
                    <a:p>
                      <a:r>
                        <a:rPr lang="en-US" sz="900" b="1" dirty="0" smtClean="0">
                          <a:solidFill>
                            <a:srgbClr val="7030A0"/>
                          </a:solidFill>
                        </a:rPr>
                        <a:t>Natural</a:t>
                      </a:r>
                      <a:r>
                        <a:rPr lang="en-US" sz="900" b="1" baseline="0" dirty="0" smtClean="0">
                          <a:solidFill>
                            <a:srgbClr val="7030A0"/>
                          </a:solidFill>
                        </a:rPr>
                        <a:t> Disaster Risk Reduction</a:t>
                      </a:r>
                    </a:p>
                    <a:p>
                      <a:r>
                        <a:rPr lang="en-US" sz="900" b="1" baseline="0" dirty="0" smtClean="0">
                          <a:solidFill>
                            <a:schemeClr val="accent2"/>
                          </a:solidFill>
                        </a:rPr>
                        <a:t>Newspaper/ Media clip of natural disasters around the world</a:t>
                      </a:r>
                    </a:p>
                  </a:txBody>
                  <a:tcPr/>
                </a:tc>
                <a:tc>
                  <a:txBody>
                    <a:bodyPr/>
                    <a:lstStyle/>
                    <a:p>
                      <a:r>
                        <a:rPr lang="en-GB" sz="900" b="0" dirty="0" smtClean="0">
                          <a:solidFill>
                            <a:schemeClr val="tx1"/>
                          </a:solidFill>
                          <a:latin typeface="+mn-lt"/>
                        </a:rPr>
                        <a:t>This topic will start with</a:t>
                      </a:r>
                      <a:r>
                        <a:rPr lang="en-GB" sz="900" b="0" baseline="0" dirty="0" smtClean="0">
                          <a:solidFill>
                            <a:schemeClr val="tx1"/>
                          </a:solidFill>
                          <a:latin typeface="+mn-lt"/>
                        </a:rPr>
                        <a:t> the children</a:t>
                      </a:r>
                      <a:r>
                        <a:rPr lang="en-GB" sz="900" kern="1200" dirty="0" smtClean="0">
                          <a:solidFill>
                            <a:schemeClr val="dk1"/>
                          </a:solidFill>
                          <a:effectLst/>
                          <a:latin typeface="+mn-lt"/>
                          <a:ea typeface="+mn-ea"/>
                          <a:cs typeface="+mn-cs"/>
                        </a:rPr>
                        <a:t> exploring what a festival is. They will investigate, what is a site and situation? They will explore which sites are good for festivals</a:t>
                      </a:r>
                      <a:r>
                        <a:rPr lang="en-GB" sz="900" kern="1200" baseline="0" dirty="0" smtClean="0">
                          <a:solidFill>
                            <a:schemeClr val="dk1"/>
                          </a:solidFill>
                          <a:effectLst/>
                          <a:latin typeface="+mn-lt"/>
                          <a:ea typeface="+mn-ea"/>
                          <a:cs typeface="+mn-cs"/>
                        </a:rPr>
                        <a:t> and why. Pupils will then look into w</a:t>
                      </a:r>
                      <a:r>
                        <a:rPr lang="en-GB" sz="900" kern="1200" dirty="0" smtClean="0">
                          <a:solidFill>
                            <a:schemeClr val="dk1"/>
                          </a:solidFill>
                          <a:effectLst/>
                          <a:latin typeface="+mn-lt"/>
                          <a:ea typeface="+mn-ea"/>
                          <a:cs typeface="+mn-cs"/>
                        </a:rPr>
                        <a:t>hy the Glastonbury site was chosen as a good location.</a:t>
                      </a:r>
                      <a:r>
                        <a:rPr lang="en-GB" sz="900" kern="1200" baseline="0" dirty="0" smtClean="0">
                          <a:solidFill>
                            <a:schemeClr val="dk1"/>
                          </a:solidFill>
                          <a:effectLst/>
                          <a:latin typeface="+mn-lt"/>
                          <a:ea typeface="+mn-ea"/>
                          <a:cs typeface="+mn-cs"/>
                        </a:rPr>
                        <a:t> This will  lead the children into analysing</a:t>
                      </a:r>
                      <a:r>
                        <a:rPr lang="en-GB" sz="900" kern="1200" dirty="0" smtClean="0">
                          <a:solidFill>
                            <a:schemeClr val="dk1"/>
                          </a:solidFill>
                          <a:effectLst/>
                          <a:latin typeface="+mn-lt"/>
                          <a:ea typeface="+mn-ea"/>
                          <a:cs typeface="+mn-cs"/>
                        </a:rPr>
                        <a:t> the potential impacts of festivals.</a:t>
                      </a:r>
                      <a:r>
                        <a:rPr lang="en-GB" sz="900" kern="1200" baseline="0" dirty="0" smtClean="0">
                          <a:solidFill>
                            <a:schemeClr val="dk1"/>
                          </a:solidFill>
                          <a:effectLst/>
                          <a:latin typeface="+mn-lt"/>
                          <a:ea typeface="+mn-ea"/>
                          <a:cs typeface="+mn-cs"/>
                        </a:rPr>
                        <a:t> Continuing their learning journey, the children will understand what is meant by</a:t>
                      </a:r>
                      <a:r>
                        <a:rPr lang="en-GB" sz="900" kern="1200" dirty="0" smtClean="0">
                          <a:solidFill>
                            <a:schemeClr val="dk1"/>
                          </a:solidFill>
                          <a:effectLst/>
                          <a:latin typeface="+mn-lt"/>
                          <a:ea typeface="+mn-ea"/>
                          <a:cs typeface="+mn-cs"/>
                        </a:rPr>
                        <a:t> the term sustainable,</a:t>
                      </a:r>
                      <a:r>
                        <a:rPr lang="en-GB" sz="900" kern="1200" baseline="0" dirty="0" smtClean="0">
                          <a:solidFill>
                            <a:schemeClr val="dk1"/>
                          </a:solidFill>
                          <a:effectLst/>
                          <a:latin typeface="+mn-lt"/>
                          <a:ea typeface="+mn-ea"/>
                          <a:cs typeface="+mn-cs"/>
                        </a:rPr>
                        <a:t> and w</a:t>
                      </a:r>
                      <a:r>
                        <a:rPr lang="en-GB" sz="900" kern="1200" dirty="0" smtClean="0">
                          <a:solidFill>
                            <a:schemeClr val="dk1"/>
                          </a:solidFill>
                          <a:effectLst/>
                          <a:latin typeface="+mn-lt"/>
                          <a:ea typeface="+mn-ea"/>
                          <a:cs typeface="+mn-cs"/>
                        </a:rPr>
                        <a:t>hat the Glastonbury festival is doing to be more sustainable.</a:t>
                      </a:r>
                      <a:r>
                        <a:rPr lang="en-GB" sz="900" kern="1200" baseline="0" dirty="0" smtClean="0">
                          <a:solidFill>
                            <a:schemeClr val="dk1"/>
                          </a:solidFill>
                          <a:effectLst/>
                          <a:latin typeface="+mn-lt"/>
                          <a:ea typeface="+mn-ea"/>
                          <a:cs typeface="+mn-cs"/>
                        </a:rPr>
                        <a:t> Looking further afield, the children will then consider h</a:t>
                      </a:r>
                      <a:r>
                        <a:rPr lang="en-US" sz="900" kern="1200" dirty="0" smtClean="0">
                          <a:solidFill>
                            <a:schemeClr val="dk1"/>
                          </a:solidFill>
                          <a:effectLst/>
                          <a:latin typeface="+mn-lt"/>
                          <a:ea typeface="+mn-ea"/>
                          <a:cs typeface="+mn-cs"/>
                        </a:rPr>
                        <a:t>ow the most suitable sites for festivals are selected.</a:t>
                      </a:r>
                      <a:r>
                        <a:rPr lang="en-US" sz="900" kern="1200" baseline="0" dirty="0" smtClean="0">
                          <a:solidFill>
                            <a:schemeClr val="dk1"/>
                          </a:solidFill>
                          <a:effectLst/>
                          <a:latin typeface="+mn-lt"/>
                          <a:ea typeface="+mn-ea"/>
                          <a:cs typeface="+mn-cs"/>
                        </a:rPr>
                        <a:t> Finally, the children will</a:t>
                      </a:r>
                      <a:r>
                        <a:rPr lang="en-US" sz="900" kern="1200" dirty="0" smtClean="0">
                          <a:solidFill>
                            <a:schemeClr val="dk1"/>
                          </a:solidFill>
                          <a:effectLst/>
                          <a:latin typeface="+mn-lt"/>
                          <a:ea typeface="+mn-ea"/>
                          <a:cs typeface="+mn-cs"/>
                        </a:rPr>
                        <a:t> use their knowledge of site and situation to select their</a:t>
                      </a:r>
                      <a:r>
                        <a:rPr lang="en-US" sz="900" kern="1200" baseline="0" dirty="0" smtClean="0">
                          <a:solidFill>
                            <a:schemeClr val="dk1"/>
                          </a:solidFill>
                          <a:effectLst/>
                          <a:latin typeface="+mn-lt"/>
                          <a:ea typeface="+mn-ea"/>
                          <a:cs typeface="+mn-cs"/>
                        </a:rPr>
                        <a:t> own</a:t>
                      </a:r>
                      <a:r>
                        <a:rPr lang="en-US" sz="900" kern="1200" dirty="0" smtClean="0">
                          <a:solidFill>
                            <a:schemeClr val="dk1"/>
                          </a:solidFill>
                          <a:effectLst/>
                          <a:latin typeface="+mn-lt"/>
                          <a:ea typeface="+mn-ea"/>
                          <a:cs typeface="+mn-cs"/>
                        </a:rPr>
                        <a:t> festival site.</a:t>
                      </a:r>
                      <a:endParaRPr lang="en-GB" sz="900" kern="1200" dirty="0" smtClean="0">
                        <a:solidFill>
                          <a:schemeClr val="dk1"/>
                        </a:solidFill>
                        <a:effectLst/>
                        <a:latin typeface="+mn-lt"/>
                        <a:ea typeface="+mn-ea"/>
                        <a:cs typeface="+mn-cs"/>
                      </a:endParaRPr>
                    </a:p>
                    <a:p>
                      <a:endParaRPr lang="en-US" sz="900" b="1" dirty="0" smtClean="0">
                        <a:solidFill>
                          <a:srgbClr val="0070C0"/>
                        </a:solidFill>
                      </a:endParaRPr>
                    </a:p>
                    <a:p>
                      <a:endParaRPr lang="en-US" sz="900" b="1" dirty="0" smtClean="0">
                        <a:solidFill>
                          <a:srgbClr val="0070C0"/>
                        </a:solidFill>
                      </a:endParaRPr>
                    </a:p>
                    <a:p>
                      <a:endParaRPr lang="en-US" sz="900" b="1" dirty="0" smtClean="0">
                        <a:solidFill>
                          <a:srgbClr val="0070C0"/>
                        </a:solidFill>
                      </a:endParaRPr>
                    </a:p>
                    <a:p>
                      <a:endParaRPr lang="en-US" sz="900" b="1" dirty="0" smtClean="0">
                        <a:solidFill>
                          <a:srgbClr val="0070C0"/>
                        </a:solidFill>
                      </a:endParaRPr>
                    </a:p>
                    <a:p>
                      <a:endParaRPr lang="en-US" sz="100" b="0" kern="1200" dirty="0" smtClean="0">
                        <a:solidFill>
                          <a:srgbClr val="FF0000"/>
                        </a:solidFill>
                        <a:effectLst/>
                        <a:latin typeface="+mn-lt"/>
                        <a:ea typeface="+mn-ea"/>
                        <a:cs typeface="+mn-cs"/>
                      </a:endParaRPr>
                    </a:p>
                    <a:p>
                      <a:r>
                        <a:rPr lang="en-US" sz="900" b="1" kern="1200" dirty="0" smtClean="0">
                          <a:solidFill>
                            <a:srgbClr val="FF0000"/>
                          </a:solidFill>
                          <a:effectLst/>
                          <a:latin typeface="+mn-lt"/>
                          <a:ea typeface="+mn-ea"/>
                          <a:cs typeface="+mn-cs"/>
                        </a:rPr>
                        <a:t>Cultural Opportunities</a:t>
                      </a:r>
                    </a:p>
                    <a:p>
                      <a:r>
                        <a:rPr lang="en-US" sz="900" b="1" kern="1200" dirty="0" smtClean="0">
                          <a:solidFill>
                            <a:srgbClr val="FF0000"/>
                          </a:solidFill>
                          <a:effectLst/>
                          <a:latin typeface="+mn-lt"/>
                          <a:ea typeface="+mn-ea"/>
                          <a:cs typeface="+mn-cs"/>
                        </a:rPr>
                        <a:t>Explore beliefs and experiences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1" kern="1200" dirty="0" smtClean="0">
                          <a:solidFill>
                            <a:srgbClr val="FF0000"/>
                          </a:solidFill>
                          <a:effectLst/>
                          <a:latin typeface="+mn-lt"/>
                          <a:ea typeface="+mn-ea"/>
                          <a:cs typeface="+mn-cs"/>
                        </a:rPr>
                        <a:t>Respect and celebrate diversity</a:t>
                      </a:r>
                      <a:endParaRPr lang="en-GB" sz="900" b="1" dirty="0" smtClean="0">
                        <a:solidFill>
                          <a:srgbClr val="FF0000"/>
                        </a:solidFill>
                        <a:latin typeface="+mn-lt"/>
                      </a:endParaRPr>
                    </a:p>
                    <a:p>
                      <a:r>
                        <a:rPr lang="en-US" sz="900" b="1" dirty="0" smtClean="0">
                          <a:solidFill>
                            <a:srgbClr val="7030A0"/>
                          </a:solidFill>
                        </a:rPr>
                        <a:t>Event Coordinator</a:t>
                      </a:r>
                    </a:p>
                    <a:p>
                      <a:r>
                        <a:rPr lang="en-US" sz="900" b="1" dirty="0" smtClean="0">
                          <a:solidFill>
                            <a:srgbClr val="7030A0"/>
                          </a:solidFill>
                        </a:rPr>
                        <a:t>Environmentalist</a:t>
                      </a:r>
                    </a:p>
                    <a:p>
                      <a:r>
                        <a:rPr lang="en-US" sz="900" b="1" dirty="0" smtClean="0">
                          <a:solidFill>
                            <a:srgbClr val="7030A0"/>
                          </a:solidFill>
                        </a:rPr>
                        <a:t>Advertising</a:t>
                      </a:r>
                    </a:p>
                    <a:p>
                      <a:r>
                        <a:rPr lang="en-GB" sz="900" b="1" dirty="0" smtClean="0">
                          <a:solidFill>
                            <a:schemeClr val="accent2"/>
                          </a:solidFill>
                        </a:rPr>
                        <a:t>RE link to the significance of festivals e.g. Eid begins late June</a:t>
                      </a:r>
                    </a:p>
                    <a:p>
                      <a:r>
                        <a:rPr lang="en-GB" sz="900" b="1" dirty="0" smtClean="0">
                          <a:solidFill>
                            <a:schemeClr val="accent2"/>
                          </a:solidFill>
                        </a:rPr>
                        <a:t>27 Sept World Tourism Day</a:t>
                      </a:r>
                    </a:p>
                  </a:txBody>
                  <a:tcPr/>
                </a:tc>
                <a:extLst>
                  <a:ext uri="{0D108BD9-81ED-4DB2-BD59-A6C34878D82A}">
                    <a16:rowId xmlns:a16="http://schemas.microsoft.com/office/drawing/2014/main" val="535769451"/>
                  </a:ext>
                </a:extLst>
              </a:tr>
            </a:tbl>
          </a:graphicData>
        </a:graphic>
      </p:graphicFrame>
      <p:sp>
        <p:nvSpPr>
          <p:cNvPr id="9" name="TextBox 8"/>
          <p:cNvSpPr txBox="1"/>
          <p:nvPr/>
        </p:nvSpPr>
        <p:spPr>
          <a:xfrm>
            <a:off x="241444" y="96862"/>
            <a:ext cx="2760836" cy="330860"/>
          </a:xfrm>
          <a:prstGeom prst="rect">
            <a:avLst/>
          </a:prstGeom>
          <a:noFill/>
          <a:ln w="28575">
            <a:solidFill>
              <a:schemeClr val="tx1"/>
            </a:solidFill>
          </a:ln>
        </p:spPr>
        <p:txBody>
          <a:bodyPr wrap="square" rtlCol="0">
            <a:spAutoFit/>
          </a:bodyPr>
          <a:lstStyle/>
          <a:p>
            <a:pPr algn="ctr"/>
            <a:r>
              <a:rPr lang="en-GB" sz="1550" u="sng" dirty="0" smtClean="0">
                <a:latin typeface="Comic Sans MS" panose="030F0702030302020204" pitchFamily="66" charset="0"/>
              </a:rPr>
              <a:t>Geography Curriculum</a:t>
            </a:r>
            <a:endParaRPr lang="en-GB" sz="1550" u="sng" dirty="0">
              <a:latin typeface="Comic Sans MS" panose="030F0702030302020204" pitchFamily="66" charset="0"/>
            </a:endParaRPr>
          </a:p>
        </p:txBody>
      </p:sp>
      <p:sp>
        <p:nvSpPr>
          <p:cNvPr id="12" name="TextBox 11"/>
          <p:cNvSpPr txBox="1"/>
          <p:nvPr/>
        </p:nvSpPr>
        <p:spPr>
          <a:xfrm>
            <a:off x="241444" y="719804"/>
            <a:ext cx="11677840" cy="1192634"/>
          </a:xfrm>
          <a:prstGeom prst="rect">
            <a:avLst/>
          </a:prstGeom>
          <a:noFill/>
          <a:ln>
            <a:solidFill>
              <a:schemeClr val="accent1"/>
            </a:solidFill>
          </a:ln>
        </p:spPr>
        <p:txBody>
          <a:bodyPr wrap="square" rtlCol="0">
            <a:spAutoFit/>
          </a:bodyPr>
          <a:lstStyle/>
          <a:p>
            <a:r>
              <a:rPr lang="en-GB" sz="1400" b="1" u="sng" dirty="0">
                <a:solidFill>
                  <a:srgbClr val="0070C0"/>
                </a:solidFill>
              </a:rPr>
              <a:t>BIG IDEAS</a:t>
            </a:r>
            <a:r>
              <a:rPr lang="en-GB" sz="1150" b="1" u="sng" dirty="0">
                <a:solidFill>
                  <a:srgbClr val="0070C0"/>
                </a:solidFill>
              </a:rPr>
              <a:t>:</a:t>
            </a:r>
            <a:r>
              <a:rPr lang="en-GB" sz="1150" b="1" dirty="0">
                <a:solidFill>
                  <a:schemeClr val="accent1"/>
                </a:solidFill>
              </a:rPr>
              <a:t> </a:t>
            </a:r>
            <a:r>
              <a:rPr lang="en-GB" sz="1150" dirty="0">
                <a:solidFill>
                  <a:schemeClr val="accent1">
                    <a:lumMod val="50000"/>
                  </a:schemeClr>
                </a:solidFill>
              </a:rPr>
              <a:t>Our Geography curriculum is built around the National Curriculum. The children’s learning journey at WMMS from KS2 into </a:t>
            </a:r>
            <a:r>
              <a:rPr lang="en-GB" sz="1150" dirty="0" smtClean="0">
                <a:solidFill>
                  <a:schemeClr val="accent1">
                    <a:lumMod val="50000"/>
                  </a:schemeClr>
                </a:solidFill>
              </a:rPr>
              <a:t>KS3 </a:t>
            </a:r>
            <a:r>
              <a:rPr lang="en-GB" sz="1150" dirty="0">
                <a:solidFill>
                  <a:schemeClr val="accent1">
                    <a:lumMod val="50000"/>
                  </a:schemeClr>
                </a:solidFill>
              </a:rPr>
              <a:t>will also prepare them for their Upper School </a:t>
            </a:r>
            <a:endParaRPr lang="en-GB" sz="1150" dirty="0" smtClean="0">
              <a:solidFill>
                <a:schemeClr val="accent1">
                  <a:lumMod val="50000"/>
                </a:schemeClr>
              </a:solidFill>
            </a:endParaRPr>
          </a:p>
          <a:p>
            <a:r>
              <a:rPr lang="en-GB" sz="1150" dirty="0">
                <a:solidFill>
                  <a:schemeClr val="accent1">
                    <a:lumMod val="50000"/>
                  </a:schemeClr>
                </a:solidFill>
              </a:rPr>
              <a:t> </a:t>
            </a:r>
            <a:r>
              <a:rPr lang="en-GB" sz="1150" dirty="0" smtClean="0">
                <a:solidFill>
                  <a:schemeClr val="accent1">
                    <a:lumMod val="50000"/>
                  </a:schemeClr>
                </a:solidFill>
              </a:rPr>
              <a:t>                       education</a:t>
            </a:r>
            <a:r>
              <a:rPr lang="en-GB" sz="1150" dirty="0">
                <a:solidFill>
                  <a:schemeClr val="accent1">
                    <a:lumMod val="50000"/>
                  </a:schemeClr>
                </a:solidFill>
              </a:rPr>
              <a:t>.</a:t>
            </a:r>
          </a:p>
          <a:p>
            <a:r>
              <a:rPr lang="en-GB" sz="1150" dirty="0">
                <a:solidFill>
                  <a:schemeClr val="accent1">
                    <a:lumMod val="50000"/>
                  </a:schemeClr>
                </a:solidFill>
              </a:rPr>
              <a:t>1.   To create a lasting curiosity and awareness of the world around us.           </a:t>
            </a:r>
            <a:r>
              <a:rPr lang="en-GB" sz="1150" dirty="0" smtClean="0">
                <a:solidFill>
                  <a:schemeClr val="accent1">
                    <a:lumMod val="50000"/>
                  </a:schemeClr>
                </a:solidFill>
              </a:rPr>
              <a:t>      </a:t>
            </a:r>
            <a:r>
              <a:rPr lang="en-GB" sz="1150" dirty="0">
                <a:solidFill>
                  <a:schemeClr val="accent1">
                    <a:lumMod val="50000"/>
                  </a:schemeClr>
                </a:solidFill>
              </a:rPr>
              <a:t>5. To understand the increased interconnection of globalisation.</a:t>
            </a:r>
          </a:p>
          <a:p>
            <a:pPr marL="228600" indent="-228600">
              <a:buAutoNum type="arabicPeriod" startAt="2"/>
            </a:pPr>
            <a:r>
              <a:rPr lang="en-GB" sz="1150" dirty="0">
                <a:solidFill>
                  <a:schemeClr val="accent1">
                    <a:lumMod val="50000"/>
                  </a:schemeClr>
                </a:solidFill>
              </a:rPr>
              <a:t>To understand the earth and its connection with people.                                   </a:t>
            </a:r>
            <a:r>
              <a:rPr lang="en-GB" sz="1150" dirty="0" smtClean="0">
                <a:solidFill>
                  <a:schemeClr val="accent1">
                    <a:lumMod val="50000"/>
                  </a:schemeClr>
                </a:solidFill>
              </a:rPr>
              <a:t>6</a:t>
            </a:r>
            <a:r>
              <a:rPr lang="en-GB" sz="1150" dirty="0">
                <a:solidFill>
                  <a:schemeClr val="accent1">
                    <a:lumMod val="50000"/>
                  </a:schemeClr>
                </a:solidFill>
              </a:rPr>
              <a:t>. To consider issues within society from differing perspectives.</a:t>
            </a:r>
          </a:p>
          <a:p>
            <a:pPr marL="228600" indent="-228600">
              <a:buAutoNum type="arabicPeriod" startAt="2"/>
            </a:pPr>
            <a:r>
              <a:rPr lang="en-GB" sz="1150" dirty="0">
                <a:solidFill>
                  <a:schemeClr val="accent1">
                    <a:lumMod val="50000"/>
                  </a:schemeClr>
                </a:solidFill>
              </a:rPr>
              <a:t>To understand the challenge of the physical environment for people.              7. To consider our roles as citizens with a focus on climate change.</a:t>
            </a:r>
          </a:p>
          <a:p>
            <a:pPr marL="228600" indent="-228600">
              <a:buAutoNum type="arabicPeriod" startAt="2"/>
            </a:pPr>
            <a:r>
              <a:rPr lang="en-GB" sz="1150" dirty="0">
                <a:solidFill>
                  <a:schemeClr val="accent1">
                    <a:lumMod val="50000"/>
                  </a:schemeClr>
                </a:solidFill>
              </a:rPr>
              <a:t>To have knowledge of poverty and shifting economic power.                             8. To understand geographical data</a:t>
            </a:r>
            <a:r>
              <a:rPr lang="en-GB" sz="1150" dirty="0" smtClean="0">
                <a:solidFill>
                  <a:srgbClr val="0070C0"/>
                </a:solidFill>
              </a:rPr>
              <a:t>.</a:t>
            </a:r>
            <a:endParaRPr lang="en-GB" sz="1150" dirty="0">
              <a:solidFill>
                <a:srgbClr val="0070C0"/>
              </a:solidFill>
            </a:endParaRPr>
          </a:p>
        </p:txBody>
      </p:sp>
      <p:sp>
        <p:nvSpPr>
          <p:cNvPr id="14" name="TextBox 13"/>
          <p:cNvSpPr txBox="1"/>
          <p:nvPr/>
        </p:nvSpPr>
        <p:spPr>
          <a:xfrm>
            <a:off x="3103207" y="-13099"/>
            <a:ext cx="5368159" cy="646331"/>
          </a:xfrm>
          <a:prstGeom prst="rect">
            <a:avLst/>
          </a:prstGeom>
          <a:noFill/>
        </p:spPr>
        <p:txBody>
          <a:bodyPr wrap="square" rtlCol="0">
            <a:spAutoFit/>
          </a:bodyPr>
          <a:lstStyle/>
          <a:p>
            <a:r>
              <a:rPr lang="en-US" b="1" dirty="0" smtClean="0"/>
              <a:t>“We want children to be able to be lost in wonder at</a:t>
            </a:r>
          </a:p>
          <a:p>
            <a:r>
              <a:rPr lang="en-US" b="1" dirty="0"/>
              <a:t> </a:t>
            </a:r>
            <a:r>
              <a:rPr lang="en-US" b="1" dirty="0" smtClean="0"/>
              <a:t> this beautiful world we live </a:t>
            </a:r>
            <a:r>
              <a:rPr lang="en-US" b="1" dirty="0"/>
              <a:t>in,” Tom </a:t>
            </a:r>
            <a:r>
              <a:rPr lang="en-US" b="1" dirty="0" smtClean="0"/>
              <a:t>Brassington</a:t>
            </a:r>
            <a:endParaRPr lang="en-GB" b="1" dirty="0"/>
          </a:p>
        </p:txBody>
      </p:sp>
      <p:sp>
        <p:nvSpPr>
          <p:cNvPr id="13" name="TextBox 12"/>
          <p:cNvSpPr txBox="1"/>
          <p:nvPr/>
        </p:nvSpPr>
        <p:spPr>
          <a:xfrm>
            <a:off x="9763252" y="40100"/>
            <a:ext cx="989704" cy="307777"/>
          </a:xfrm>
          <a:prstGeom prst="rect">
            <a:avLst/>
          </a:prstGeom>
          <a:noFill/>
          <a:ln>
            <a:solidFill>
              <a:srgbClr val="FF0000"/>
            </a:solidFill>
          </a:ln>
        </p:spPr>
        <p:txBody>
          <a:bodyPr wrap="square" rtlCol="0">
            <a:spAutoFit/>
          </a:bodyPr>
          <a:lstStyle/>
          <a:p>
            <a:pPr algn="ctr"/>
            <a:r>
              <a:rPr lang="en-GB" sz="1400" b="1" dirty="0" smtClean="0">
                <a:solidFill>
                  <a:srgbClr val="FF0000"/>
                </a:solidFill>
              </a:rPr>
              <a:t>SMSC</a:t>
            </a:r>
            <a:endParaRPr lang="en-GB" sz="1400" b="1" dirty="0">
              <a:solidFill>
                <a:srgbClr val="FF0000"/>
              </a:solidFill>
            </a:endParaRPr>
          </a:p>
        </p:txBody>
      </p:sp>
      <p:sp>
        <p:nvSpPr>
          <p:cNvPr id="15" name="TextBox 14"/>
          <p:cNvSpPr txBox="1"/>
          <p:nvPr/>
        </p:nvSpPr>
        <p:spPr>
          <a:xfrm>
            <a:off x="10826954" y="40100"/>
            <a:ext cx="1054277" cy="307777"/>
          </a:xfrm>
          <a:prstGeom prst="rect">
            <a:avLst/>
          </a:prstGeom>
          <a:noFill/>
          <a:ln>
            <a:solidFill>
              <a:srgbClr val="7030A0"/>
            </a:solidFill>
          </a:ln>
        </p:spPr>
        <p:txBody>
          <a:bodyPr wrap="square" rtlCol="0">
            <a:spAutoFit/>
          </a:bodyPr>
          <a:lstStyle/>
          <a:p>
            <a:r>
              <a:rPr lang="en-GB" sz="1400" b="1" dirty="0">
                <a:solidFill>
                  <a:srgbClr val="7030A0"/>
                </a:solidFill>
                <a:latin typeface="Century Gothic" panose="020B0502020202020204" pitchFamily="34" charset="0"/>
              </a:rPr>
              <a:t>Careers</a:t>
            </a:r>
          </a:p>
        </p:txBody>
      </p:sp>
      <p:sp>
        <p:nvSpPr>
          <p:cNvPr id="16" name="TextBox 15"/>
          <p:cNvSpPr txBox="1"/>
          <p:nvPr/>
        </p:nvSpPr>
        <p:spPr>
          <a:xfrm>
            <a:off x="10826953" y="395341"/>
            <a:ext cx="1054277" cy="276999"/>
          </a:xfrm>
          <a:prstGeom prst="rect">
            <a:avLst/>
          </a:prstGeom>
          <a:noFill/>
          <a:ln>
            <a:solidFill>
              <a:schemeClr val="accent2"/>
            </a:solidFill>
          </a:ln>
        </p:spPr>
        <p:txBody>
          <a:bodyPr wrap="square" rtlCol="0">
            <a:spAutoFit/>
          </a:bodyPr>
          <a:lstStyle/>
          <a:p>
            <a:pPr algn="ctr"/>
            <a:r>
              <a:rPr lang="en-GB" sz="1200" b="1" dirty="0" smtClean="0">
                <a:solidFill>
                  <a:schemeClr val="accent2"/>
                </a:solidFill>
                <a:latin typeface="Century Gothic" panose="020B0502020202020204" pitchFamily="34" charset="0"/>
              </a:rPr>
              <a:t>Diversity</a:t>
            </a:r>
            <a:endParaRPr lang="en-GB" sz="1200" b="1" dirty="0">
              <a:solidFill>
                <a:schemeClr val="accent2"/>
              </a:solidFill>
              <a:latin typeface="Century Gothic" panose="020B0502020202020204" pitchFamily="34" charset="0"/>
            </a:endParaRPr>
          </a:p>
        </p:txBody>
      </p:sp>
    </p:spTree>
    <p:extLst>
      <p:ext uri="{BB962C8B-B14F-4D97-AF65-F5344CB8AC3E}">
        <p14:creationId xmlns:p14="http://schemas.microsoft.com/office/powerpoint/2010/main" val="3544951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1599" y="113100"/>
            <a:ext cx="2583283" cy="307777"/>
          </a:xfrm>
          <a:prstGeom prst="rect">
            <a:avLst/>
          </a:prstGeom>
          <a:noFill/>
          <a:ln w="28575">
            <a:solidFill>
              <a:schemeClr val="tx1"/>
            </a:solidFill>
          </a:ln>
        </p:spPr>
        <p:txBody>
          <a:bodyPr wrap="square" rtlCol="0">
            <a:spAutoFit/>
          </a:bodyPr>
          <a:lstStyle/>
          <a:p>
            <a:pPr algn="ctr"/>
            <a:r>
              <a:rPr lang="en-GB" sz="1400" u="sng" dirty="0" smtClean="0">
                <a:latin typeface="Comic Sans MS" panose="030F0702030302020204" pitchFamily="66" charset="0"/>
              </a:rPr>
              <a:t>Geography </a:t>
            </a:r>
            <a:r>
              <a:rPr lang="en-GB" sz="1400" u="sng" dirty="0">
                <a:latin typeface="Comic Sans MS" panose="030F0702030302020204" pitchFamily="66" charset="0"/>
              </a:rPr>
              <a:t>Curriculum</a:t>
            </a:r>
          </a:p>
        </p:txBody>
      </p:sp>
      <p:sp>
        <p:nvSpPr>
          <p:cNvPr id="7" name="TextBox 6"/>
          <p:cNvSpPr txBox="1"/>
          <p:nvPr/>
        </p:nvSpPr>
        <p:spPr>
          <a:xfrm>
            <a:off x="3725334" y="107610"/>
            <a:ext cx="4283756" cy="307777"/>
          </a:xfrm>
          <a:prstGeom prst="rect">
            <a:avLst/>
          </a:prstGeom>
          <a:noFill/>
          <a:ln>
            <a:solidFill>
              <a:srgbClr val="00B050"/>
            </a:solidFill>
          </a:ln>
        </p:spPr>
        <p:txBody>
          <a:bodyPr wrap="square" rtlCol="0">
            <a:spAutoFit/>
          </a:bodyPr>
          <a:lstStyle/>
          <a:p>
            <a:pPr algn="ctr"/>
            <a:r>
              <a:rPr lang="en-GB" sz="1400" b="1" dirty="0">
                <a:solidFill>
                  <a:srgbClr val="00B050"/>
                </a:solidFill>
              </a:rPr>
              <a:t>Main Learning Points/National Curriculum Objectives</a:t>
            </a:r>
          </a:p>
        </p:txBody>
      </p:sp>
      <p:sp>
        <p:nvSpPr>
          <p:cNvPr id="18" name="Rectangle 17"/>
          <p:cNvSpPr/>
          <p:nvPr/>
        </p:nvSpPr>
        <p:spPr>
          <a:xfrm>
            <a:off x="101599" y="477728"/>
            <a:ext cx="5909733" cy="6340197"/>
          </a:xfrm>
          <a:prstGeom prst="rect">
            <a:avLst/>
          </a:prstGeom>
          <a:solidFill>
            <a:schemeClr val="accent6">
              <a:lumMod val="40000"/>
              <a:lumOff val="60000"/>
            </a:schemeClr>
          </a:solidFill>
        </p:spPr>
        <p:txBody>
          <a:bodyPr wrap="square">
            <a:spAutoFit/>
          </a:bodyPr>
          <a:lstStyle/>
          <a:p>
            <a:r>
              <a:rPr lang="en-GB" sz="1200" b="1" u="sng" dirty="0" smtClean="0">
                <a:latin typeface="Century Gothic" panose="020B0502020202020204" pitchFamily="34" charset="0"/>
              </a:rPr>
              <a:t>KS2</a:t>
            </a:r>
            <a:endParaRPr lang="en-GB" sz="1200" b="1" dirty="0">
              <a:solidFill>
                <a:srgbClr val="00B050"/>
              </a:solidFill>
              <a:latin typeface="Century Gothic" panose="020B0502020202020204" pitchFamily="34" charset="0"/>
            </a:endParaRPr>
          </a:p>
          <a:p>
            <a:endParaRPr lang="en-GB" sz="400" u="sng" dirty="0">
              <a:latin typeface="Century Gothic" panose="020B0502020202020204" pitchFamily="34" charset="0"/>
            </a:endParaRPr>
          </a:p>
          <a:p>
            <a:r>
              <a:rPr lang="en-GB" sz="900" dirty="0" smtClean="0"/>
              <a:t>The </a:t>
            </a:r>
            <a:r>
              <a:rPr lang="en-GB" sz="900" dirty="0"/>
              <a:t>national curriculum for geography aims to ensure that all pupils: </a:t>
            </a:r>
            <a:endParaRPr lang="en-GB" sz="900" dirty="0" smtClean="0"/>
          </a:p>
          <a:p>
            <a:pPr marL="171450" indent="-171450">
              <a:buFont typeface="Courier New" panose="02070309020205020404" pitchFamily="49" charset="0"/>
              <a:buChar char="o"/>
            </a:pPr>
            <a:r>
              <a:rPr lang="en-GB" sz="900" dirty="0" smtClean="0"/>
              <a:t>develop </a:t>
            </a:r>
            <a:r>
              <a:rPr lang="en-GB" sz="900" dirty="0"/>
              <a:t>contextual knowledge of the location of globally significant places – both terrestrial and marine – including their defining physical and human characteristics and how these provide a geographical context for understanding the actions of processes </a:t>
            </a:r>
          </a:p>
          <a:p>
            <a:pPr marL="171450" indent="-171450">
              <a:buFont typeface="Courier New" panose="02070309020205020404" pitchFamily="49" charset="0"/>
              <a:buChar char="o"/>
            </a:pPr>
            <a:r>
              <a:rPr lang="en-GB" sz="900" dirty="0" smtClean="0"/>
              <a:t>understand </a:t>
            </a:r>
            <a:r>
              <a:rPr lang="en-GB" sz="900" dirty="0"/>
              <a:t>the processes that give rise to key physical and human geographical features of the world, how these are interdependent and how they bring about spatial variation and change over time </a:t>
            </a:r>
          </a:p>
          <a:p>
            <a:pPr marL="171450" indent="-171450">
              <a:buFont typeface="Courier New" panose="02070309020205020404" pitchFamily="49" charset="0"/>
              <a:buChar char="o"/>
            </a:pPr>
            <a:r>
              <a:rPr lang="en-GB" sz="900" dirty="0" smtClean="0"/>
              <a:t>are </a:t>
            </a:r>
            <a:r>
              <a:rPr lang="en-GB" sz="900" dirty="0"/>
              <a:t>competent in the geographical skills needed to: </a:t>
            </a:r>
          </a:p>
          <a:p>
            <a:pPr marL="171450" indent="-171450">
              <a:buFont typeface="Courier New" panose="02070309020205020404" pitchFamily="49" charset="0"/>
              <a:buChar char="o"/>
            </a:pPr>
            <a:r>
              <a:rPr lang="en-GB" sz="900" dirty="0" smtClean="0"/>
              <a:t>collect</a:t>
            </a:r>
            <a:r>
              <a:rPr lang="en-GB" sz="900" dirty="0"/>
              <a:t>, analyse and communicate with a range of data gathered through experiences of fieldwork that deepen their understanding of geographical processes </a:t>
            </a:r>
          </a:p>
          <a:p>
            <a:pPr marL="171450" indent="-171450">
              <a:buFont typeface="Courier New" panose="02070309020205020404" pitchFamily="49" charset="0"/>
              <a:buChar char="o"/>
            </a:pPr>
            <a:r>
              <a:rPr lang="en-GB" sz="900" dirty="0" smtClean="0"/>
              <a:t>interpret </a:t>
            </a:r>
            <a:r>
              <a:rPr lang="en-GB" sz="900" dirty="0"/>
              <a:t>a range of sources of geographical information, including maps, diagrams, globes, aerial photographs and Geographical Information Systems (GIS) </a:t>
            </a:r>
          </a:p>
          <a:p>
            <a:pPr marL="171450" indent="-171450">
              <a:buFont typeface="Courier New" panose="02070309020205020404" pitchFamily="49" charset="0"/>
              <a:buChar char="o"/>
            </a:pPr>
            <a:r>
              <a:rPr lang="en-GB" sz="900" dirty="0" smtClean="0"/>
              <a:t>communicate </a:t>
            </a:r>
            <a:r>
              <a:rPr lang="en-GB" sz="900" dirty="0"/>
              <a:t>geographical information in a variety of ways, including through maps, numerical and quantitative skills and writing at length. </a:t>
            </a:r>
          </a:p>
          <a:p>
            <a:pPr marL="171450" indent="-171450">
              <a:buFont typeface="Arial" panose="020B0604020202020204" pitchFamily="34" charset="0"/>
              <a:buChar char="•"/>
            </a:pPr>
            <a:endParaRPr lang="en-GB" sz="400" dirty="0" smtClean="0">
              <a:latin typeface="Century Gothic" panose="020B0502020202020204" pitchFamily="34" charset="0"/>
            </a:endParaRPr>
          </a:p>
          <a:p>
            <a:r>
              <a:rPr lang="en-GB" sz="900" dirty="0" smtClean="0"/>
              <a:t>Pupils </a:t>
            </a:r>
            <a:r>
              <a:rPr lang="en-GB" sz="900" dirty="0"/>
              <a:t>should extend their knowledge and understanding beyond the local area to include the United Kingdom and Europe, North and South America. This will include the location and characteristics of a range of the world’s most significant human and physical features. They should develop their use of geographical knowledge, understanding and skills to enhance their locational and place knowledge. </a:t>
            </a:r>
          </a:p>
          <a:p>
            <a:r>
              <a:rPr lang="en-GB" sz="1000" b="1" dirty="0" smtClean="0"/>
              <a:t>Locational </a:t>
            </a:r>
            <a:r>
              <a:rPr lang="en-GB" sz="1000" b="1" dirty="0"/>
              <a:t>knowledge </a:t>
            </a:r>
            <a:endParaRPr lang="en-GB" sz="1000" dirty="0"/>
          </a:p>
          <a:p>
            <a:pPr marL="171450" indent="-171450">
              <a:buFont typeface="Courier New" panose="02070309020205020404" pitchFamily="49" charset="0"/>
              <a:buChar char="o"/>
            </a:pPr>
            <a:r>
              <a:rPr lang="en-GB" sz="900" dirty="0"/>
              <a:t>l</a:t>
            </a:r>
            <a:r>
              <a:rPr lang="en-GB" sz="900" dirty="0" smtClean="0"/>
              <a:t>ocate </a:t>
            </a:r>
            <a:r>
              <a:rPr lang="en-GB" sz="900" dirty="0"/>
              <a:t>the world’s countries, using maps to focus on Europe (including the location of Russia) and North and South America, concentrating on their environmental regions, key physical and human characteristics, countries, and major cities </a:t>
            </a:r>
          </a:p>
          <a:p>
            <a:pPr marL="171450" indent="-171450">
              <a:buFont typeface="Courier New" panose="02070309020205020404" pitchFamily="49" charset="0"/>
              <a:buChar char="o"/>
            </a:pPr>
            <a:r>
              <a:rPr lang="en-GB" sz="900" dirty="0" smtClean="0"/>
              <a:t>name </a:t>
            </a:r>
            <a:r>
              <a:rPr lang="en-GB" sz="900" dirty="0"/>
              <a:t>and locate counties and cities of the United Kingdom, geographical regions and their identifying human and physical characteristics, key topographical features (including hills, mountains, coasts and rivers), and land-use patterns; and understand how some of these aspects have changed over time </a:t>
            </a:r>
          </a:p>
          <a:p>
            <a:pPr marL="171450" indent="-171450">
              <a:buFont typeface="Courier New" panose="02070309020205020404" pitchFamily="49" charset="0"/>
              <a:buChar char="o"/>
            </a:pPr>
            <a:r>
              <a:rPr lang="en-GB" sz="900" dirty="0" smtClean="0"/>
              <a:t>identify </a:t>
            </a:r>
            <a:r>
              <a:rPr lang="en-GB" sz="900" dirty="0"/>
              <a:t>the position and significance of latitude, longitude, Equator, Northern Hemisphere, Southern Hemisphere, the Tropics of Cancer and Capricorn, Arctic and Antarctic Circle, the Prime/Greenwich Meridian and time </a:t>
            </a:r>
            <a:r>
              <a:rPr lang="en-GB" sz="900" dirty="0" smtClean="0"/>
              <a:t>zones. </a:t>
            </a:r>
            <a:endParaRPr lang="en-GB" sz="900" dirty="0"/>
          </a:p>
          <a:p>
            <a:r>
              <a:rPr lang="en-GB" sz="1000" b="1" dirty="0"/>
              <a:t>Place knowledge </a:t>
            </a:r>
            <a:endParaRPr lang="en-GB" sz="1000" dirty="0"/>
          </a:p>
          <a:p>
            <a:pPr marL="171450" indent="-171450">
              <a:buFont typeface="Courier New" panose="02070309020205020404" pitchFamily="49" charset="0"/>
              <a:buChar char="o"/>
            </a:pPr>
            <a:r>
              <a:rPr lang="en-GB" sz="900" dirty="0" smtClean="0"/>
              <a:t>understand </a:t>
            </a:r>
            <a:r>
              <a:rPr lang="en-GB" sz="900" dirty="0"/>
              <a:t>geographical similarities and differences through the study of human and physical geography of a region of the United Kingdom, a region in a European country, and a region within North or South </a:t>
            </a:r>
            <a:r>
              <a:rPr lang="en-GB" sz="900" dirty="0" smtClean="0"/>
              <a:t>America. </a:t>
            </a:r>
            <a:endParaRPr lang="en-GB" sz="900" dirty="0"/>
          </a:p>
          <a:p>
            <a:r>
              <a:rPr lang="en-GB" sz="1000" b="1" dirty="0"/>
              <a:t>Human and physical geography </a:t>
            </a:r>
            <a:endParaRPr lang="en-GB" sz="1000" dirty="0"/>
          </a:p>
          <a:p>
            <a:pPr marL="171450" indent="-171450">
              <a:buFont typeface="Courier New" panose="02070309020205020404" pitchFamily="49" charset="0"/>
              <a:buChar char="o"/>
            </a:pPr>
            <a:r>
              <a:rPr lang="en-GB" sz="900" dirty="0" smtClean="0"/>
              <a:t>describe </a:t>
            </a:r>
            <a:r>
              <a:rPr lang="en-GB" sz="900" dirty="0"/>
              <a:t>and understand key aspects of: </a:t>
            </a:r>
          </a:p>
          <a:p>
            <a:pPr marL="171450" indent="-171450">
              <a:buFont typeface="Courier New" panose="02070309020205020404" pitchFamily="49" charset="0"/>
              <a:buChar char="o"/>
            </a:pPr>
            <a:r>
              <a:rPr lang="en-GB" sz="900" dirty="0" smtClean="0"/>
              <a:t>physical </a:t>
            </a:r>
            <a:r>
              <a:rPr lang="en-GB" sz="900" dirty="0"/>
              <a:t>geography, including: climate zones, biomes and vegetation belts, rivers, mountains, volcanoes and earthquakes, and the water cycle </a:t>
            </a:r>
          </a:p>
          <a:p>
            <a:pPr marL="171450" indent="-171450">
              <a:buFont typeface="Courier New" panose="02070309020205020404" pitchFamily="49" charset="0"/>
              <a:buChar char="o"/>
            </a:pPr>
            <a:r>
              <a:rPr lang="en-GB" sz="900" dirty="0" smtClean="0"/>
              <a:t>human </a:t>
            </a:r>
            <a:r>
              <a:rPr lang="en-GB" sz="900" dirty="0"/>
              <a:t>geography, including: types of settlement and land use, economic activity including trade links, and the distribution of natural resources including energy, food, minerals and water </a:t>
            </a:r>
          </a:p>
          <a:p>
            <a:r>
              <a:rPr lang="en-GB" sz="1000" b="1" dirty="0" smtClean="0"/>
              <a:t>Geographical </a:t>
            </a:r>
            <a:r>
              <a:rPr lang="en-GB" sz="1000" b="1" dirty="0"/>
              <a:t>skills and fieldwork </a:t>
            </a:r>
            <a:endParaRPr lang="en-GB" sz="1000" dirty="0"/>
          </a:p>
          <a:p>
            <a:pPr marL="171450" indent="-171450">
              <a:buFont typeface="Courier New" panose="02070309020205020404" pitchFamily="49" charset="0"/>
              <a:buChar char="o"/>
            </a:pPr>
            <a:r>
              <a:rPr lang="en-GB" sz="900" dirty="0" smtClean="0"/>
              <a:t>use </a:t>
            </a:r>
            <a:r>
              <a:rPr lang="en-GB" sz="900" dirty="0"/>
              <a:t>maps, atlases, globes and digital/computer mapping to locate countries and describe features studied </a:t>
            </a:r>
          </a:p>
          <a:p>
            <a:pPr marL="171450" indent="-171450">
              <a:buFont typeface="Courier New" panose="02070309020205020404" pitchFamily="49" charset="0"/>
              <a:buChar char="o"/>
            </a:pPr>
            <a:r>
              <a:rPr lang="en-GB" sz="900" dirty="0" smtClean="0"/>
              <a:t>use </a:t>
            </a:r>
            <a:r>
              <a:rPr lang="en-GB" sz="900" dirty="0"/>
              <a:t>the eight points of a compass, four and six-figure grid references, symbols and key (including the use of Ordnance Survey maps) to build their knowledge of the United Kingdom and the wider world </a:t>
            </a:r>
          </a:p>
          <a:p>
            <a:pPr marL="171450" indent="-171450">
              <a:buFont typeface="Courier New" panose="02070309020205020404" pitchFamily="49" charset="0"/>
              <a:buChar char="o"/>
            </a:pPr>
            <a:r>
              <a:rPr lang="en-GB" sz="900" dirty="0" smtClean="0"/>
              <a:t>use </a:t>
            </a:r>
            <a:r>
              <a:rPr lang="en-GB" sz="900" dirty="0"/>
              <a:t>fieldwork to observe, measure, record and present the human and physical features in the local area using a range of methods, including sketch maps, plans and graphs, and digital technologies. </a:t>
            </a:r>
            <a:endParaRPr lang="en-GB" sz="900" dirty="0" smtClean="0"/>
          </a:p>
          <a:p>
            <a:endParaRPr lang="en-GB" sz="1300" dirty="0"/>
          </a:p>
        </p:txBody>
      </p:sp>
      <p:sp>
        <p:nvSpPr>
          <p:cNvPr id="19" name="Rectangle 18"/>
          <p:cNvSpPr/>
          <p:nvPr/>
        </p:nvSpPr>
        <p:spPr>
          <a:xfrm>
            <a:off x="6146800" y="477728"/>
            <a:ext cx="5943225" cy="6340197"/>
          </a:xfrm>
          <a:prstGeom prst="rect">
            <a:avLst/>
          </a:prstGeom>
          <a:solidFill>
            <a:schemeClr val="accent4">
              <a:lumMod val="40000"/>
              <a:lumOff val="60000"/>
            </a:schemeClr>
          </a:solidFill>
        </p:spPr>
        <p:txBody>
          <a:bodyPr wrap="square">
            <a:spAutoFit/>
          </a:bodyPr>
          <a:lstStyle/>
          <a:p>
            <a:pPr lvl="0">
              <a:defRPr/>
            </a:pPr>
            <a:r>
              <a:rPr lang="en-GB" sz="1400" b="1" u="sng" dirty="0" smtClean="0">
                <a:latin typeface="Century Gothic" panose="020B0502020202020204" pitchFamily="34" charset="0"/>
              </a:rPr>
              <a:t>KS3</a:t>
            </a:r>
            <a:endParaRPr lang="en-GB" dirty="0"/>
          </a:p>
          <a:p>
            <a:r>
              <a:rPr lang="en-GB" sz="1000" dirty="0"/>
              <a:t> </a:t>
            </a:r>
            <a:r>
              <a:rPr lang="en-GB" sz="900" dirty="0"/>
              <a:t>The national curriculum for geography aims to ensure that all pupils: </a:t>
            </a:r>
          </a:p>
          <a:p>
            <a:pPr marL="171450" indent="-171450">
              <a:buFont typeface="Courier New" panose="02070309020205020404" pitchFamily="49" charset="0"/>
              <a:buChar char="o"/>
            </a:pPr>
            <a:r>
              <a:rPr lang="en-GB" sz="900" dirty="0" smtClean="0"/>
              <a:t>develop </a:t>
            </a:r>
            <a:r>
              <a:rPr lang="en-GB" sz="900" dirty="0"/>
              <a:t>contextual knowledge of the location of globally significant places – both terrestrial and marine – including their defining physical and human characteristics and how these provide a geographical context for understanding the actions of processes </a:t>
            </a:r>
          </a:p>
          <a:p>
            <a:pPr marL="171450" indent="-171450">
              <a:buFont typeface="Courier New" panose="02070309020205020404" pitchFamily="49" charset="0"/>
              <a:buChar char="o"/>
            </a:pPr>
            <a:r>
              <a:rPr lang="en-GB" sz="900" dirty="0" smtClean="0"/>
              <a:t>understand </a:t>
            </a:r>
            <a:r>
              <a:rPr lang="en-GB" sz="900" dirty="0"/>
              <a:t>the processes that give rise to key physical and human geographical features of the world, how these are interdependent and how they bring about spatial variation and change over time </a:t>
            </a:r>
          </a:p>
          <a:p>
            <a:pPr marL="171450" indent="-171450">
              <a:buFont typeface="Courier New" panose="02070309020205020404" pitchFamily="49" charset="0"/>
              <a:buChar char="o"/>
            </a:pPr>
            <a:r>
              <a:rPr lang="en-GB" sz="900" dirty="0" smtClean="0"/>
              <a:t>are </a:t>
            </a:r>
            <a:r>
              <a:rPr lang="en-GB" sz="900" dirty="0"/>
              <a:t>competent in the geographical skills needed to: </a:t>
            </a:r>
          </a:p>
          <a:p>
            <a:pPr marL="171450" indent="-171450">
              <a:buFont typeface="Courier New" panose="02070309020205020404" pitchFamily="49" charset="0"/>
              <a:buChar char="o"/>
            </a:pPr>
            <a:r>
              <a:rPr lang="en-GB" sz="900" dirty="0" smtClean="0"/>
              <a:t>collect</a:t>
            </a:r>
            <a:r>
              <a:rPr lang="en-GB" sz="900" dirty="0"/>
              <a:t>, analyse and communicate with a range of data gathered through experiences of fieldwork that deepen their understanding of geographical processes </a:t>
            </a:r>
          </a:p>
          <a:p>
            <a:pPr marL="171450" indent="-171450">
              <a:buFont typeface="Courier New" panose="02070309020205020404" pitchFamily="49" charset="0"/>
              <a:buChar char="o"/>
            </a:pPr>
            <a:r>
              <a:rPr lang="en-GB" sz="900" dirty="0" smtClean="0"/>
              <a:t>interpret </a:t>
            </a:r>
            <a:r>
              <a:rPr lang="en-GB" sz="900" dirty="0"/>
              <a:t>a range of sources of geographical information, including maps, diagrams, globes, aerial photographs and Geographical Information Systems (GIS) </a:t>
            </a:r>
          </a:p>
          <a:p>
            <a:pPr marL="171450" indent="-171450">
              <a:buFont typeface="Courier New" panose="02070309020205020404" pitchFamily="49" charset="0"/>
              <a:buChar char="o"/>
            </a:pPr>
            <a:r>
              <a:rPr lang="en-GB" sz="900" dirty="0" smtClean="0"/>
              <a:t>communicate </a:t>
            </a:r>
            <a:r>
              <a:rPr lang="en-GB" sz="900" dirty="0"/>
              <a:t>geographical information in a variety of ways, including through maps, numerical and quantitative skills and writing at length. </a:t>
            </a:r>
            <a:endParaRPr lang="en-GB" sz="900" dirty="0" smtClean="0"/>
          </a:p>
          <a:p>
            <a:endParaRPr lang="en-US" sz="400" dirty="0" smtClean="0"/>
          </a:p>
          <a:p>
            <a:r>
              <a:rPr lang="en-GB" sz="900" dirty="0" smtClean="0"/>
              <a:t>Pupils </a:t>
            </a:r>
            <a:r>
              <a:rPr lang="en-GB" sz="900" dirty="0"/>
              <a:t>should consolidate and extend their knowledge of the world’s major countries and their physical and human features. They should understand how geographical processes interact to create distinctive human and physical landscapes that change over time. In doing so, they should become aware of increasingly complex geographical systems in the world around them. They should develop greater competence in using geographical knowledge, approaches and concepts [such as models and theories] and geographical skills in analysing and interpreting different data sources. In this way pupils will continue to enrich their locational knowledge and spatial and environmental understanding. </a:t>
            </a:r>
            <a:endParaRPr lang="en-GB" sz="900" dirty="0" smtClean="0"/>
          </a:p>
          <a:p>
            <a:r>
              <a:rPr lang="en-GB" sz="1000" b="1" dirty="0" smtClean="0"/>
              <a:t>Locational </a:t>
            </a:r>
            <a:r>
              <a:rPr lang="en-GB" sz="1000" b="1" dirty="0"/>
              <a:t>knowledge </a:t>
            </a:r>
            <a:endParaRPr lang="en-GB" sz="1000" dirty="0"/>
          </a:p>
          <a:p>
            <a:pPr marL="171450" indent="-171450">
              <a:buFont typeface="Courier New" panose="02070309020205020404" pitchFamily="49" charset="0"/>
              <a:buChar char="o"/>
            </a:pPr>
            <a:r>
              <a:rPr lang="en-GB" sz="900" dirty="0" smtClean="0"/>
              <a:t>extend </a:t>
            </a:r>
            <a:r>
              <a:rPr lang="en-GB" sz="900" dirty="0"/>
              <a:t>their locational knowledge and deepen their spatial awareness of the world’s countries using maps of the world to focus on Africa, Russia, Asia (including China and India), and the Middle East, focusing on their environmental regions, including polar and hot deserts, key physical and human characteristics, countries and major cities </a:t>
            </a:r>
          </a:p>
          <a:p>
            <a:r>
              <a:rPr lang="en-GB" sz="1000" b="1" dirty="0"/>
              <a:t>Place Knowledge </a:t>
            </a:r>
            <a:endParaRPr lang="en-GB" sz="1000" dirty="0"/>
          </a:p>
          <a:p>
            <a:pPr marL="171450" indent="-171450">
              <a:buFont typeface="Courier New" panose="02070309020205020404" pitchFamily="49" charset="0"/>
              <a:buChar char="o"/>
            </a:pPr>
            <a:r>
              <a:rPr lang="en-GB" sz="900" dirty="0" smtClean="0"/>
              <a:t>understand </a:t>
            </a:r>
            <a:r>
              <a:rPr lang="en-GB" sz="900" dirty="0"/>
              <a:t>geographical similarities, differences and links between places through the study of human and physical geography of a region within Africa, and of a region within Asia </a:t>
            </a:r>
          </a:p>
          <a:p>
            <a:r>
              <a:rPr lang="en-GB" sz="1000" b="1" dirty="0"/>
              <a:t>Human and physical geography </a:t>
            </a:r>
            <a:endParaRPr lang="en-GB" sz="1000" dirty="0"/>
          </a:p>
          <a:p>
            <a:pPr marL="171450" indent="-171450">
              <a:buFont typeface="Courier New" panose="02070309020205020404" pitchFamily="49" charset="0"/>
              <a:buChar char="o"/>
            </a:pPr>
            <a:r>
              <a:rPr lang="en-GB" sz="900" dirty="0" smtClean="0"/>
              <a:t>understand</a:t>
            </a:r>
            <a:r>
              <a:rPr lang="en-GB" sz="900" dirty="0"/>
              <a:t>, through the use of detailed place-based exemplars at a variety of scales, the key processes in: </a:t>
            </a:r>
          </a:p>
          <a:p>
            <a:pPr marL="171450" indent="-171450">
              <a:buFont typeface="Courier New" panose="02070309020205020404" pitchFamily="49" charset="0"/>
              <a:buChar char="o"/>
            </a:pPr>
            <a:r>
              <a:rPr lang="en-GB" sz="900" dirty="0" smtClean="0"/>
              <a:t>physical </a:t>
            </a:r>
            <a:r>
              <a:rPr lang="en-GB" sz="900" dirty="0"/>
              <a:t>geography relating to: geological timescales and plate tectonics; rocks, weathering and soils; weather and climate, including the change in climate from the Ice Age to the present; and glaciation, hydrology and coasts </a:t>
            </a:r>
          </a:p>
          <a:p>
            <a:pPr marL="171450" indent="-171450">
              <a:buFont typeface="Courier New" panose="02070309020205020404" pitchFamily="49" charset="0"/>
              <a:buChar char="o"/>
            </a:pPr>
            <a:r>
              <a:rPr lang="en-GB" sz="900" dirty="0" smtClean="0"/>
              <a:t>human </a:t>
            </a:r>
            <a:r>
              <a:rPr lang="en-GB" sz="900" dirty="0"/>
              <a:t>geography relating to: population and urbanisation; international development; economic activity in the primary, secondary, tertiary and quaternary sectors; and the use of natural resources </a:t>
            </a:r>
          </a:p>
          <a:p>
            <a:pPr marL="171450" indent="-171450">
              <a:buFont typeface="Courier New" panose="02070309020205020404" pitchFamily="49" charset="0"/>
              <a:buChar char="o"/>
            </a:pPr>
            <a:r>
              <a:rPr lang="en-GB" sz="900" dirty="0" smtClean="0"/>
              <a:t>understand </a:t>
            </a:r>
            <a:r>
              <a:rPr lang="en-GB" sz="900" dirty="0"/>
              <a:t>how human and physical processes interact to influence, and change landscapes, environments and the climate; and how human activity relies on effective functioning of natural systems </a:t>
            </a:r>
          </a:p>
          <a:p>
            <a:r>
              <a:rPr lang="en-GB" sz="1000" b="1" dirty="0" smtClean="0"/>
              <a:t>Geographical </a:t>
            </a:r>
            <a:r>
              <a:rPr lang="en-GB" sz="1000" b="1" dirty="0"/>
              <a:t>skills and fieldwork </a:t>
            </a:r>
            <a:endParaRPr lang="en-GB" sz="1000" dirty="0"/>
          </a:p>
          <a:p>
            <a:pPr marL="171450" indent="-171450">
              <a:buFont typeface="Courier New" panose="02070309020205020404" pitchFamily="49" charset="0"/>
              <a:buChar char="o"/>
            </a:pPr>
            <a:r>
              <a:rPr lang="en-GB" sz="900" dirty="0" smtClean="0"/>
              <a:t>build </a:t>
            </a:r>
            <a:r>
              <a:rPr lang="en-GB" sz="900" dirty="0"/>
              <a:t>on their knowledge of globes, maps and atlases and apply and develop this knowledge routinely in the classroom and in the field </a:t>
            </a:r>
          </a:p>
          <a:p>
            <a:pPr marL="171450" indent="-171450">
              <a:buFont typeface="Courier New" panose="02070309020205020404" pitchFamily="49" charset="0"/>
              <a:buChar char="o"/>
            </a:pPr>
            <a:r>
              <a:rPr lang="en-GB" sz="900" dirty="0" smtClean="0"/>
              <a:t>interpret </a:t>
            </a:r>
            <a:r>
              <a:rPr lang="en-GB" sz="900" dirty="0"/>
              <a:t>Ordnance Survey maps in the classroom and the field, including using grid references and scale, topographical and other thematic mapping, and aerial and satellite photographs </a:t>
            </a:r>
          </a:p>
          <a:p>
            <a:pPr marL="171450" indent="-171450">
              <a:buFont typeface="Courier New" panose="02070309020205020404" pitchFamily="49" charset="0"/>
              <a:buChar char="o"/>
            </a:pPr>
            <a:r>
              <a:rPr lang="en-GB" sz="900" dirty="0" smtClean="0"/>
              <a:t>use </a:t>
            </a:r>
            <a:r>
              <a:rPr lang="en-GB" sz="900" dirty="0"/>
              <a:t>Geographical Information Systems (GIS) to view, analyse and interpret places and data </a:t>
            </a:r>
          </a:p>
          <a:p>
            <a:pPr marL="171450" indent="-171450">
              <a:buFont typeface="Courier New" panose="02070309020205020404" pitchFamily="49" charset="0"/>
              <a:buChar char="o"/>
            </a:pPr>
            <a:r>
              <a:rPr lang="en-GB" sz="900" dirty="0" smtClean="0"/>
              <a:t>use </a:t>
            </a:r>
            <a:r>
              <a:rPr lang="en-GB" sz="900" dirty="0"/>
              <a:t>fieldwork in contrasting locations to collect, analyse and draw conclusions from geographical data, using multiple sources of increasingly complex information. </a:t>
            </a:r>
          </a:p>
        </p:txBody>
      </p:sp>
    </p:spTree>
    <p:extLst>
      <p:ext uri="{BB962C8B-B14F-4D97-AF65-F5344CB8AC3E}">
        <p14:creationId xmlns:p14="http://schemas.microsoft.com/office/powerpoint/2010/main" val="1383279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1524000" y="0"/>
            <a:ext cx="9144000" cy="518795"/>
          </a:xfrm>
          <a:gradFill>
            <a:gsLst>
              <a:gs pos="0">
                <a:schemeClr val="accent6">
                  <a:lumMod val="20000"/>
                  <a:lumOff val="80000"/>
                </a:schemeClr>
              </a:gs>
              <a:gs pos="35000">
                <a:schemeClr val="accent6">
                  <a:lumMod val="60000"/>
                  <a:lumOff val="40000"/>
                </a:schemeClr>
              </a:gs>
              <a:gs pos="100000">
                <a:schemeClr val="accent6">
                  <a:lumMod val="50000"/>
                </a:schemeClr>
              </a:gs>
            </a:gsLst>
          </a:gradFill>
        </p:spPr>
        <p:style>
          <a:lnRef idx="1">
            <a:schemeClr val="accent3"/>
          </a:lnRef>
          <a:fillRef idx="2">
            <a:schemeClr val="accent3"/>
          </a:fillRef>
          <a:effectRef idx="1">
            <a:schemeClr val="accent3"/>
          </a:effectRef>
          <a:fontRef idx="minor">
            <a:schemeClr val="dk1"/>
          </a:fontRef>
        </p:style>
        <p:txBody>
          <a:bodyPr>
            <a:normAutofit fontScale="90000"/>
          </a:bodyPr>
          <a:lstStyle/>
          <a:p>
            <a:pPr algn="ctr"/>
            <a:r>
              <a:rPr lang="en-GB" b="1" dirty="0" smtClean="0">
                <a:solidFill>
                  <a:schemeClr val="accent6">
                    <a:lumMod val="50000"/>
                  </a:schemeClr>
                </a:solidFill>
              </a:rPr>
              <a:t>Global Learning KS2 </a:t>
            </a:r>
            <a:r>
              <a:rPr lang="en-GB" b="1" dirty="0">
                <a:solidFill>
                  <a:schemeClr val="accent6">
                    <a:lumMod val="50000"/>
                  </a:schemeClr>
                </a:solidFill>
              </a:rPr>
              <a:t>&amp;</a:t>
            </a:r>
            <a:r>
              <a:rPr lang="en-GB" b="1" dirty="0" smtClean="0">
                <a:solidFill>
                  <a:schemeClr val="accent6">
                    <a:lumMod val="50000"/>
                  </a:schemeClr>
                </a:solidFill>
              </a:rPr>
              <a:t> KS3</a:t>
            </a:r>
            <a:endParaRPr lang="en-GB" b="1" dirty="0">
              <a:solidFill>
                <a:schemeClr val="accent6">
                  <a:lumMod val="50000"/>
                </a:schemeClr>
              </a:solidFill>
            </a:endParaRPr>
          </a:p>
        </p:txBody>
      </p:sp>
      <p:sp>
        <p:nvSpPr>
          <p:cNvPr id="4" name="Slide Number Placeholder 3"/>
          <p:cNvSpPr>
            <a:spLocks noGrp="1"/>
          </p:cNvSpPr>
          <p:nvPr>
            <p:ph type="sldNum" sz="quarter" idx="12"/>
          </p:nvPr>
        </p:nvSpPr>
        <p:spPr/>
        <p:txBody>
          <a:bodyPr/>
          <a:lstStyle/>
          <a:p>
            <a:pPr>
              <a:defRPr/>
            </a:pPr>
            <a:fld id="{2BFB339F-DC54-43A2-A985-DE64F48AF747}" type="slidenum">
              <a:rPr lang="en-US" smtClean="0"/>
              <a:pPr>
                <a:defRPr/>
              </a:pPr>
              <a:t>4</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668387528"/>
              </p:ext>
            </p:extLst>
          </p:nvPr>
        </p:nvGraphicFramePr>
        <p:xfrm>
          <a:off x="233652" y="664210"/>
          <a:ext cx="11737524" cy="5120323"/>
        </p:xfrm>
        <a:graphic>
          <a:graphicData uri="http://schemas.openxmlformats.org/drawingml/2006/table">
            <a:tbl>
              <a:tblPr firstRow="1" bandRow="1">
                <a:tableStyleId>{10A1B5D5-9B99-4C35-A422-299274C87663}</a:tableStyleId>
              </a:tblPr>
              <a:tblGrid>
                <a:gridCol w="2854781">
                  <a:extLst>
                    <a:ext uri="{9D8B030D-6E8A-4147-A177-3AD203B41FA5}">
                      <a16:colId xmlns:a16="http://schemas.microsoft.com/office/drawing/2014/main" val="3961221082"/>
                    </a:ext>
                  </a:extLst>
                </a:gridCol>
                <a:gridCol w="8882743">
                  <a:extLst>
                    <a:ext uri="{9D8B030D-6E8A-4147-A177-3AD203B41FA5}">
                      <a16:colId xmlns:a16="http://schemas.microsoft.com/office/drawing/2014/main" val="403965561"/>
                    </a:ext>
                  </a:extLst>
                </a:gridCol>
              </a:tblGrid>
              <a:tr h="447783">
                <a:tc>
                  <a:txBody>
                    <a:bodyPr/>
                    <a:lstStyle/>
                    <a:p>
                      <a:pPr algn="l"/>
                      <a:r>
                        <a:rPr lang="en-US" sz="1400" b="1" dirty="0" smtClean="0">
                          <a:solidFill>
                            <a:schemeClr val="accent6">
                              <a:lumMod val="50000"/>
                            </a:schemeClr>
                          </a:solidFill>
                        </a:rPr>
                        <a:t>Question,</a:t>
                      </a:r>
                      <a:r>
                        <a:rPr lang="en-US" sz="1400" b="1" baseline="0" dirty="0" smtClean="0">
                          <a:solidFill>
                            <a:schemeClr val="accent6">
                              <a:lumMod val="50000"/>
                            </a:schemeClr>
                          </a:solidFill>
                        </a:rPr>
                        <a:t> investigate and critically engage with issues affecting people’s lives throughout the world</a:t>
                      </a:r>
                      <a:endParaRPr lang="en-GB" sz="1400" b="1"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285750" indent="-285750">
                        <a:buFont typeface="Wingdings" panose="05000000000000000000" pitchFamily="2" charset="2"/>
                        <a:buChar char="§"/>
                      </a:pPr>
                      <a:r>
                        <a:rPr lang="en-US" sz="1400" b="0" baseline="0" dirty="0" smtClean="0">
                          <a:solidFill>
                            <a:schemeClr val="accent6">
                              <a:lumMod val="50000"/>
                            </a:schemeClr>
                          </a:solidFill>
                        </a:rPr>
                        <a:t>Y5 China – Desertification – arable land proportion and Air Pollution – urbanization and industrialization </a:t>
                      </a:r>
                    </a:p>
                    <a:p>
                      <a:pPr marL="285750" indent="-285750">
                        <a:buFont typeface="Wingdings" panose="05000000000000000000" pitchFamily="2" charset="2"/>
                        <a:buChar char="§"/>
                      </a:pPr>
                      <a:r>
                        <a:rPr lang="en-US" sz="1400" b="0" baseline="0" dirty="0" smtClean="0">
                          <a:solidFill>
                            <a:schemeClr val="accent6">
                              <a:lumMod val="50000"/>
                            </a:schemeClr>
                          </a:solidFill>
                        </a:rPr>
                        <a:t>Y6 Mountains – Advantages and disadvantages of tourism</a:t>
                      </a:r>
                    </a:p>
                    <a:p>
                      <a:pPr marL="285750" indent="-285750">
                        <a:buFont typeface="Wingdings" panose="05000000000000000000" pitchFamily="2" charset="2"/>
                        <a:buChar char="§"/>
                      </a:pPr>
                      <a:r>
                        <a:rPr lang="en-US" sz="1400" b="0" baseline="0" dirty="0" smtClean="0">
                          <a:solidFill>
                            <a:schemeClr val="accent6">
                              <a:lumMod val="50000"/>
                            </a:schemeClr>
                          </a:solidFill>
                        </a:rPr>
                        <a:t>Y7 Hydrology and Rivers – Flooding</a:t>
                      </a:r>
                    </a:p>
                    <a:p>
                      <a:pPr marL="285750" indent="-285750">
                        <a:buFont typeface="Wingdings" panose="05000000000000000000" pitchFamily="2" charset="2"/>
                        <a:buChar char="§"/>
                      </a:pPr>
                      <a:r>
                        <a:rPr lang="en-US" sz="1400" b="0" baseline="0" dirty="0" smtClean="0">
                          <a:solidFill>
                            <a:schemeClr val="accent6">
                              <a:lumMod val="50000"/>
                            </a:schemeClr>
                          </a:solidFill>
                        </a:rPr>
                        <a:t>Y8 Extreme Earth – living near a volcano </a:t>
                      </a:r>
                      <a:endParaRPr lang="en-US" sz="1400" b="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3684934"/>
                  </a:ext>
                </a:extLst>
              </a:tr>
              <a:tr h="1005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accent6">
                              <a:lumMod val="50000"/>
                            </a:schemeClr>
                          </a:solidFill>
                        </a:rPr>
                        <a:t>Develop understanding of global interconnectedness</a:t>
                      </a:r>
                      <a:r>
                        <a:rPr lang="en-US" sz="1400" b="1" baseline="0" dirty="0" smtClean="0">
                          <a:solidFill>
                            <a:schemeClr val="accent6">
                              <a:lumMod val="50000"/>
                            </a:schemeClr>
                          </a:solidFill>
                        </a:rPr>
                        <a:t> and interdependence, and of sustainable development</a:t>
                      </a:r>
                      <a:endParaRPr lang="en-GB" sz="1400" b="1"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0" dirty="0" smtClean="0">
                          <a:solidFill>
                            <a:schemeClr val="accent6">
                              <a:lumMod val="50000"/>
                            </a:schemeClr>
                          </a:solidFill>
                        </a:rPr>
                        <a:t>Y5 Brilliant</a:t>
                      </a:r>
                      <a:r>
                        <a:rPr lang="en-US" sz="1400" b="0" baseline="0" dirty="0" smtClean="0">
                          <a:solidFill>
                            <a:schemeClr val="accent6">
                              <a:lumMod val="50000"/>
                            </a:schemeClr>
                          </a:solidFill>
                        </a:rPr>
                        <a:t> Britain – Coasts and coastlines</a:t>
                      </a:r>
                      <a:endParaRPr lang="en-GB" sz="1400" b="0" i="0" kern="1200" dirty="0" smtClean="0">
                        <a:solidFill>
                          <a:schemeClr val="accent6">
                            <a:lumMod val="50000"/>
                          </a:schemeClr>
                        </a:solidFill>
                        <a:effectLst/>
                        <a:latin typeface="+mn-lt"/>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400" b="0" i="0" kern="1200" baseline="0" dirty="0" smtClean="0">
                          <a:solidFill>
                            <a:schemeClr val="accent6">
                              <a:lumMod val="50000"/>
                            </a:schemeClr>
                          </a:solidFill>
                          <a:effectLst/>
                          <a:latin typeface="+mn-lt"/>
                          <a:ea typeface="+mn-ea"/>
                          <a:cs typeface="+mn-cs"/>
                        </a:rPr>
                        <a:t>Y6 Mountains – Nomads and sustainability</a:t>
                      </a:r>
                      <a:endParaRPr lang="en-US" sz="1400" b="0" baseline="0" dirty="0" smtClean="0">
                        <a:solidFill>
                          <a:schemeClr val="accent6">
                            <a:lumMod val="50000"/>
                          </a:schemeClr>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0" baseline="0" dirty="0" smtClean="0">
                          <a:solidFill>
                            <a:schemeClr val="accent6">
                              <a:lumMod val="50000"/>
                            </a:schemeClr>
                          </a:solidFill>
                        </a:rPr>
                        <a:t>Y7 UK – Extreme weather systems/ Crazy climates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0" baseline="0" dirty="0" smtClean="0">
                          <a:solidFill>
                            <a:schemeClr val="accent6">
                              <a:lumMod val="50000"/>
                            </a:schemeClr>
                          </a:solidFill>
                        </a:rPr>
                        <a:t>Y8 Mapping Festivals -Sustainability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147217479"/>
                  </a:ext>
                </a:extLst>
              </a:tr>
              <a:tr h="9237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accent6">
                              <a:lumMod val="50000"/>
                            </a:schemeClr>
                          </a:solidFill>
                        </a:rPr>
                        <a:t>Provide</a:t>
                      </a:r>
                      <a:r>
                        <a:rPr lang="en-US" sz="1400" b="1" baseline="0" dirty="0" smtClean="0">
                          <a:solidFill>
                            <a:schemeClr val="accent6">
                              <a:lumMod val="50000"/>
                            </a:schemeClr>
                          </a:solidFill>
                        </a:rPr>
                        <a:t> engaging real-world issues and data to support core geographical skills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285750" indent="-285750">
                        <a:buFont typeface="Wingdings" panose="05000000000000000000" pitchFamily="2" charset="2"/>
                        <a:buChar char="§"/>
                      </a:pPr>
                      <a:r>
                        <a:rPr lang="en-US" sz="1400" b="0" dirty="0" smtClean="0">
                          <a:solidFill>
                            <a:schemeClr val="accent6">
                              <a:lumMod val="50000"/>
                            </a:schemeClr>
                          </a:solidFill>
                        </a:rPr>
                        <a:t>Y5 Benin</a:t>
                      </a:r>
                      <a:r>
                        <a:rPr lang="en-US" sz="1400" b="0" baseline="0" dirty="0" smtClean="0">
                          <a:solidFill>
                            <a:schemeClr val="accent6">
                              <a:lumMod val="50000"/>
                            </a:schemeClr>
                          </a:solidFill>
                        </a:rPr>
                        <a:t> – Biomes – Climate Change, </a:t>
                      </a:r>
                      <a:r>
                        <a:rPr lang="en-GB" sz="1400" b="0" i="0" kern="1200" dirty="0" smtClean="0">
                          <a:solidFill>
                            <a:schemeClr val="accent6">
                              <a:lumMod val="50000"/>
                            </a:schemeClr>
                          </a:solidFill>
                          <a:effectLst/>
                          <a:latin typeface="+mn-lt"/>
                          <a:ea typeface="+mn-ea"/>
                          <a:cs typeface="+mn-cs"/>
                        </a:rPr>
                        <a:t>leading to food insecurity and displacement, while also exacerbating existing challenges like poverty and economic inequality</a:t>
                      </a:r>
                      <a:endParaRPr lang="en-US" sz="1400" b="0" baseline="0" dirty="0" smtClean="0">
                        <a:solidFill>
                          <a:schemeClr val="accent6">
                            <a:lumMod val="50000"/>
                          </a:schemeClr>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0" baseline="0" dirty="0" smtClean="0">
                          <a:solidFill>
                            <a:schemeClr val="accent6">
                              <a:lumMod val="50000"/>
                            </a:schemeClr>
                          </a:solidFill>
                        </a:rPr>
                        <a:t>Y6 Titanic Tragedy – Glaciation and the Green House Effect</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0" baseline="0" dirty="0" smtClean="0">
                          <a:solidFill>
                            <a:schemeClr val="accent6">
                              <a:lumMod val="50000"/>
                            </a:schemeClr>
                          </a:solidFill>
                        </a:rPr>
                        <a:t>Y7 Extreme Environments – Heat Waves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0" baseline="0" dirty="0" smtClean="0">
                          <a:solidFill>
                            <a:schemeClr val="accent6">
                              <a:lumMod val="50000"/>
                            </a:schemeClr>
                          </a:solidFill>
                        </a:rPr>
                        <a:t>Y8 Extreme Earth – living near to areas at risk of Earthquakes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708968062"/>
                  </a:ext>
                </a:extLst>
              </a:tr>
              <a:tr h="13120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accent6">
                              <a:lumMod val="50000"/>
                            </a:schemeClr>
                          </a:solidFill>
                        </a:rPr>
                        <a:t>Address</a:t>
                      </a:r>
                      <a:r>
                        <a:rPr lang="en-US" sz="1400" b="1" baseline="0" dirty="0" smtClean="0">
                          <a:solidFill>
                            <a:schemeClr val="accent6">
                              <a:lumMod val="50000"/>
                            </a:schemeClr>
                          </a:solidFill>
                        </a:rPr>
                        <a:t> diversity and identity issues through the investigation of differences and similarities between people, places, environments and cultures, and through the exploration of different values and attributes in relation to social, environmental, economic and political questions</a:t>
                      </a:r>
                      <a:endParaRPr lang="en-GB" sz="1400" b="1"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285750" indent="-285750">
                        <a:buFont typeface="Wingdings" panose="05000000000000000000" pitchFamily="2" charset="2"/>
                        <a:buChar char="§"/>
                      </a:pPr>
                      <a:r>
                        <a:rPr lang="en-US" sz="1400" baseline="0" dirty="0" smtClean="0">
                          <a:solidFill>
                            <a:schemeClr val="accent6">
                              <a:lumMod val="50000"/>
                            </a:schemeClr>
                          </a:solidFill>
                        </a:rPr>
                        <a:t>Y5 Africa - diversity within CAR, Serengeti study</a:t>
                      </a:r>
                    </a:p>
                    <a:p>
                      <a:pPr marL="0" indent="0">
                        <a:buFont typeface="Wingdings" panose="05000000000000000000" pitchFamily="2" charset="2"/>
                        <a:buNone/>
                      </a:pPr>
                      <a:r>
                        <a:rPr lang="en-US" sz="1400" baseline="0" dirty="0" smtClean="0">
                          <a:solidFill>
                            <a:schemeClr val="accent6">
                              <a:lumMod val="50000"/>
                            </a:schemeClr>
                          </a:solidFill>
                        </a:rPr>
                        <a:t>                         - </a:t>
                      </a:r>
                      <a:r>
                        <a:rPr lang="en-GB" sz="1400" b="0" i="0" kern="1200" dirty="0" smtClean="0">
                          <a:solidFill>
                            <a:schemeClr val="accent6">
                              <a:lumMod val="50000"/>
                            </a:schemeClr>
                          </a:solidFill>
                          <a:effectLst/>
                          <a:latin typeface="+mn-lt"/>
                          <a:ea typeface="+mn-ea"/>
                          <a:cs typeface="+mn-cs"/>
                        </a:rPr>
                        <a:t>Include diverse voices and viewpoints from within Africa, not just from a Western perspective</a:t>
                      </a:r>
                      <a:endParaRPr lang="en-US" sz="1400" baseline="0" dirty="0" smtClean="0">
                        <a:solidFill>
                          <a:schemeClr val="accent6">
                            <a:lumMod val="50000"/>
                          </a:schemeClr>
                        </a:solidFill>
                      </a:endParaRPr>
                    </a:p>
                    <a:p>
                      <a:pPr marL="285750" indent="-285750">
                        <a:buFont typeface="Wingdings" panose="05000000000000000000" pitchFamily="2" charset="2"/>
                        <a:buChar char="§"/>
                      </a:pPr>
                      <a:r>
                        <a:rPr lang="en-US" sz="1400" baseline="0" dirty="0" smtClean="0">
                          <a:solidFill>
                            <a:schemeClr val="accent6">
                              <a:lumMod val="50000"/>
                            </a:schemeClr>
                          </a:solidFill>
                        </a:rPr>
                        <a:t>Y6</a:t>
                      </a:r>
                      <a:r>
                        <a:rPr lang="en-US" sz="1400" b="0" baseline="0" dirty="0" smtClean="0">
                          <a:solidFill>
                            <a:schemeClr val="accent6">
                              <a:lumMod val="50000"/>
                            </a:schemeClr>
                          </a:solidFill>
                        </a:rPr>
                        <a:t> Titanic Tragedy – Icebergs and polar regions, including features and habitat destruction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0" baseline="0" dirty="0" smtClean="0">
                          <a:solidFill>
                            <a:schemeClr val="accent6">
                              <a:lumMod val="50000"/>
                            </a:schemeClr>
                          </a:solidFill>
                        </a:rPr>
                        <a:t>Y7 Extreme Environments – Storms</a:t>
                      </a:r>
                    </a:p>
                    <a:p>
                      <a:pPr marL="285750" indent="-285750">
                        <a:buFont typeface="Wingdings" panose="05000000000000000000" pitchFamily="2" charset="2"/>
                        <a:buChar char="§"/>
                      </a:pPr>
                      <a:r>
                        <a:rPr lang="en-US" sz="1400" b="0" baseline="0" dirty="0" smtClean="0">
                          <a:solidFill>
                            <a:schemeClr val="accent6">
                              <a:lumMod val="50000"/>
                            </a:schemeClr>
                          </a:solidFill>
                        </a:rPr>
                        <a:t>Y8 Extreme Environments – People living within desert and glacier regions – adaptation and threats</a:t>
                      </a:r>
                    </a:p>
                    <a:p>
                      <a:pPr marL="0" indent="0">
                        <a:buFont typeface="Wingdings" panose="05000000000000000000" pitchFamily="2" charset="2"/>
                        <a:buNone/>
                      </a:pPr>
                      <a:endParaRPr lang="en-US" sz="1400" baseline="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95477137"/>
                  </a:ext>
                </a:extLst>
              </a:tr>
            </a:tbl>
          </a:graphicData>
        </a:graphic>
      </p:graphicFrame>
      <p:sp>
        <p:nvSpPr>
          <p:cNvPr id="5" name="TextBox 4"/>
          <p:cNvSpPr txBox="1"/>
          <p:nvPr/>
        </p:nvSpPr>
        <p:spPr>
          <a:xfrm>
            <a:off x="233652" y="6260841"/>
            <a:ext cx="4942277" cy="307777"/>
          </a:xfrm>
          <a:prstGeom prst="rect">
            <a:avLst/>
          </a:prstGeom>
          <a:noFill/>
        </p:spPr>
        <p:txBody>
          <a:bodyPr wrap="square" rtlCol="0">
            <a:spAutoFit/>
          </a:bodyPr>
          <a:lstStyle/>
          <a:p>
            <a:r>
              <a:rPr lang="en-US" sz="1400" b="1" dirty="0" smtClean="0"/>
              <a:t>Issues</a:t>
            </a:r>
            <a:r>
              <a:rPr lang="en-US" sz="1400" dirty="0" smtClean="0"/>
              <a:t>: Poverty, Inequality, Conflict</a:t>
            </a:r>
            <a:endParaRPr lang="en-GB" sz="1400" dirty="0"/>
          </a:p>
        </p:txBody>
      </p:sp>
      <p:sp>
        <p:nvSpPr>
          <p:cNvPr id="6" name="TextBox 5"/>
          <p:cNvSpPr txBox="1"/>
          <p:nvPr/>
        </p:nvSpPr>
        <p:spPr>
          <a:xfrm>
            <a:off x="227238" y="5929948"/>
            <a:ext cx="11737524" cy="307777"/>
          </a:xfrm>
          <a:prstGeom prst="rect">
            <a:avLst/>
          </a:prstGeom>
          <a:noFill/>
        </p:spPr>
        <p:txBody>
          <a:bodyPr wrap="square" rtlCol="0">
            <a:spAutoFit/>
          </a:bodyPr>
          <a:lstStyle/>
          <a:p>
            <a:r>
              <a:rPr lang="en-US" sz="1400" b="1" dirty="0" smtClean="0"/>
              <a:t>Concepts</a:t>
            </a:r>
            <a:r>
              <a:rPr lang="en-US" sz="1400" dirty="0" smtClean="0"/>
              <a:t>: Social Justice, Sustainable Development, Human Rights, Cultural Diversity</a:t>
            </a:r>
            <a:endParaRPr lang="en-GB" sz="1400" dirty="0"/>
          </a:p>
        </p:txBody>
      </p:sp>
    </p:spTree>
    <p:extLst>
      <p:ext uri="{BB962C8B-B14F-4D97-AF65-F5344CB8AC3E}">
        <p14:creationId xmlns:p14="http://schemas.microsoft.com/office/powerpoint/2010/main" val="4200221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0" y="0"/>
            <a:ext cx="12192000" cy="518795"/>
          </a:xfrm>
          <a:gradFill>
            <a:gsLst>
              <a:gs pos="0">
                <a:schemeClr val="accent6">
                  <a:lumMod val="20000"/>
                  <a:lumOff val="80000"/>
                </a:schemeClr>
              </a:gs>
              <a:gs pos="35000">
                <a:schemeClr val="accent6">
                  <a:lumMod val="60000"/>
                  <a:lumOff val="40000"/>
                </a:schemeClr>
              </a:gs>
              <a:gs pos="100000">
                <a:schemeClr val="accent6">
                  <a:lumMod val="50000"/>
                </a:schemeClr>
              </a:gs>
            </a:gsLst>
          </a:gradFill>
        </p:spPr>
        <p:style>
          <a:lnRef idx="1">
            <a:schemeClr val="accent3"/>
          </a:lnRef>
          <a:fillRef idx="2">
            <a:schemeClr val="accent3"/>
          </a:fillRef>
          <a:effectRef idx="1">
            <a:schemeClr val="accent3"/>
          </a:effectRef>
          <a:fontRef idx="minor">
            <a:schemeClr val="dk1"/>
          </a:fontRef>
        </p:style>
        <p:txBody>
          <a:bodyPr>
            <a:noAutofit/>
          </a:bodyPr>
          <a:lstStyle/>
          <a:p>
            <a:pPr algn="ctr"/>
            <a:r>
              <a:rPr lang="en-GB" sz="3200" b="1" dirty="0" smtClean="0">
                <a:solidFill>
                  <a:schemeClr val="accent6">
                    <a:lumMod val="50000"/>
                  </a:schemeClr>
                </a:solidFill>
              </a:rPr>
              <a:t>Our Global View - KS2 &amp; KS3 Geography &amp; History Lessons</a:t>
            </a:r>
            <a:endParaRPr lang="en-GB" sz="3200" b="1" dirty="0">
              <a:solidFill>
                <a:schemeClr val="accent6">
                  <a:lumMod val="50000"/>
                </a:schemeClr>
              </a:solidFill>
            </a:endParaRPr>
          </a:p>
        </p:txBody>
      </p:sp>
      <p:sp>
        <p:nvSpPr>
          <p:cNvPr id="4" name="Slide Number Placeholder 3"/>
          <p:cNvSpPr>
            <a:spLocks noGrp="1"/>
          </p:cNvSpPr>
          <p:nvPr>
            <p:ph type="sldNum" sz="quarter" idx="12"/>
          </p:nvPr>
        </p:nvSpPr>
        <p:spPr/>
        <p:txBody>
          <a:bodyPr/>
          <a:lstStyle/>
          <a:p>
            <a:pPr>
              <a:defRPr/>
            </a:pPr>
            <a:fld id="{2BFB339F-DC54-43A2-A985-DE64F48AF747}" type="slidenum">
              <a:rPr lang="en-US" smtClean="0"/>
              <a:pPr>
                <a:defRPr/>
              </a:pPr>
              <a:t>5</a:t>
            </a:fld>
            <a:endParaRPr lang="en-US" dirty="0"/>
          </a:p>
        </p:txBody>
      </p:sp>
      <p:pic>
        <p:nvPicPr>
          <p:cNvPr id="3" name="Picture 2"/>
          <p:cNvPicPr>
            <a:picLocks noChangeAspect="1"/>
          </p:cNvPicPr>
          <p:nvPr/>
        </p:nvPicPr>
        <p:blipFill>
          <a:blip r:embed="rId2"/>
          <a:stretch>
            <a:fillRect/>
          </a:stretch>
        </p:blipFill>
        <p:spPr>
          <a:xfrm>
            <a:off x="1412855" y="557212"/>
            <a:ext cx="9372815" cy="6300788"/>
          </a:xfrm>
          <a:prstGeom prst="rect">
            <a:avLst/>
          </a:prstGeom>
        </p:spPr>
      </p:pic>
    </p:spTree>
    <p:extLst>
      <p:ext uri="{BB962C8B-B14F-4D97-AF65-F5344CB8AC3E}">
        <p14:creationId xmlns:p14="http://schemas.microsoft.com/office/powerpoint/2010/main" val="3707372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1524000" y="365174"/>
            <a:ext cx="9144000" cy="518795"/>
          </a:xfrm>
          <a:gradFill>
            <a:gsLst>
              <a:gs pos="0">
                <a:schemeClr val="accent6">
                  <a:lumMod val="20000"/>
                  <a:lumOff val="80000"/>
                </a:schemeClr>
              </a:gs>
              <a:gs pos="35000">
                <a:schemeClr val="accent6">
                  <a:lumMod val="60000"/>
                  <a:lumOff val="40000"/>
                </a:schemeClr>
              </a:gs>
              <a:gs pos="100000">
                <a:schemeClr val="accent6">
                  <a:lumMod val="50000"/>
                </a:schemeClr>
              </a:gs>
            </a:gsLst>
          </a:gradFill>
        </p:spPr>
        <p:style>
          <a:lnRef idx="1">
            <a:schemeClr val="accent3"/>
          </a:lnRef>
          <a:fillRef idx="2">
            <a:schemeClr val="accent3"/>
          </a:fillRef>
          <a:effectRef idx="1">
            <a:schemeClr val="accent3"/>
          </a:effectRef>
          <a:fontRef idx="minor">
            <a:schemeClr val="dk1"/>
          </a:fontRef>
        </p:style>
        <p:txBody>
          <a:bodyPr>
            <a:normAutofit fontScale="90000"/>
          </a:bodyPr>
          <a:lstStyle/>
          <a:p>
            <a:pPr algn="ctr"/>
            <a:r>
              <a:rPr lang="en-GB" b="1" dirty="0" smtClean="0">
                <a:solidFill>
                  <a:schemeClr val="accent6">
                    <a:lumMod val="50000"/>
                  </a:schemeClr>
                </a:solidFill>
              </a:rPr>
              <a:t>Cross-curricular Writing KS2 </a:t>
            </a:r>
            <a:r>
              <a:rPr lang="en-GB" b="1" dirty="0">
                <a:solidFill>
                  <a:schemeClr val="accent6">
                    <a:lumMod val="50000"/>
                  </a:schemeClr>
                </a:solidFill>
              </a:rPr>
              <a:t>&amp;</a:t>
            </a:r>
            <a:r>
              <a:rPr lang="en-GB" b="1" dirty="0" smtClean="0">
                <a:solidFill>
                  <a:schemeClr val="accent6">
                    <a:lumMod val="50000"/>
                  </a:schemeClr>
                </a:solidFill>
              </a:rPr>
              <a:t> KS3</a:t>
            </a:r>
            <a:endParaRPr lang="en-GB" b="1" dirty="0">
              <a:solidFill>
                <a:schemeClr val="accent6">
                  <a:lumMod val="50000"/>
                </a:schemeClr>
              </a:solidFill>
            </a:endParaRPr>
          </a:p>
        </p:txBody>
      </p:sp>
      <p:sp>
        <p:nvSpPr>
          <p:cNvPr id="4" name="Slide Number Placeholder 3"/>
          <p:cNvSpPr>
            <a:spLocks noGrp="1"/>
          </p:cNvSpPr>
          <p:nvPr>
            <p:ph type="sldNum" sz="quarter" idx="12"/>
          </p:nvPr>
        </p:nvSpPr>
        <p:spPr/>
        <p:txBody>
          <a:bodyPr/>
          <a:lstStyle/>
          <a:p>
            <a:pPr>
              <a:defRPr/>
            </a:pPr>
            <a:fld id="{2BFB339F-DC54-43A2-A985-DE64F48AF747}" type="slidenum">
              <a:rPr lang="en-US" smtClean="0"/>
              <a:pPr>
                <a:defRPr/>
              </a:pPr>
              <a:t>6</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54483497"/>
              </p:ext>
            </p:extLst>
          </p:nvPr>
        </p:nvGraphicFramePr>
        <p:xfrm>
          <a:off x="293078" y="1315964"/>
          <a:ext cx="11605844" cy="4036324"/>
        </p:xfrm>
        <a:graphic>
          <a:graphicData uri="http://schemas.openxmlformats.org/drawingml/2006/table">
            <a:tbl>
              <a:tblPr firstRow="1" bandRow="1">
                <a:tableStyleId>{10A1B5D5-9B99-4C35-A422-299274C87663}</a:tableStyleId>
              </a:tblPr>
              <a:tblGrid>
                <a:gridCol w="351209">
                  <a:extLst>
                    <a:ext uri="{9D8B030D-6E8A-4147-A177-3AD203B41FA5}">
                      <a16:colId xmlns:a16="http://schemas.microsoft.com/office/drawing/2014/main" val="3961221082"/>
                    </a:ext>
                  </a:extLst>
                </a:gridCol>
                <a:gridCol w="4947622">
                  <a:extLst>
                    <a:ext uri="{9D8B030D-6E8A-4147-A177-3AD203B41FA5}">
                      <a16:colId xmlns:a16="http://schemas.microsoft.com/office/drawing/2014/main" val="403965561"/>
                    </a:ext>
                  </a:extLst>
                </a:gridCol>
                <a:gridCol w="492369">
                  <a:extLst>
                    <a:ext uri="{9D8B030D-6E8A-4147-A177-3AD203B41FA5}">
                      <a16:colId xmlns:a16="http://schemas.microsoft.com/office/drawing/2014/main" val="2669632630"/>
                    </a:ext>
                  </a:extLst>
                </a:gridCol>
                <a:gridCol w="5814644">
                  <a:extLst>
                    <a:ext uri="{9D8B030D-6E8A-4147-A177-3AD203B41FA5}">
                      <a16:colId xmlns:a16="http://schemas.microsoft.com/office/drawing/2014/main" val="1856538132"/>
                    </a:ext>
                  </a:extLst>
                </a:gridCol>
              </a:tblGrid>
              <a:tr h="609600">
                <a:tc rowSpan="3">
                  <a:txBody>
                    <a:bodyPr/>
                    <a:lstStyle/>
                    <a:p>
                      <a:pPr algn="ctr"/>
                      <a:r>
                        <a:rPr lang="en-GB" sz="2800" b="1" dirty="0" smtClean="0">
                          <a:solidFill>
                            <a:schemeClr val="accent6">
                              <a:lumMod val="50000"/>
                            </a:schemeClr>
                          </a:solidFill>
                        </a:rPr>
                        <a:t>Y5</a:t>
                      </a:r>
                      <a:endParaRPr lang="en-GB" sz="2800" b="1"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285750" indent="-285750">
                        <a:buFont typeface="Wingdings" panose="05000000000000000000" pitchFamily="2" charset="2"/>
                        <a:buChar char="§"/>
                      </a:pPr>
                      <a:r>
                        <a:rPr lang="en-US" sz="1400" b="0" dirty="0" smtClean="0">
                          <a:solidFill>
                            <a:schemeClr val="accent6">
                              <a:lumMod val="50000"/>
                            </a:schemeClr>
                          </a:solidFill>
                        </a:rPr>
                        <a:t>Magazine article –</a:t>
                      </a:r>
                      <a:r>
                        <a:rPr lang="en-US" sz="1400" b="0" baseline="0" dirty="0" smtClean="0">
                          <a:solidFill>
                            <a:schemeClr val="accent6">
                              <a:lumMod val="50000"/>
                            </a:schemeClr>
                          </a:solidFill>
                        </a:rPr>
                        <a:t> </a:t>
                      </a:r>
                      <a:r>
                        <a:rPr lang="en-US" sz="1400" b="0" dirty="0" smtClean="0">
                          <a:solidFill>
                            <a:schemeClr val="accent6">
                              <a:lumMod val="50000"/>
                            </a:schemeClr>
                          </a:solidFill>
                        </a:rPr>
                        <a:t>Serengeti</a:t>
                      </a:r>
                      <a:r>
                        <a:rPr lang="en-US" sz="1400" b="0" baseline="0" dirty="0" smtClean="0">
                          <a:solidFill>
                            <a:schemeClr val="accent6">
                              <a:lumMod val="50000"/>
                            </a:schemeClr>
                          </a:solidFill>
                        </a:rPr>
                        <a:t> Report</a:t>
                      </a:r>
                      <a:endParaRPr lang="en-US" sz="1400" b="0" dirty="0" smtClean="0">
                        <a:solidFill>
                          <a:schemeClr val="accent6">
                            <a:lumMod val="50000"/>
                          </a:schemeClr>
                        </a:solidFill>
                      </a:endParaRPr>
                    </a:p>
                    <a:p>
                      <a:pPr marL="285750" indent="-285750">
                        <a:buFont typeface="Wingdings" panose="05000000000000000000" pitchFamily="2" charset="2"/>
                        <a:buChar char="§"/>
                      </a:pPr>
                      <a:r>
                        <a:rPr lang="en-US" sz="1400" b="0" dirty="0" smtClean="0">
                          <a:solidFill>
                            <a:schemeClr val="accent6">
                              <a:lumMod val="50000"/>
                            </a:schemeClr>
                          </a:solidFill>
                        </a:rPr>
                        <a:t>Non-chronological report</a:t>
                      </a:r>
                      <a:r>
                        <a:rPr lang="en-US" sz="1400" b="0" baseline="0" dirty="0" smtClean="0">
                          <a:solidFill>
                            <a:schemeClr val="accent6">
                              <a:lumMod val="50000"/>
                            </a:schemeClr>
                          </a:solidFill>
                        </a:rPr>
                        <a:t> - Nigeria, Morocco &amp; E Africa</a:t>
                      </a:r>
                      <a:endParaRPr lang="en-US" sz="1400" b="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3">
                  <a:txBody>
                    <a:bodyPr/>
                    <a:lstStyle/>
                    <a:p>
                      <a:pPr marL="0" indent="0">
                        <a:buFont typeface="Wingdings" panose="05000000000000000000" pitchFamily="2" charset="2"/>
                        <a:buNone/>
                      </a:pPr>
                      <a:r>
                        <a:rPr lang="en-GB" sz="2800" b="1" dirty="0" smtClean="0">
                          <a:solidFill>
                            <a:schemeClr val="accent6">
                              <a:lumMod val="50000"/>
                            </a:schemeClr>
                          </a:solidFill>
                        </a:rPr>
                        <a:t>Y7</a:t>
                      </a:r>
                      <a:endParaRPr lang="en-GB" sz="2800" b="1"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3">
                  <a:txBody>
                    <a:bodyPr/>
                    <a:lstStyle/>
                    <a:p>
                      <a:pPr marL="285750" indent="-285750">
                        <a:buFont typeface="Wingdings" panose="05000000000000000000" pitchFamily="2" charset="2"/>
                        <a:buChar char="§"/>
                      </a:pPr>
                      <a:r>
                        <a:rPr lang="en-US" sz="1400" b="0" dirty="0" smtClean="0">
                          <a:solidFill>
                            <a:schemeClr val="accent6">
                              <a:lumMod val="50000"/>
                            </a:schemeClr>
                          </a:solidFill>
                        </a:rPr>
                        <a:t>Non-chronological report</a:t>
                      </a:r>
                      <a:r>
                        <a:rPr lang="en-US" sz="1400" b="0" baseline="0" dirty="0" smtClean="0">
                          <a:solidFill>
                            <a:schemeClr val="accent6">
                              <a:lumMod val="50000"/>
                            </a:schemeClr>
                          </a:solidFill>
                        </a:rPr>
                        <a:t> - Water Cycle &amp; Rainfall Types</a:t>
                      </a:r>
                    </a:p>
                    <a:p>
                      <a:pPr marL="285750" indent="-285750">
                        <a:buFont typeface="Wingdings" panose="05000000000000000000" pitchFamily="2" charset="2"/>
                        <a:buChar char="§"/>
                      </a:pPr>
                      <a:r>
                        <a:rPr lang="en-US" sz="1400" b="0" baseline="0" dirty="0" smtClean="0">
                          <a:solidFill>
                            <a:schemeClr val="accent6">
                              <a:lumMod val="50000"/>
                            </a:schemeClr>
                          </a:solidFill>
                        </a:rPr>
                        <a:t>Guides - Staying safe in a Heatwave</a:t>
                      </a:r>
                    </a:p>
                    <a:p>
                      <a:pPr marL="285750" indent="-285750">
                        <a:buFont typeface="Wingdings" panose="05000000000000000000" pitchFamily="2" charset="2"/>
                        <a:buChar char="§"/>
                      </a:pPr>
                      <a:r>
                        <a:rPr lang="en-US" sz="1400" b="0" baseline="0" dirty="0" smtClean="0">
                          <a:solidFill>
                            <a:schemeClr val="accent6">
                              <a:lumMod val="50000"/>
                            </a:schemeClr>
                          </a:solidFill>
                        </a:rPr>
                        <a:t>Guides – Staying safe in a Flood)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684934"/>
                  </a:ext>
                </a:extLst>
              </a:tr>
              <a:tr h="537220">
                <a:tc vMerge="1">
                  <a:txBody>
                    <a:bodyPr/>
                    <a:lstStyle/>
                    <a:p>
                      <a:endParaRPr lang="en-GB"/>
                    </a:p>
                  </a:txBody>
                  <a:tcPr/>
                </a:tc>
                <a:tc>
                  <a:txBody>
                    <a:bodyPr/>
                    <a:lstStyle/>
                    <a:p>
                      <a:pPr marL="285750" indent="-285750">
                        <a:buFont typeface="Wingdings" panose="05000000000000000000" pitchFamily="2" charset="2"/>
                        <a:buChar char="§"/>
                      </a:pPr>
                      <a:r>
                        <a:rPr lang="en-US" sz="1400" b="0" dirty="0" smtClean="0">
                          <a:solidFill>
                            <a:schemeClr val="accent6">
                              <a:lumMod val="50000"/>
                            </a:schemeClr>
                          </a:solidFill>
                        </a:rPr>
                        <a:t>Magazine article – Affects of Desertification</a:t>
                      </a:r>
                    </a:p>
                    <a:p>
                      <a:pPr marL="285750" indent="-285750">
                        <a:buFont typeface="Wingdings" panose="05000000000000000000" pitchFamily="2" charset="2"/>
                        <a:buChar char="§"/>
                      </a:pPr>
                      <a:r>
                        <a:rPr lang="en-US" sz="1400" b="0" dirty="0" smtClean="0">
                          <a:solidFill>
                            <a:schemeClr val="accent6">
                              <a:lumMod val="50000"/>
                            </a:schemeClr>
                          </a:solidFill>
                        </a:rPr>
                        <a:t>Guide Book –</a:t>
                      </a:r>
                      <a:r>
                        <a:rPr lang="en-US" sz="1400" b="0" baseline="0" dirty="0" smtClean="0">
                          <a:solidFill>
                            <a:schemeClr val="accent6">
                              <a:lumMod val="50000"/>
                            </a:schemeClr>
                          </a:solidFill>
                        </a:rPr>
                        <a:t> The </a:t>
                      </a:r>
                      <a:r>
                        <a:rPr lang="en-US" sz="1400" b="0" dirty="0" smtClean="0">
                          <a:solidFill>
                            <a:schemeClr val="accent6">
                              <a:lumMod val="50000"/>
                            </a:schemeClr>
                          </a:solidFill>
                        </a:rPr>
                        <a:t>Great</a:t>
                      </a:r>
                      <a:r>
                        <a:rPr lang="en-US" sz="1400" b="0" baseline="0" dirty="0" smtClean="0">
                          <a:solidFill>
                            <a:schemeClr val="accent6">
                              <a:lumMod val="50000"/>
                            </a:schemeClr>
                          </a:solidFill>
                        </a:rPr>
                        <a:t> Wall of China</a:t>
                      </a:r>
                      <a:endParaRPr lang="en-US" sz="1400" b="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991562737"/>
                  </a:ext>
                </a:extLst>
              </a:tr>
              <a:tr h="451104">
                <a:tc vMerge="1">
                  <a:txBody>
                    <a:bodyPr/>
                    <a:lstStyle/>
                    <a:p>
                      <a:endParaRPr lang="en-GB"/>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0" dirty="0" smtClean="0">
                          <a:solidFill>
                            <a:schemeClr val="accent6">
                              <a:lumMod val="50000"/>
                            </a:schemeClr>
                          </a:solidFill>
                        </a:rPr>
                        <a:t>Postcard/ letter –</a:t>
                      </a:r>
                      <a:r>
                        <a:rPr lang="en-US" sz="1400" b="0" baseline="0" dirty="0" smtClean="0">
                          <a:solidFill>
                            <a:schemeClr val="accent6">
                              <a:lumMod val="50000"/>
                            </a:schemeClr>
                          </a:solidFill>
                        </a:rPr>
                        <a:t> British Coastal location</a:t>
                      </a:r>
                      <a:endParaRPr lang="en-GB" sz="1400" b="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503100995"/>
                  </a:ext>
                </a:extLst>
              </a:tr>
              <a:tr h="609600">
                <a:tc rowSpan="5">
                  <a:txBody>
                    <a:bodyPr/>
                    <a:lstStyle/>
                    <a:p>
                      <a:pPr algn="ctr"/>
                      <a:r>
                        <a:rPr lang="en-GB" sz="2800" b="1" dirty="0" smtClean="0">
                          <a:solidFill>
                            <a:schemeClr val="accent6">
                              <a:lumMod val="50000"/>
                            </a:schemeClr>
                          </a:solidFill>
                        </a:rPr>
                        <a:t>Y6</a:t>
                      </a:r>
                      <a:endParaRPr lang="en-GB" sz="2800" b="1"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285750" indent="-285750">
                        <a:buFont typeface="Wingdings" panose="05000000000000000000" pitchFamily="2" charset="2"/>
                        <a:buChar char="§"/>
                      </a:pPr>
                      <a:r>
                        <a:rPr lang="en-US" sz="1400" dirty="0" smtClean="0">
                          <a:solidFill>
                            <a:schemeClr val="accent6">
                              <a:lumMod val="50000"/>
                            </a:schemeClr>
                          </a:solidFill>
                        </a:rPr>
                        <a:t>Tourist Guide </a:t>
                      </a:r>
                      <a:r>
                        <a:rPr lang="en-US" sz="1400" baseline="0" dirty="0" smtClean="0">
                          <a:solidFill>
                            <a:schemeClr val="accent6">
                              <a:lumMod val="50000"/>
                            </a:schemeClr>
                          </a:solidFill>
                        </a:rPr>
                        <a:t> - Which country is the best place to visit in </a:t>
                      </a:r>
                      <a:r>
                        <a:rPr lang="en-US" sz="1400" dirty="0" smtClean="0">
                          <a:solidFill>
                            <a:schemeClr val="accent6">
                              <a:lumMod val="50000"/>
                            </a:schemeClr>
                          </a:solidFill>
                        </a:rPr>
                        <a:t>Scandinavia?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5">
                  <a:txBody>
                    <a:bodyPr/>
                    <a:lstStyle/>
                    <a:p>
                      <a:pPr marL="0" indent="0">
                        <a:buFont typeface="Wingdings" panose="05000000000000000000" pitchFamily="2" charset="2"/>
                        <a:buNone/>
                      </a:pPr>
                      <a:r>
                        <a:rPr lang="en-GB" sz="2800" b="1" dirty="0" smtClean="0">
                          <a:solidFill>
                            <a:schemeClr val="accent6">
                              <a:lumMod val="50000"/>
                            </a:schemeClr>
                          </a:solidFill>
                        </a:rPr>
                        <a:t>Y8</a:t>
                      </a:r>
                      <a:endParaRPr lang="en-GB" sz="2800" b="1"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aseline="0" dirty="0" smtClean="0">
                          <a:solidFill>
                            <a:schemeClr val="accent6">
                              <a:lumMod val="50000"/>
                            </a:schemeClr>
                          </a:solidFill>
                        </a:rPr>
                        <a:t>Newspaper article – Global Warming in Antarctica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47217479"/>
                  </a:ext>
                </a:extLst>
              </a:tr>
              <a:tr h="203200">
                <a:tc vMerge="1">
                  <a:txBody>
                    <a:bodyPr/>
                    <a:lstStyle/>
                    <a:p>
                      <a:endParaRPr lang="en-GB"/>
                    </a:p>
                  </a:txBody>
                  <a:tcPr/>
                </a:tc>
                <a:tc rowSpan="3">
                  <a:txBody>
                    <a:bodyPr/>
                    <a:lstStyle/>
                    <a:p>
                      <a:pPr marL="285750" indent="-285750">
                        <a:buFont typeface="Wingdings" panose="05000000000000000000" pitchFamily="2" charset="2"/>
                        <a:buChar char="§"/>
                      </a:pPr>
                      <a:r>
                        <a:rPr lang="en-US" sz="1400" dirty="0" smtClean="0">
                          <a:solidFill>
                            <a:schemeClr val="accent6">
                              <a:lumMod val="50000"/>
                            </a:schemeClr>
                          </a:solidFill>
                        </a:rPr>
                        <a:t>Non-chronological report</a:t>
                      </a:r>
                      <a:r>
                        <a:rPr lang="en-US" sz="1400" baseline="0" dirty="0" smtClean="0">
                          <a:solidFill>
                            <a:schemeClr val="accent6">
                              <a:lumMod val="50000"/>
                            </a:schemeClr>
                          </a:solidFill>
                        </a:rPr>
                        <a:t> – a mountain were are studying e.g. Table Mountain, Everest or Ben Nevis</a:t>
                      </a:r>
                    </a:p>
                    <a:p>
                      <a:pPr marL="285750" indent="-285750">
                        <a:buFont typeface="Wingdings" panose="05000000000000000000" pitchFamily="2" charset="2"/>
                        <a:buChar char="§"/>
                      </a:pPr>
                      <a:r>
                        <a:rPr lang="en-US" sz="1400" baseline="0" dirty="0" smtClean="0">
                          <a:solidFill>
                            <a:schemeClr val="accent6">
                              <a:lumMod val="50000"/>
                            </a:schemeClr>
                          </a:solidFill>
                        </a:rPr>
                        <a:t>Argument - For/ against tourism in mountain environment</a:t>
                      </a:r>
                      <a:endParaRPr lang="en-US" sz="1400" dirty="0" smtClean="0">
                        <a:solidFill>
                          <a:schemeClr val="accent6">
                            <a:lumMod val="50000"/>
                          </a:schemeClr>
                        </a:solidFill>
                      </a:endParaRPr>
                    </a:p>
                    <a:p>
                      <a:pPr marL="285750" indent="-285750">
                        <a:buFont typeface="Wingdings" panose="05000000000000000000" pitchFamily="2" charset="2"/>
                        <a:buChar char="§"/>
                      </a:pPr>
                      <a:r>
                        <a:rPr lang="en-US" sz="1400" dirty="0" smtClean="0">
                          <a:solidFill>
                            <a:schemeClr val="accent6">
                              <a:lumMod val="50000"/>
                            </a:schemeClr>
                          </a:solidFill>
                        </a:rPr>
                        <a:t>Advert</a:t>
                      </a:r>
                      <a:r>
                        <a:rPr lang="en-US" sz="1400" baseline="0" dirty="0" smtClean="0">
                          <a:solidFill>
                            <a:schemeClr val="accent6">
                              <a:lumMod val="50000"/>
                            </a:schemeClr>
                          </a:solidFill>
                        </a:rPr>
                        <a:t> - trip to a mountain environment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593514178"/>
                  </a:ext>
                </a:extLst>
              </a:tr>
              <a:tr h="812800">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aseline="0" dirty="0" smtClean="0">
                          <a:solidFill>
                            <a:schemeClr val="accent6">
                              <a:lumMod val="50000"/>
                            </a:schemeClr>
                          </a:solidFill>
                        </a:rPr>
                        <a:t>Non-chronological report - Tectonic plates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aseline="0" dirty="0" smtClean="0">
                          <a:solidFill>
                            <a:schemeClr val="accent6">
                              <a:lumMod val="50000"/>
                            </a:schemeClr>
                          </a:solidFill>
                        </a:rPr>
                        <a:t>Non-chronological report – Mt Fuego</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aseline="0" dirty="0" smtClean="0">
                          <a:solidFill>
                            <a:schemeClr val="accent6">
                              <a:lumMod val="50000"/>
                            </a:schemeClr>
                          </a:solidFill>
                        </a:rPr>
                        <a:t>Persuasive article - Living alongside a volcano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434842159"/>
                  </a:ext>
                </a:extLst>
              </a:tr>
              <a:tr h="203200">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aseline="0" dirty="0" smtClean="0">
                          <a:solidFill>
                            <a:schemeClr val="accent6">
                              <a:lumMod val="50000"/>
                            </a:schemeClr>
                          </a:solidFill>
                        </a:rPr>
                        <a:t>Webpage - Sustainability</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aseline="0" dirty="0" smtClean="0">
                          <a:solidFill>
                            <a:schemeClr val="accent6">
                              <a:lumMod val="50000"/>
                            </a:schemeClr>
                          </a:solidFill>
                        </a:rPr>
                        <a:t>Proposal - Designing a festival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73105965"/>
                  </a:ext>
                </a:extLst>
              </a:tr>
              <a:tr h="609600">
                <a:tc vMerge="1">
                  <a:txBody>
                    <a:bodyPr/>
                    <a:lstStyle/>
                    <a:p>
                      <a:endParaRPr lang="en-GB"/>
                    </a:p>
                  </a:txBody>
                  <a:tcPr/>
                </a:tc>
                <a:tc>
                  <a:txBody>
                    <a:bodyPr/>
                    <a:lstStyle/>
                    <a:p>
                      <a:pPr marL="285750" indent="-285750">
                        <a:buFont typeface="Wingdings" panose="05000000000000000000" pitchFamily="2" charset="2"/>
                        <a:buChar char="§"/>
                      </a:pPr>
                      <a:r>
                        <a:rPr lang="en-US" sz="1400" baseline="0" dirty="0" smtClean="0">
                          <a:solidFill>
                            <a:schemeClr val="accent6">
                              <a:lumMod val="50000"/>
                            </a:schemeClr>
                          </a:solidFill>
                        </a:rPr>
                        <a:t>Non-chronological report  - Glaciation</a:t>
                      </a:r>
                      <a:endParaRPr lang="en-GB" sz="1400"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024781090"/>
                  </a:ext>
                </a:extLst>
              </a:tr>
            </a:tbl>
          </a:graphicData>
        </a:graphic>
      </p:graphicFrame>
    </p:spTree>
    <p:extLst>
      <p:ext uri="{BB962C8B-B14F-4D97-AF65-F5344CB8AC3E}">
        <p14:creationId xmlns:p14="http://schemas.microsoft.com/office/powerpoint/2010/main" val="2867610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1524000" y="0"/>
            <a:ext cx="9144000" cy="518795"/>
          </a:xfrm>
          <a:gradFill>
            <a:gsLst>
              <a:gs pos="0">
                <a:schemeClr val="accent6">
                  <a:lumMod val="20000"/>
                  <a:lumOff val="80000"/>
                </a:schemeClr>
              </a:gs>
              <a:gs pos="35000">
                <a:schemeClr val="accent6">
                  <a:lumMod val="60000"/>
                  <a:lumOff val="40000"/>
                </a:schemeClr>
              </a:gs>
              <a:gs pos="100000">
                <a:schemeClr val="accent6">
                  <a:lumMod val="50000"/>
                </a:schemeClr>
              </a:gs>
            </a:gsLst>
          </a:gradFill>
        </p:spPr>
        <p:style>
          <a:lnRef idx="1">
            <a:schemeClr val="accent3"/>
          </a:lnRef>
          <a:fillRef idx="2">
            <a:schemeClr val="accent3"/>
          </a:fillRef>
          <a:effectRef idx="1">
            <a:schemeClr val="accent3"/>
          </a:effectRef>
          <a:fontRef idx="minor">
            <a:schemeClr val="dk1"/>
          </a:fontRef>
        </p:style>
        <p:txBody>
          <a:bodyPr>
            <a:normAutofit fontScale="90000"/>
          </a:bodyPr>
          <a:lstStyle/>
          <a:p>
            <a:pPr algn="ctr"/>
            <a:r>
              <a:rPr lang="en-US" b="1" dirty="0" smtClean="0">
                <a:solidFill>
                  <a:schemeClr val="accent6">
                    <a:lumMod val="50000"/>
                  </a:schemeClr>
                </a:solidFill>
              </a:rPr>
              <a:t>Speaking and Listening KS2 </a:t>
            </a:r>
            <a:r>
              <a:rPr lang="en-US" b="1" dirty="0">
                <a:solidFill>
                  <a:schemeClr val="accent6">
                    <a:lumMod val="50000"/>
                  </a:schemeClr>
                </a:solidFill>
              </a:rPr>
              <a:t>&amp;</a:t>
            </a:r>
            <a:r>
              <a:rPr lang="en-US" b="1" dirty="0" smtClean="0">
                <a:solidFill>
                  <a:schemeClr val="accent6">
                    <a:lumMod val="50000"/>
                  </a:schemeClr>
                </a:solidFill>
              </a:rPr>
              <a:t> KS3</a:t>
            </a:r>
            <a:endParaRPr lang="en-GB" b="1" dirty="0">
              <a:solidFill>
                <a:schemeClr val="accent6">
                  <a:lumMod val="50000"/>
                </a:schemeClr>
              </a:solidFill>
            </a:endParaRPr>
          </a:p>
        </p:txBody>
      </p:sp>
      <p:sp>
        <p:nvSpPr>
          <p:cNvPr id="4" name="Slide Number Placeholder 3"/>
          <p:cNvSpPr>
            <a:spLocks noGrp="1"/>
          </p:cNvSpPr>
          <p:nvPr>
            <p:ph type="sldNum" sz="quarter" idx="12"/>
          </p:nvPr>
        </p:nvSpPr>
        <p:spPr/>
        <p:txBody>
          <a:bodyPr/>
          <a:lstStyle/>
          <a:p>
            <a:pPr>
              <a:defRPr/>
            </a:pPr>
            <a:fld id="{2BFB339F-DC54-43A2-A985-DE64F48AF747}" type="slidenum">
              <a:rPr lang="en-US" smtClean="0"/>
              <a:pPr>
                <a:defRPr/>
              </a:pPr>
              <a:t>7</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152442231"/>
              </p:ext>
            </p:extLst>
          </p:nvPr>
        </p:nvGraphicFramePr>
        <p:xfrm>
          <a:off x="261108" y="938568"/>
          <a:ext cx="5744490" cy="2048174"/>
        </p:xfrm>
        <a:graphic>
          <a:graphicData uri="http://schemas.openxmlformats.org/drawingml/2006/table">
            <a:tbl>
              <a:tblPr firstRow="1" bandRow="1">
                <a:tableStyleId>{10A1B5D5-9B99-4C35-A422-299274C87663}</a:tableStyleId>
              </a:tblPr>
              <a:tblGrid>
                <a:gridCol w="1914830">
                  <a:extLst>
                    <a:ext uri="{9D8B030D-6E8A-4147-A177-3AD203B41FA5}">
                      <a16:colId xmlns:a16="http://schemas.microsoft.com/office/drawing/2014/main" val="1201128714"/>
                    </a:ext>
                  </a:extLst>
                </a:gridCol>
                <a:gridCol w="1914830">
                  <a:extLst>
                    <a:ext uri="{9D8B030D-6E8A-4147-A177-3AD203B41FA5}">
                      <a16:colId xmlns:a16="http://schemas.microsoft.com/office/drawing/2014/main" val="826872604"/>
                    </a:ext>
                  </a:extLst>
                </a:gridCol>
                <a:gridCol w="1914830">
                  <a:extLst>
                    <a:ext uri="{9D8B030D-6E8A-4147-A177-3AD203B41FA5}">
                      <a16:colId xmlns:a16="http://schemas.microsoft.com/office/drawing/2014/main" val="3057332064"/>
                    </a:ext>
                  </a:extLst>
                </a:gridCol>
              </a:tblGrid>
              <a:tr h="207383">
                <a:tc>
                  <a:txBody>
                    <a:bodyPr/>
                    <a:lstStyle/>
                    <a:p>
                      <a:pPr algn="ctr"/>
                      <a:r>
                        <a:rPr lang="en-GB" sz="1600" dirty="0"/>
                        <a:t>YEAR 5 - Term 1 </a:t>
                      </a:r>
                    </a:p>
                    <a:p>
                      <a:pPr algn="ctr"/>
                      <a:r>
                        <a:rPr lang="en-GB" sz="1200" dirty="0"/>
                        <a:t>Amazing</a:t>
                      </a:r>
                      <a:r>
                        <a:rPr lang="en-GB" sz="1200" baseline="0" dirty="0"/>
                        <a:t> Africa</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a:t>
                      </a:r>
                      <a:r>
                        <a:rPr lang="en-GB" sz="1600" baseline="0" dirty="0"/>
                        <a:t> 5- Term 2</a:t>
                      </a:r>
                    </a:p>
                    <a:p>
                      <a:pPr algn="ctr"/>
                      <a:r>
                        <a:rPr lang="en-GB" sz="1200" dirty="0"/>
                        <a:t>Captivating</a:t>
                      </a:r>
                      <a:r>
                        <a:rPr lang="en-GB" sz="1200" baseline="0" dirty="0"/>
                        <a:t> China</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5 - Term 3</a:t>
                      </a:r>
                    </a:p>
                    <a:p>
                      <a:pPr algn="ctr"/>
                      <a:r>
                        <a:rPr lang="en-GB" sz="1200" dirty="0"/>
                        <a:t>Brilliant Britain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1530014">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Tourist Guide – Why Visit the</a:t>
                      </a:r>
                      <a:r>
                        <a:rPr lang="en-US" sz="1400" b="0" baseline="0" dirty="0" smtClean="0">
                          <a:solidFill>
                            <a:schemeClr val="accent6">
                              <a:lumMod val="50000"/>
                            </a:schemeClr>
                          </a:solidFill>
                        </a:rPr>
                        <a:t> Serengeti</a:t>
                      </a:r>
                      <a:r>
                        <a:rPr lang="en-US" sz="1400" b="0" dirty="0" smtClean="0">
                          <a:solidFill>
                            <a:schemeClr val="accent6">
                              <a:lumMod val="50000"/>
                            </a:schemeClr>
                          </a:solidFill>
                        </a:rPr>
                        <a:t>?</a:t>
                      </a:r>
                      <a:endParaRPr lang="en-GB" sz="1400" b="0"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Tourist Guide – Why</a:t>
                      </a:r>
                      <a:r>
                        <a:rPr lang="en-US" sz="1400" b="0" baseline="0" dirty="0" smtClean="0">
                          <a:solidFill>
                            <a:schemeClr val="accent6">
                              <a:lumMod val="50000"/>
                            </a:schemeClr>
                          </a:solidFill>
                        </a:rPr>
                        <a:t> visit the Great Wall of China?</a:t>
                      </a:r>
                      <a:endParaRPr lang="en-GB" sz="1400" b="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Radio Advert – The River Thames – Why is it so special?</a:t>
                      </a:r>
                      <a:endParaRPr lang="en-GB" sz="1400" b="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230264167"/>
              </p:ext>
            </p:extLst>
          </p:nvPr>
        </p:nvGraphicFramePr>
        <p:xfrm>
          <a:off x="6096000" y="938569"/>
          <a:ext cx="5879439" cy="2063290"/>
        </p:xfrm>
        <a:graphic>
          <a:graphicData uri="http://schemas.openxmlformats.org/drawingml/2006/table">
            <a:tbl>
              <a:tblPr firstRow="1" bandRow="1">
                <a:tableStyleId>{10A1B5D5-9B99-4C35-A422-299274C87663}</a:tableStyleId>
              </a:tblPr>
              <a:tblGrid>
                <a:gridCol w="1959813">
                  <a:extLst>
                    <a:ext uri="{9D8B030D-6E8A-4147-A177-3AD203B41FA5}">
                      <a16:colId xmlns:a16="http://schemas.microsoft.com/office/drawing/2014/main" val="601181539"/>
                    </a:ext>
                  </a:extLst>
                </a:gridCol>
                <a:gridCol w="1959813">
                  <a:extLst>
                    <a:ext uri="{9D8B030D-6E8A-4147-A177-3AD203B41FA5}">
                      <a16:colId xmlns:a16="http://schemas.microsoft.com/office/drawing/2014/main" val="1201128714"/>
                    </a:ext>
                  </a:extLst>
                </a:gridCol>
                <a:gridCol w="1959813">
                  <a:extLst>
                    <a:ext uri="{9D8B030D-6E8A-4147-A177-3AD203B41FA5}">
                      <a16:colId xmlns:a16="http://schemas.microsoft.com/office/drawing/2014/main" val="3057332064"/>
                    </a:ext>
                  </a:extLst>
                </a:gridCol>
              </a:tblGrid>
              <a:tr h="503043">
                <a:tc>
                  <a:txBody>
                    <a:bodyPr/>
                    <a:lstStyle/>
                    <a:p>
                      <a:pPr algn="ctr"/>
                      <a:r>
                        <a:rPr lang="en-GB" sz="1600" dirty="0"/>
                        <a:t>YEAR 6  - Term 1</a:t>
                      </a:r>
                    </a:p>
                    <a:p>
                      <a:pPr algn="ctr"/>
                      <a:r>
                        <a:rPr lang="en-GB" sz="1200" dirty="0"/>
                        <a:t>Venturesome Vikings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t>YEAR 6 – Term 2</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Mighty Mountains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6 – Term 3</a:t>
                      </a:r>
                    </a:p>
                    <a:p>
                      <a:pPr algn="ctr"/>
                      <a:r>
                        <a:rPr lang="en-GB" sz="1200" dirty="0"/>
                        <a:t>Titanic Tragedy</a:t>
                      </a:r>
                      <a:r>
                        <a:rPr lang="en-GB" sz="1200" baseline="0" dirty="0"/>
                        <a:t> </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1545130">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baseline="0" dirty="0" smtClean="0">
                          <a:solidFill>
                            <a:schemeClr val="accent6">
                              <a:lumMod val="50000"/>
                            </a:schemeClr>
                          </a:solidFill>
                        </a:rPr>
                        <a:t>Which Scandinavian country should Dr. Craddock visit? Discuss.</a:t>
                      </a:r>
                      <a:endParaRPr lang="en-GB" sz="1400" b="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Debate</a:t>
                      </a:r>
                      <a:r>
                        <a:rPr lang="en-US" sz="1400" b="0" baseline="0" dirty="0" smtClean="0">
                          <a:solidFill>
                            <a:schemeClr val="accent6">
                              <a:lumMod val="50000"/>
                            </a:schemeClr>
                          </a:solidFill>
                        </a:rPr>
                        <a:t> – Do tourists damage mountain environments?</a:t>
                      </a:r>
                      <a:endParaRPr lang="en-GB" sz="1400" b="0" dirty="0" smtClean="0">
                        <a:solidFill>
                          <a:schemeClr val="accent6">
                            <a:lumMod val="50000"/>
                          </a:schemeClr>
                        </a:solidFill>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GB"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kern="1200" dirty="0" smtClean="0">
                          <a:solidFill>
                            <a:schemeClr val="accent6">
                              <a:lumMod val="50000"/>
                            </a:schemeClr>
                          </a:solidFill>
                          <a:effectLst/>
                          <a:latin typeface="+mn-lt"/>
                          <a:ea typeface="+mn-ea"/>
                          <a:cs typeface="+mn-cs"/>
                        </a:rPr>
                        <a:t>How do we stop Global Warming? Discuss.</a:t>
                      </a:r>
                      <a:endParaRPr lang="en-GB" sz="1400" b="0" kern="1200" dirty="0" smtClean="0">
                        <a:solidFill>
                          <a:schemeClr val="accent6">
                            <a:lumMod val="50000"/>
                          </a:schemeClr>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044406302"/>
              </p:ext>
            </p:extLst>
          </p:nvPr>
        </p:nvGraphicFramePr>
        <p:xfrm>
          <a:off x="1190980" y="3369339"/>
          <a:ext cx="3829660" cy="2529840"/>
        </p:xfrm>
        <a:graphic>
          <a:graphicData uri="http://schemas.openxmlformats.org/drawingml/2006/table">
            <a:tbl>
              <a:tblPr firstRow="1" bandRow="1">
                <a:tableStyleId>{10A1B5D5-9B99-4C35-A422-299274C87663}</a:tableStyleId>
              </a:tblPr>
              <a:tblGrid>
                <a:gridCol w="1914830">
                  <a:extLst>
                    <a:ext uri="{9D8B030D-6E8A-4147-A177-3AD203B41FA5}">
                      <a16:colId xmlns:a16="http://schemas.microsoft.com/office/drawing/2014/main" val="1201128714"/>
                    </a:ext>
                  </a:extLst>
                </a:gridCol>
                <a:gridCol w="1914830">
                  <a:extLst>
                    <a:ext uri="{9D8B030D-6E8A-4147-A177-3AD203B41FA5}">
                      <a16:colId xmlns:a16="http://schemas.microsoft.com/office/drawing/2014/main" val="826872604"/>
                    </a:ext>
                  </a:extLst>
                </a:gridCol>
              </a:tblGrid>
              <a:tr h="216476">
                <a:tc>
                  <a:txBody>
                    <a:bodyPr/>
                    <a:lstStyle/>
                    <a:p>
                      <a:pPr algn="ctr"/>
                      <a:r>
                        <a:rPr lang="en-GB" sz="1600" dirty="0" smtClean="0"/>
                        <a:t> </a:t>
                      </a:r>
                      <a:r>
                        <a:rPr lang="en-GB" sz="1400" dirty="0" smtClean="0"/>
                        <a:t>YEAR 7 – Term 1</a:t>
                      </a:r>
                    </a:p>
                    <a:p>
                      <a:pPr algn="ctr"/>
                      <a:r>
                        <a:rPr lang="en-GB" sz="1200" dirty="0" smtClean="0"/>
                        <a:t>United</a:t>
                      </a:r>
                      <a:r>
                        <a:rPr lang="en-GB" sz="1200" baseline="0" dirty="0" smtClean="0"/>
                        <a:t> Kingdom</a:t>
                      </a:r>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7 – Term 3</a:t>
                      </a:r>
                    </a:p>
                    <a:p>
                      <a:pPr algn="ctr"/>
                      <a:r>
                        <a:rPr lang="en-GB" sz="1200" dirty="0" smtClean="0"/>
                        <a:t>Hydrology and Rivers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1597101">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baseline="0" dirty="0" smtClean="0">
                          <a:solidFill>
                            <a:schemeClr val="accent6">
                              <a:lumMod val="50000"/>
                            </a:schemeClr>
                          </a:solidFill>
                        </a:rPr>
                        <a:t>Drama – preparing a British weather forecast.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baseline="0" dirty="0" smtClean="0">
                          <a:solidFill>
                            <a:schemeClr val="accent6">
                              <a:lumMod val="50000"/>
                            </a:schemeClr>
                          </a:solidFill>
                        </a:rPr>
                        <a:t>Taking on the role of a Guide - Staying safe in a heatwave or Flood.</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US" sz="1400" b="0" baseline="0" dirty="0" smtClean="0">
                        <a:solidFill>
                          <a:schemeClr val="accent6">
                            <a:lumMod val="50000"/>
                          </a:schemeClr>
                        </a:solidFill>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GB"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baseline="0" dirty="0" smtClean="0">
                          <a:solidFill>
                            <a:schemeClr val="accent6">
                              <a:lumMod val="50000"/>
                            </a:schemeClr>
                          </a:solidFill>
                        </a:rPr>
                        <a:t>Taking on the role of an environmentalist – reporting on River Pollution and its affects.</a:t>
                      </a:r>
                      <a:endParaRPr lang="en-GB" sz="1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748092112"/>
              </p:ext>
            </p:extLst>
          </p:nvPr>
        </p:nvGraphicFramePr>
        <p:xfrm>
          <a:off x="5285562" y="3388179"/>
          <a:ext cx="5879439" cy="2511000"/>
        </p:xfrm>
        <a:graphic>
          <a:graphicData uri="http://schemas.openxmlformats.org/drawingml/2006/table">
            <a:tbl>
              <a:tblPr firstRow="1" bandRow="1">
                <a:tableStyleId>{10A1B5D5-9B99-4C35-A422-299274C87663}</a:tableStyleId>
              </a:tblPr>
              <a:tblGrid>
                <a:gridCol w="1959813">
                  <a:extLst>
                    <a:ext uri="{9D8B030D-6E8A-4147-A177-3AD203B41FA5}">
                      <a16:colId xmlns:a16="http://schemas.microsoft.com/office/drawing/2014/main" val="601181539"/>
                    </a:ext>
                  </a:extLst>
                </a:gridCol>
                <a:gridCol w="1959813">
                  <a:extLst>
                    <a:ext uri="{9D8B030D-6E8A-4147-A177-3AD203B41FA5}">
                      <a16:colId xmlns:a16="http://schemas.microsoft.com/office/drawing/2014/main" val="1201128714"/>
                    </a:ext>
                  </a:extLst>
                </a:gridCol>
                <a:gridCol w="1959813">
                  <a:extLst>
                    <a:ext uri="{9D8B030D-6E8A-4147-A177-3AD203B41FA5}">
                      <a16:colId xmlns:a16="http://schemas.microsoft.com/office/drawing/2014/main" val="3057332064"/>
                    </a:ext>
                  </a:extLst>
                </a:gridCol>
              </a:tblGrid>
              <a:tr h="616445">
                <a:tc>
                  <a:txBody>
                    <a:bodyPr/>
                    <a:lstStyle/>
                    <a:p>
                      <a:pPr algn="ctr"/>
                      <a:r>
                        <a:rPr lang="en-GB" sz="1600" dirty="0"/>
                        <a:t>YEAR 8 – Term </a:t>
                      </a:r>
                      <a:r>
                        <a:rPr lang="en-GB" sz="1600" dirty="0" smtClean="0"/>
                        <a:t>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aseline="0" dirty="0" smtClean="0"/>
                        <a:t>Extreme Environments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solidFill>
                            <a:schemeClr val="bg1"/>
                          </a:solidFill>
                        </a:rPr>
                        <a:t>YEAR</a:t>
                      </a:r>
                      <a:r>
                        <a:rPr lang="en-GB" sz="1600" baseline="0" dirty="0">
                          <a:solidFill>
                            <a:schemeClr val="bg1"/>
                          </a:solidFill>
                        </a:rPr>
                        <a:t> 8 – Term 2</a:t>
                      </a:r>
                    </a:p>
                    <a:p>
                      <a:pPr algn="ctr"/>
                      <a:r>
                        <a:rPr lang="en-US" sz="1200" baseline="0" dirty="0" smtClean="0">
                          <a:solidFill>
                            <a:schemeClr val="bg1"/>
                          </a:solidFill>
                        </a:rPr>
                        <a:t>Extreme Earth</a:t>
                      </a:r>
                      <a:endParaRPr lang="en-GB" sz="1200" baseline="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solidFill>
                            <a:schemeClr val="bg1"/>
                          </a:solidFill>
                        </a:rPr>
                        <a:t>YEAR 8 – Term </a:t>
                      </a:r>
                      <a:r>
                        <a:rPr lang="en-GB" sz="1600" dirty="0" smtClean="0">
                          <a:solidFill>
                            <a:schemeClr val="bg1"/>
                          </a:solidFill>
                        </a:rPr>
                        <a:t>3</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aseline="0" dirty="0" smtClean="0">
                          <a:solidFill>
                            <a:schemeClr val="bg1"/>
                          </a:solidFill>
                        </a:rPr>
                        <a:t>Festivals</a:t>
                      </a:r>
                      <a:endParaRPr lang="en-GB" sz="1200" baseline="0" dirty="0" smtClean="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1894555">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Speech in the</a:t>
                      </a:r>
                      <a:r>
                        <a:rPr lang="en-US" sz="1400" b="0" baseline="0" dirty="0" smtClean="0">
                          <a:solidFill>
                            <a:schemeClr val="accent6">
                              <a:lumMod val="50000"/>
                            </a:schemeClr>
                          </a:solidFill>
                        </a:rPr>
                        <a:t> role of an MP</a:t>
                      </a:r>
                      <a:r>
                        <a:rPr lang="en-US" sz="1400" b="0" dirty="0" smtClean="0">
                          <a:solidFill>
                            <a:schemeClr val="accent6">
                              <a:lumMod val="50000"/>
                            </a:schemeClr>
                          </a:solidFill>
                        </a:rPr>
                        <a:t> – Threats to Glaciers.</a:t>
                      </a:r>
                      <a:endParaRPr lang="en-GB" sz="1400" b="0" dirty="0" smtClean="0">
                        <a:solidFill>
                          <a:schemeClr val="accent6">
                            <a:lumMod val="50000"/>
                          </a:schemeClr>
                        </a:solidFill>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GB" sz="1400" b="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Wingdings" panose="05000000000000000000" pitchFamily="2" charset="2"/>
                        <a:buChar char="§"/>
                      </a:pPr>
                      <a:r>
                        <a:rPr lang="en-US" sz="1400" b="0" dirty="0" smtClean="0">
                          <a:solidFill>
                            <a:schemeClr val="accent6">
                              <a:lumMod val="50000"/>
                            </a:schemeClr>
                          </a:solidFill>
                        </a:rPr>
                        <a:t>BBC anchorman reporting</a:t>
                      </a:r>
                      <a:r>
                        <a:rPr lang="en-US" sz="1400" b="0" baseline="0" dirty="0" smtClean="0">
                          <a:solidFill>
                            <a:schemeClr val="accent6">
                              <a:lumMod val="50000"/>
                            </a:schemeClr>
                          </a:solidFill>
                        </a:rPr>
                        <a:t> the threat of an earthquake/ eruption.</a:t>
                      </a:r>
                      <a:endParaRPr lang="en-US" sz="1400" b="0" dirty="0" smtClean="0">
                        <a:solidFill>
                          <a:schemeClr val="accent6">
                            <a:lumMod val="50000"/>
                          </a:schemeClr>
                        </a:solidFill>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GB" sz="1400" b="0"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kern="1200" dirty="0" smtClean="0">
                          <a:solidFill>
                            <a:schemeClr val="accent6">
                              <a:lumMod val="50000"/>
                            </a:schemeClr>
                          </a:solidFill>
                          <a:effectLst/>
                          <a:latin typeface="+mn-lt"/>
                          <a:ea typeface="+mn-ea"/>
                          <a:cs typeface="+mn-cs"/>
                        </a:rPr>
                        <a:t>Live broadcast from Glastonbury explaining Sustainability Policy.</a:t>
                      </a:r>
                      <a:endParaRPr lang="en-GB" sz="1400" b="0" kern="1200" dirty="0" smtClean="0">
                        <a:solidFill>
                          <a:schemeClr val="accent6">
                            <a:lumMod val="50000"/>
                          </a:schemeClr>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spTree>
    <p:extLst>
      <p:ext uri="{BB962C8B-B14F-4D97-AF65-F5344CB8AC3E}">
        <p14:creationId xmlns:p14="http://schemas.microsoft.com/office/powerpoint/2010/main" val="1256727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1524000" y="0"/>
            <a:ext cx="9144000" cy="518795"/>
          </a:xfrm>
          <a:gradFill>
            <a:gsLst>
              <a:gs pos="0">
                <a:schemeClr val="accent6">
                  <a:lumMod val="20000"/>
                  <a:lumOff val="80000"/>
                </a:schemeClr>
              </a:gs>
              <a:gs pos="35000">
                <a:schemeClr val="accent6">
                  <a:lumMod val="60000"/>
                  <a:lumOff val="40000"/>
                </a:schemeClr>
              </a:gs>
              <a:gs pos="100000">
                <a:schemeClr val="accent6">
                  <a:lumMod val="50000"/>
                </a:schemeClr>
              </a:gs>
            </a:gsLst>
          </a:gradFill>
        </p:spPr>
        <p:style>
          <a:lnRef idx="1">
            <a:schemeClr val="accent3"/>
          </a:lnRef>
          <a:fillRef idx="2">
            <a:schemeClr val="accent3"/>
          </a:fillRef>
          <a:effectRef idx="1">
            <a:schemeClr val="accent3"/>
          </a:effectRef>
          <a:fontRef idx="minor">
            <a:schemeClr val="dk1"/>
          </a:fontRef>
        </p:style>
        <p:txBody>
          <a:bodyPr>
            <a:normAutofit fontScale="90000"/>
          </a:bodyPr>
          <a:lstStyle/>
          <a:p>
            <a:pPr algn="ctr"/>
            <a:r>
              <a:rPr lang="en-US" b="1" dirty="0" smtClean="0">
                <a:solidFill>
                  <a:schemeClr val="accent6">
                    <a:lumMod val="50000"/>
                  </a:schemeClr>
                </a:solidFill>
              </a:rPr>
              <a:t>Hook and Sparkle KS2 </a:t>
            </a:r>
            <a:r>
              <a:rPr lang="en-US" b="1" dirty="0">
                <a:solidFill>
                  <a:schemeClr val="accent6">
                    <a:lumMod val="50000"/>
                  </a:schemeClr>
                </a:solidFill>
              </a:rPr>
              <a:t>&amp;</a:t>
            </a:r>
            <a:r>
              <a:rPr lang="en-US" b="1" dirty="0" smtClean="0">
                <a:solidFill>
                  <a:schemeClr val="accent6">
                    <a:lumMod val="50000"/>
                  </a:schemeClr>
                </a:solidFill>
              </a:rPr>
              <a:t> KS3</a:t>
            </a:r>
            <a:endParaRPr lang="en-GB" b="1" dirty="0">
              <a:solidFill>
                <a:schemeClr val="accent6">
                  <a:lumMod val="50000"/>
                </a:schemeClr>
              </a:solidFill>
            </a:endParaRPr>
          </a:p>
        </p:txBody>
      </p:sp>
      <p:sp>
        <p:nvSpPr>
          <p:cNvPr id="4" name="Slide Number Placeholder 3"/>
          <p:cNvSpPr>
            <a:spLocks noGrp="1"/>
          </p:cNvSpPr>
          <p:nvPr>
            <p:ph type="sldNum" sz="quarter" idx="12"/>
          </p:nvPr>
        </p:nvSpPr>
        <p:spPr/>
        <p:txBody>
          <a:bodyPr/>
          <a:lstStyle/>
          <a:p>
            <a:pPr>
              <a:defRPr/>
            </a:pPr>
            <a:fld id="{2BFB339F-DC54-43A2-A985-DE64F48AF747}" type="slidenum">
              <a:rPr lang="en-US" smtClean="0"/>
              <a:pPr>
                <a:defRPr/>
              </a:pPr>
              <a:t>8</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594183536"/>
              </p:ext>
            </p:extLst>
          </p:nvPr>
        </p:nvGraphicFramePr>
        <p:xfrm>
          <a:off x="234214" y="607112"/>
          <a:ext cx="5744490" cy="3302415"/>
        </p:xfrm>
        <a:graphic>
          <a:graphicData uri="http://schemas.openxmlformats.org/drawingml/2006/table">
            <a:tbl>
              <a:tblPr firstRow="1" bandRow="1">
                <a:tableStyleId>{10A1B5D5-9B99-4C35-A422-299274C87663}</a:tableStyleId>
              </a:tblPr>
              <a:tblGrid>
                <a:gridCol w="1914830">
                  <a:extLst>
                    <a:ext uri="{9D8B030D-6E8A-4147-A177-3AD203B41FA5}">
                      <a16:colId xmlns:a16="http://schemas.microsoft.com/office/drawing/2014/main" val="1201128714"/>
                    </a:ext>
                  </a:extLst>
                </a:gridCol>
                <a:gridCol w="1914830">
                  <a:extLst>
                    <a:ext uri="{9D8B030D-6E8A-4147-A177-3AD203B41FA5}">
                      <a16:colId xmlns:a16="http://schemas.microsoft.com/office/drawing/2014/main" val="826872604"/>
                    </a:ext>
                  </a:extLst>
                </a:gridCol>
                <a:gridCol w="1914830">
                  <a:extLst>
                    <a:ext uri="{9D8B030D-6E8A-4147-A177-3AD203B41FA5}">
                      <a16:colId xmlns:a16="http://schemas.microsoft.com/office/drawing/2014/main" val="3057332064"/>
                    </a:ext>
                  </a:extLst>
                </a:gridCol>
              </a:tblGrid>
              <a:tr h="496929">
                <a:tc>
                  <a:txBody>
                    <a:bodyPr/>
                    <a:lstStyle/>
                    <a:p>
                      <a:pPr algn="ctr"/>
                      <a:r>
                        <a:rPr lang="en-GB" sz="1600" dirty="0"/>
                        <a:t>YEAR 5 - Term 1 </a:t>
                      </a:r>
                    </a:p>
                    <a:p>
                      <a:pPr algn="ctr"/>
                      <a:r>
                        <a:rPr lang="en-GB" sz="1200" dirty="0"/>
                        <a:t>Amazing</a:t>
                      </a:r>
                      <a:r>
                        <a:rPr lang="en-GB" sz="1200" baseline="0" dirty="0"/>
                        <a:t> Africa</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a:t>
                      </a:r>
                      <a:r>
                        <a:rPr lang="en-GB" sz="1600" baseline="0" dirty="0"/>
                        <a:t> 5- Term 2</a:t>
                      </a:r>
                    </a:p>
                    <a:p>
                      <a:pPr algn="ctr"/>
                      <a:r>
                        <a:rPr lang="en-GB" sz="1200" dirty="0"/>
                        <a:t>Captivating</a:t>
                      </a:r>
                      <a:r>
                        <a:rPr lang="en-GB" sz="1200" baseline="0" dirty="0"/>
                        <a:t> China</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5 - Term 3</a:t>
                      </a:r>
                    </a:p>
                    <a:p>
                      <a:pPr algn="ctr"/>
                      <a:r>
                        <a:rPr lang="en-GB" sz="1200" dirty="0"/>
                        <a:t>Brilliant Britain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2784255">
                <a:tc>
                  <a:txBody>
                    <a:bodyPr/>
                    <a:lstStyle/>
                    <a:p>
                      <a:pPr marL="285750" indent="-285750">
                        <a:buFont typeface="Wingdings" panose="05000000000000000000" pitchFamily="2" charset="2"/>
                        <a:buChar char="q"/>
                      </a:pPr>
                      <a:r>
                        <a:rPr lang="en-US" sz="1150" b="0" dirty="0" smtClean="0">
                          <a:solidFill>
                            <a:schemeClr val="accent6">
                              <a:lumMod val="50000"/>
                            </a:schemeClr>
                          </a:solidFill>
                        </a:rPr>
                        <a:t>Live webcam in Africa</a:t>
                      </a:r>
                      <a:r>
                        <a:rPr lang="en-US" sz="1150" b="0" baseline="0" dirty="0" smtClean="0">
                          <a:solidFill>
                            <a:schemeClr val="accent6">
                              <a:lumMod val="50000"/>
                            </a:schemeClr>
                          </a:solidFill>
                        </a:rPr>
                        <a:t> </a:t>
                      </a:r>
                      <a:r>
                        <a:rPr lang="en-GB" sz="1150" u="sng" kern="1200" dirty="0" smtClean="0">
                          <a:solidFill>
                            <a:schemeClr val="dk1"/>
                          </a:solidFill>
                          <a:effectLst/>
                          <a:latin typeface="+mn-lt"/>
                          <a:ea typeface="+mn-ea"/>
                          <a:cs typeface="+mn-cs"/>
                          <a:hlinkClick r:id="rId2"/>
                        </a:rPr>
                        <a:t>https://explore.org/livecams/african-wildlife/african-watering-hole-animal-camera?gad_source=1&amp;gclid=Cj0KCQjwv7O0BhDwARIsAC0sjWPnIkQf-jd5l3f3A4Ssy8MnfxHNYDKT6VMgMrAfOWI9jgHO0L9kJckaAgM2EALw_wcB</a:t>
                      </a:r>
                      <a:r>
                        <a:rPr lang="en-GB" sz="1150" kern="1200" dirty="0" smtClean="0">
                          <a:solidFill>
                            <a:schemeClr val="dk1"/>
                          </a:solidFill>
                          <a:effectLst/>
                          <a:latin typeface="+mn-lt"/>
                          <a:ea typeface="+mn-ea"/>
                          <a:cs typeface="+mn-cs"/>
                        </a:rPr>
                        <a:t> </a:t>
                      </a:r>
                      <a:endParaRPr lang="en-US" sz="1150" b="0" dirty="0" smtClean="0">
                        <a:solidFill>
                          <a:schemeClr val="accent6">
                            <a:lumMod val="50000"/>
                          </a:schemeClr>
                        </a:solidFill>
                      </a:endParaRPr>
                    </a:p>
                    <a:p>
                      <a:pPr marL="285750" indent="-285750">
                        <a:buFont typeface="Wingdings" panose="05000000000000000000" pitchFamily="2" charset="2"/>
                        <a:buChar char="q"/>
                      </a:pPr>
                      <a:r>
                        <a:rPr lang="en-US" sz="1150" b="0" dirty="0" smtClean="0">
                          <a:solidFill>
                            <a:schemeClr val="accent6">
                              <a:lumMod val="50000"/>
                            </a:schemeClr>
                          </a:solidFill>
                        </a:rPr>
                        <a:t>Photographs showing human/physical features of Africa.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Wingdings" panose="05000000000000000000" pitchFamily="2" charset="2"/>
                        <a:buChar char="q"/>
                      </a:pPr>
                      <a:r>
                        <a:rPr lang="en-US" sz="1250" b="0" dirty="0" smtClean="0">
                          <a:solidFill>
                            <a:schemeClr val="accent6">
                              <a:lumMod val="50000"/>
                            </a:schemeClr>
                          </a:solidFill>
                        </a:rPr>
                        <a:t>Live webcam in</a:t>
                      </a:r>
                      <a:r>
                        <a:rPr lang="en-US" sz="1250" b="0" baseline="0" dirty="0" smtClean="0">
                          <a:solidFill>
                            <a:schemeClr val="accent6">
                              <a:lumMod val="50000"/>
                            </a:schemeClr>
                          </a:solidFill>
                        </a:rPr>
                        <a:t> China</a:t>
                      </a:r>
                      <a:r>
                        <a:rPr lang="en-US" sz="1250" b="0" dirty="0" smtClean="0">
                          <a:solidFill>
                            <a:schemeClr val="accent6">
                              <a:lumMod val="50000"/>
                            </a:schemeClr>
                          </a:solidFill>
                        </a:rPr>
                        <a:t> – the</a:t>
                      </a:r>
                      <a:r>
                        <a:rPr lang="en-US" sz="1250" b="0" baseline="0" dirty="0" smtClean="0">
                          <a:solidFill>
                            <a:schemeClr val="accent6">
                              <a:lumMod val="50000"/>
                            </a:schemeClr>
                          </a:solidFill>
                        </a:rPr>
                        <a:t> Great Wall </a:t>
                      </a:r>
                      <a:r>
                        <a:rPr lang="en-US" sz="1250" b="0" baseline="0" dirty="0" smtClean="0">
                          <a:solidFill>
                            <a:schemeClr val="accent6">
                              <a:lumMod val="50000"/>
                            </a:schemeClr>
                          </a:solidFill>
                          <a:hlinkClick r:id="rId3"/>
                        </a:rPr>
                        <a:t>https://www.earthtv.com/en/webcam/beijing-great-wall-of-china</a:t>
                      </a:r>
                      <a:r>
                        <a:rPr lang="en-US" sz="1250" b="0" baseline="0" dirty="0" smtClean="0">
                          <a:solidFill>
                            <a:schemeClr val="accent6">
                              <a:lumMod val="50000"/>
                            </a:schemeClr>
                          </a:solidFill>
                        </a:rPr>
                        <a:t> </a:t>
                      </a:r>
                    </a:p>
                    <a:p>
                      <a:pPr marL="285750" indent="-285750">
                        <a:buFont typeface="Wingdings" panose="05000000000000000000" pitchFamily="2" charset="2"/>
                        <a:buChar char="q"/>
                      </a:pPr>
                      <a:r>
                        <a:rPr lang="en-US" sz="1250" b="0" baseline="0" dirty="0" smtClean="0">
                          <a:solidFill>
                            <a:schemeClr val="accent6">
                              <a:lumMod val="50000"/>
                            </a:schemeClr>
                          </a:solidFill>
                        </a:rPr>
                        <a:t>Live web cam in China - Gobo Desert:   </a:t>
                      </a:r>
                      <a:r>
                        <a:rPr lang="en-US" sz="1250" b="0" dirty="0" smtClean="0">
                          <a:solidFill>
                            <a:schemeClr val="accent6">
                              <a:lumMod val="50000"/>
                            </a:schemeClr>
                          </a:solidFill>
                          <a:hlinkClick r:id="rId4"/>
                        </a:rPr>
                        <a:t>https://worldcam.eu/webcams/asia/china/18435-dunhuang-gobi-desert</a:t>
                      </a:r>
                      <a:r>
                        <a:rPr lang="en-US" sz="1250" b="0" dirty="0" smtClean="0">
                          <a:solidFill>
                            <a:schemeClr val="accent6">
                              <a:lumMod val="50000"/>
                            </a:schemeClr>
                          </a:solidFill>
                        </a:rPr>
                        <a:t> </a:t>
                      </a:r>
                    </a:p>
                    <a:p>
                      <a:pPr marL="285750" indent="-285750">
                        <a:buFont typeface="Wingdings" panose="05000000000000000000" pitchFamily="2" charset="2"/>
                        <a:buChar char="q"/>
                      </a:pPr>
                      <a:r>
                        <a:rPr lang="en-US" sz="1250" b="0" dirty="0" smtClean="0">
                          <a:solidFill>
                            <a:schemeClr val="accent6">
                              <a:lumMod val="50000"/>
                            </a:schemeClr>
                          </a:solidFill>
                        </a:rPr>
                        <a:t>Photographs showing human/physical features of</a:t>
                      </a:r>
                      <a:r>
                        <a:rPr lang="en-US" sz="1250" b="0" baseline="0" dirty="0" smtClean="0">
                          <a:solidFill>
                            <a:schemeClr val="accent6">
                              <a:lumMod val="50000"/>
                            </a:schemeClr>
                          </a:solidFill>
                        </a:rPr>
                        <a:t> China.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50" b="0" baseline="0" dirty="0" smtClean="0">
                          <a:solidFill>
                            <a:schemeClr val="accent6">
                              <a:lumMod val="50000"/>
                            </a:schemeClr>
                          </a:solidFill>
                        </a:rPr>
                        <a:t>Key facts about our local area to match up:</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baseline="0" dirty="0" smtClean="0">
                          <a:solidFill>
                            <a:schemeClr val="accent6">
                              <a:lumMod val="50000"/>
                            </a:schemeClr>
                          </a:solidFill>
                        </a:rPr>
                        <a:t>Old Harry Rocks.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dirty="0" smtClean="0">
                          <a:solidFill>
                            <a:schemeClr val="accent6">
                              <a:lumMod val="50000"/>
                            </a:schemeClr>
                          </a:solidFill>
                        </a:rPr>
                        <a:t>River</a:t>
                      </a:r>
                      <a:r>
                        <a:rPr lang="en-US" sz="1250" b="0" baseline="0" dirty="0" smtClean="0">
                          <a:solidFill>
                            <a:schemeClr val="accent6">
                              <a:lumMod val="50000"/>
                            </a:schemeClr>
                          </a:solidFill>
                        </a:rPr>
                        <a:t> Stour.</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baseline="0" dirty="0" smtClean="0">
                          <a:solidFill>
                            <a:schemeClr val="accent6">
                              <a:lumMod val="50000"/>
                            </a:schemeClr>
                          </a:solidFill>
                        </a:rPr>
                        <a:t>Jurassic Coast.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baseline="0" dirty="0" smtClean="0">
                          <a:solidFill>
                            <a:schemeClr val="accent6">
                              <a:lumMod val="50000"/>
                            </a:schemeClr>
                          </a:solidFill>
                        </a:rPr>
                        <a:t>Dorset.</a:t>
                      </a:r>
                      <a:endParaRPr lang="en-GB" sz="1250" b="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705869854"/>
              </p:ext>
            </p:extLst>
          </p:nvPr>
        </p:nvGraphicFramePr>
        <p:xfrm>
          <a:off x="6069106" y="629286"/>
          <a:ext cx="5879439" cy="3261579"/>
        </p:xfrm>
        <a:graphic>
          <a:graphicData uri="http://schemas.openxmlformats.org/drawingml/2006/table">
            <a:tbl>
              <a:tblPr firstRow="1" bandRow="1">
                <a:tableStyleId>{10A1B5D5-9B99-4C35-A422-299274C87663}</a:tableStyleId>
              </a:tblPr>
              <a:tblGrid>
                <a:gridCol w="1959813">
                  <a:extLst>
                    <a:ext uri="{9D8B030D-6E8A-4147-A177-3AD203B41FA5}">
                      <a16:colId xmlns:a16="http://schemas.microsoft.com/office/drawing/2014/main" val="601181539"/>
                    </a:ext>
                  </a:extLst>
                </a:gridCol>
                <a:gridCol w="1959813">
                  <a:extLst>
                    <a:ext uri="{9D8B030D-6E8A-4147-A177-3AD203B41FA5}">
                      <a16:colId xmlns:a16="http://schemas.microsoft.com/office/drawing/2014/main" val="1201128714"/>
                    </a:ext>
                  </a:extLst>
                </a:gridCol>
                <a:gridCol w="1959813">
                  <a:extLst>
                    <a:ext uri="{9D8B030D-6E8A-4147-A177-3AD203B41FA5}">
                      <a16:colId xmlns:a16="http://schemas.microsoft.com/office/drawing/2014/main" val="3057332064"/>
                    </a:ext>
                  </a:extLst>
                </a:gridCol>
              </a:tblGrid>
              <a:tr h="498709">
                <a:tc>
                  <a:txBody>
                    <a:bodyPr/>
                    <a:lstStyle/>
                    <a:p>
                      <a:pPr algn="ctr"/>
                      <a:r>
                        <a:rPr lang="en-GB" sz="1600" dirty="0"/>
                        <a:t>YEAR 6  - Term 1</a:t>
                      </a:r>
                    </a:p>
                    <a:p>
                      <a:pPr algn="ctr"/>
                      <a:r>
                        <a:rPr lang="en-GB" sz="1200" dirty="0"/>
                        <a:t>Venturesome Vikings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t>YEAR 6 – Term 2</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Mighty Mountains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6 – Term 3</a:t>
                      </a:r>
                    </a:p>
                    <a:p>
                      <a:pPr algn="ctr"/>
                      <a:r>
                        <a:rPr lang="en-GB" sz="1200" dirty="0"/>
                        <a:t>Titanic Tragedy</a:t>
                      </a:r>
                      <a:r>
                        <a:rPr lang="en-GB" sz="1200" baseline="0" dirty="0"/>
                        <a:t> </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2743419">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dirty="0" smtClean="0">
                          <a:solidFill>
                            <a:schemeClr val="accent6">
                              <a:lumMod val="50000"/>
                            </a:schemeClr>
                          </a:solidFill>
                        </a:rPr>
                        <a:t>Northern Lights Art</a:t>
                      </a:r>
                      <a:r>
                        <a:rPr lang="en-US" sz="1250" b="0" baseline="0" dirty="0" smtClean="0">
                          <a:solidFill>
                            <a:schemeClr val="accent6">
                              <a:lumMod val="50000"/>
                            </a:schemeClr>
                          </a:solidFill>
                        </a:rPr>
                        <a:t> and Poetry work.</a:t>
                      </a:r>
                      <a:endParaRPr lang="en-US" sz="1250" b="0" dirty="0" smtClean="0">
                        <a:solidFill>
                          <a:schemeClr val="accent6">
                            <a:lumMod val="50000"/>
                          </a:schemeClr>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dirty="0" smtClean="0">
                          <a:solidFill>
                            <a:schemeClr val="accent6">
                              <a:lumMod val="50000"/>
                            </a:schemeClr>
                          </a:solidFill>
                        </a:rPr>
                        <a:t>Photographs showing human/physical features of Scandinavia from Plan Bee. Match to correct Scandinavian country.</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dirty="0" smtClean="0">
                          <a:solidFill>
                            <a:schemeClr val="accent6">
                              <a:lumMod val="50000"/>
                            </a:schemeClr>
                          </a:solidFill>
                        </a:rPr>
                        <a:t>Climate</a:t>
                      </a:r>
                      <a:r>
                        <a:rPr lang="en-US" sz="1250" b="0" baseline="0" dirty="0" smtClean="0">
                          <a:solidFill>
                            <a:schemeClr val="accent6">
                              <a:lumMod val="50000"/>
                            </a:schemeClr>
                          </a:solidFill>
                        </a:rPr>
                        <a:t> </a:t>
                      </a:r>
                      <a:r>
                        <a:rPr lang="en-US" sz="1250" b="0" dirty="0" smtClean="0">
                          <a:solidFill>
                            <a:schemeClr val="accent6">
                              <a:lumMod val="50000"/>
                            </a:schemeClr>
                          </a:solidFill>
                        </a:rPr>
                        <a:t>Graphs/   </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50" b="0" baseline="0" dirty="0" smtClean="0">
                          <a:solidFill>
                            <a:schemeClr val="accent6">
                              <a:lumMod val="50000"/>
                            </a:schemeClr>
                          </a:solidFill>
                        </a:rPr>
                        <a:t>        </a:t>
                      </a:r>
                      <a:r>
                        <a:rPr lang="en-US" sz="1250" b="0" dirty="0" smtClean="0">
                          <a:solidFill>
                            <a:schemeClr val="accent6">
                              <a:lumMod val="50000"/>
                            </a:schemeClr>
                          </a:solidFill>
                        </a:rPr>
                        <a:t>statistics for </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50" b="0" baseline="0" dirty="0" smtClean="0">
                          <a:solidFill>
                            <a:schemeClr val="accent6">
                              <a:lumMod val="50000"/>
                            </a:schemeClr>
                          </a:solidFill>
                        </a:rPr>
                        <a:t>        </a:t>
                      </a:r>
                      <a:r>
                        <a:rPr lang="en-US" sz="1250" b="0" dirty="0" smtClean="0">
                          <a:solidFill>
                            <a:schemeClr val="accent6">
                              <a:lumMod val="50000"/>
                            </a:schemeClr>
                          </a:solidFill>
                        </a:rPr>
                        <a:t>Scandinavia.  What do </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50" b="0" dirty="0" smtClean="0">
                          <a:solidFill>
                            <a:schemeClr val="accent6">
                              <a:lumMod val="50000"/>
                            </a:schemeClr>
                          </a:solidFill>
                        </a:rPr>
                        <a:t>        these show?</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GB" sz="1250" b="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dirty="0" smtClean="0">
                          <a:solidFill>
                            <a:schemeClr val="accent6">
                              <a:lumMod val="50000"/>
                            </a:schemeClr>
                          </a:solidFill>
                        </a:rPr>
                        <a:t>Create</a:t>
                      </a:r>
                      <a:r>
                        <a:rPr lang="en-US" sz="1250" b="0" baseline="0" dirty="0" smtClean="0">
                          <a:solidFill>
                            <a:schemeClr val="accent6">
                              <a:lumMod val="50000"/>
                            </a:schemeClr>
                          </a:solidFill>
                        </a:rPr>
                        <a:t> a set of Top Trump Cards using mountain data.</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baseline="0" dirty="0" smtClean="0">
                          <a:solidFill>
                            <a:schemeClr val="accent6">
                              <a:lumMod val="50000"/>
                            </a:schemeClr>
                          </a:solidFill>
                        </a:rPr>
                        <a:t>Mountain fun facts to match to the correct mountain.</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baseline="0" dirty="0" smtClean="0">
                          <a:solidFill>
                            <a:schemeClr val="accent6">
                              <a:lumMod val="50000"/>
                            </a:schemeClr>
                          </a:solidFill>
                        </a:rPr>
                        <a:t>Labelling mountain location onto a world map.</a:t>
                      </a:r>
                      <a:endParaRPr lang="en-US" sz="1250" b="0" dirty="0" smtClean="0">
                        <a:solidFill>
                          <a:schemeClr val="accent6">
                            <a:lumMod val="50000"/>
                          </a:schemeClr>
                        </a:solidFill>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GB" sz="125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dirty="0" smtClean="0">
                          <a:solidFill>
                            <a:schemeClr val="accent6">
                              <a:lumMod val="50000"/>
                            </a:schemeClr>
                          </a:solidFill>
                        </a:rPr>
                        <a:t>Live webcam from the Atlantic</a:t>
                      </a:r>
                      <a:r>
                        <a:rPr lang="en-US" sz="1250" b="0" baseline="0" dirty="0" smtClean="0">
                          <a:solidFill>
                            <a:schemeClr val="accent6">
                              <a:lumMod val="50000"/>
                            </a:schemeClr>
                          </a:solidFill>
                        </a:rPr>
                        <a:t> Ocean</a:t>
                      </a:r>
                      <a:r>
                        <a:rPr lang="en-US" sz="1250" b="0" dirty="0" smtClean="0">
                          <a:solidFill>
                            <a:schemeClr val="accent6">
                              <a:lumMod val="50000"/>
                            </a:schemeClr>
                          </a:solidFill>
                        </a:rPr>
                        <a:t>:</a:t>
                      </a:r>
                      <a:r>
                        <a:rPr lang="en-US" sz="1250" b="0" baseline="0" dirty="0" smtClean="0">
                          <a:solidFill>
                            <a:schemeClr val="accent6">
                              <a:lumMod val="50000"/>
                            </a:schemeClr>
                          </a:solidFill>
                        </a:rPr>
                        <a:t> </a:t>
                      </a:r>
                      <a:r>
                        <a:rPr lang="en-US" sz="1250" b="0" baseline="0" dirty="0" smtClean="0">
                          <a:solidFill>
                            <a:schemeClr val="accent6">
                              <a:lumMod val="50000"/>
                            </a:schemeClr>
                          </a:solidFill>
                          <a:hlinkClick r:id="rId5"/>
                        </a:rPr>
                        <a:t>https://zoom.earth/places/atlantic-ocean/</a:t>
                      </a:r>
                      <a:r>
                        <a:rPr lang="en-US" sz="1250" b="0" baseline="0" dirty="0" smtClean="0">
                          <a:solidFill>
                            <a:schemeClr val="accent6">
                              <a:lumMod val="50000"/>
                            </a:schemeClr>
                          </a:solidFill>
                        </a:rPr>
                        <a:t> </a:t>
                      </a:r>
                      <a:endParaRPr lang="en-US" sz="1250" b="0" dirty="0" smtClean="0">
                        <a:solidFill>
                          <a:schemeClr val="accent6">
                            <a:lumMod val="50000"/>
                          </a:schemeClr>
                        </a:solidFill>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dirty="0" smtClean="0">
                          <a:solidFill>
                            <a:schemeClr val="accent6">
                              <a:lumMod val="50000"/>
                            </a:schemeClr>
                          </a:solidFill>
                        </a:rPr>
                        <a:t>Atlas puzzle</a:t>
                      </a:r>
                      <a:r>
                        <a:rPr lang="en-US" sz="1250" b="0" baseline="0" dirty="0" smtClean="0">
                          <a:solidFill>
                            <a:schemeClr val="accent6">
                              <a:lumMod val="50000"/>
                            </a:schemeClr>
                          </a:solidFill>
                        </a:rPr>
                        <a:t> work</a:t>
                      </a:r>
                      <a:r>
                        <a:rPr lang="en-US" sz="1250" b="0" dirty="0" smtClean="0">
                          <a:solidFill>
                            <a:schemeClr val="accent6">
                              <a:lumMod val="50000"/>
                            </a:schemeClr>
                          </a:solidFill>
                        </a:rPr>
                        <a:t>.</a:t>
                      </a:r>
                      <a:endParaRPr lang="en-GB" sz="1250" b="0" dirty="0" smtClean="0">
                        <a:solidFill>
                          <a:schemeClr val="accent6">
                            <a:lumMod val="50000"/>
                          </a:schemeClr>
                        </a:solidFill>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sz="1250" b="0" kern="1200" dirty="0" smtClean="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449532599"/>
              </p:ext>
            </p:extLst>
          </p:nvPr>
        </p:nvGraphicFramePr>
        <p:xfrm>
          <a:off x="1043062" y="3997844"/>
          <a:ext cx="3829660" cy="2563580"/>
        </p:xfrm>
        <a:graphic>
          <a:graphicData uri="http://schemas.openxmlformats.org/drawingml/2006/table">
            <a:tbl>
              <a:tblPr firstRow="1" bandRow="1">
                <a:tableStyleId>{10A1B5D5-9B99-4C35-A422-299274C87663}</a:tableStyleId>
              </a:tblPr>
              <a:tblGrid>
                <a:gridCol w="1914830">
                  <a:extLst>
                    <a:ext uri="{9D8B030D-6E8A-4147-A177-3AD203B41FA5}">
                      <a16:colId xmlns:a16="http://schemas.microsoft.com/office/drawing/2014/main" val="1201128714"/>
                    </a:ext>
                  </a:extLst>
                </a:gridCol>
                <a:gridCol w="1914830">
                  <a:extLst>
                    <a:ext uri="{9D8B030D-6E8A-4147-A177-3AD203B41FA5}">
                      <a16:colId xmlns:a16="http://schemas.microsoft.com/office/drawing/2014/main" val="826872604"/>
                    </a:ext>
                  </a:extLst>
                </a:gridCol>
              </a:tblGrid>
              <a:tr h="567140">
                <a:tc>
                  <a:txBody>
                    <a:bodyPr/>
                    <a:lstStyle/>
                    <a:p>
                      <a:pPr algn="ctr"/>
                      <a:r>
                        <a:rPr lang="en-GB" sz="1600" dirty="0" smtClean="0"/>
                        <a:t> </a:t>
                      </a:r>
                      <a:r>
                        <a:rPr lang="en-GB" sz="1400" dirty="0" smtClean="0"/>
                        <a:t>YEAR 7 – Term 1</a:t>
                      </a:r>
                    </a:p>
                    <a:p>
                      <a:pPr algn="ctr"/>
                      <a:r>
                        <a:rPr lang="en-GB" sz="1200" dirty="0" smtClean="0"/>
                        <a:t>United</a:t>
                      </a:r>
                      <a:r>
                        <a:rPr lang="en-GB" sz="1200" baseline="0" dirty="0" smtClean="0"/>
                        <a:t> Kingdom</a:t>
                      </a:r>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7 – Term 3</a:t>
                      </a:r>
                    </a:p>
                    <a:p>
                      <a:pPr algn="ctr"/>
                      <a:r>
                        <a:rPr lang="en-GB" sz="1200" dirty="0" smtClean="0"/>
                        <a:t>Hydrology and Rivers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1341461">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dirty="0" smtClean="0">
                          <a:solidFill>
                            <a:schemeClr val="accent6">
                              <a:lumMod val="50000"/>
                            </a:schemeClr>
                          </a:solidFill>
                        </a:rPr>
                        <a:t>Making a rain gauge or</a:t>
                      </a:r>
                      <a:r>
                        <a:rPr lang="en-US" sz="1250" b="0" baseline="0" dirty="0" smtClean="0">
                          <a:solidFill>
                            <a:schemeClr val="accent6">
                              <a:lumMod val="50000"/>
                            </a:schemeClr>
                          </a:solidFill>
                        </a:rPr>
                        <a:t> wind vane. Homework project.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baseline="0" dirty="0" smtClean="0">
                          <a:solidFill>
                            <a:schemeClr val="accent6">
                              <a:lumMod val="50000"/>
                            </a:schemeClr>
                          </a:solidFill>
                        </a:rPr>
                        <a:t>Images of extreme weather conditions e.g. hurricanes, tornados.:   </a:t>
                      </a:r>
                      <a:r>
                        <a:rPr lang="en-US" sz="1250" b="0" dirty="0" smtClean="0">
                          <a:solidFill>
                            <a:schemeClr val="accent6">
                              <a:lumMod val="50000"/>
                            </a:schemeClr>
                          </a:solidFill>
                          <a:hlinkClick r:id="rId6"/>
                        </a:rPr>
                        <a:t>https://www.nationalgeographic.com/environment/article/extreme-weather</a:t>
                      </a:r>
                      <a:r>
                        <a:rPr lang="en-US" sz="1250" b="0" dirty="0" smtClean="0">
                          <a:solidFill>
                            <a:schemeClr val="accent6">
                              <a:lumMod val="50000"/>
                            </a:schemeClr>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dirty="0" smtClean="0">
                          <a:solidFill>
                            <a:schemeClr val="accent6">
                              <a:lumMod val="50000"/>
                            </a:schemeClr>
                          </a:solidFill>
                        </a:rPr>
                        <a:t>Aerial photographs of rivers to match to their location:</a:t>
                      </a:r>
                      <a:r>
                        <a:rPr lang="en-US" sz="1250" b="0" baseline="0" dirty="0" smtClean="0">
                          <a:solidFill>
                            <a:schemeClr val="accent6">
                              <a:lumMod val="50000"/>
                            </a:schemeClr>
                          </a:solidFill>
                        </a:rPr>
                        <a:t>    </a:t>
                      </a:r>
                      <a:r>
                        <a:rPr lang="en-US" sz="1250" b="0" baseline="0" dirty="0" smtClean="0">
                          <a:solidFill>
                            <a:schemeClr val="accent6">
                              <a:lumMod val="50000"/>
                            </a:schemeClr>
                          </a:solidFill>
                          <a:hlinkClick r:id="rId7"/>
                        </a:rPr>
                        <a:t>https://www.istockphoto.com/photos/river-aerial-view-uk</a:t>
                      </a:r>
                      <a:r>
                        <a:rPr lang="en-US" sz="1250" b="0" baseline="0" dirty="0" smtClean="0">
                          <a:solidFill>
                            <a:schemeClr val="accent6">
                              <a:lumMod val="50000"/>
                            </a:schemeClr>
                          </a:solidFill>
                        </a:rPr>
                        <a:t> </a:t>
                      </a:r>
                      <a:endParaRPr lang="en-GB" sz="1250" b="0" dirty="0" smtClean="0">
                        <a:solidFill>
                          <a:schemeClr val="accent6">
                            <a:lumMod val="50000"/>
                          </a:schemeClr>
                        </a:solidFill>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654763865"/>
              </p:ext>
            </p:extLst>
          </p:nvPr>
        </p:nvGraphicFramePr>
        <p:xfrm>
          <a:off x="5128313" y="3997844"/>
          <a:ext cx="5879439" cy="2804160"/>
        </p:xfrm>
        <a:graphic>
          <a:graphicData uri="http://schemas.openxmlformats.org/drawingml/2006/table">
            <a:tbl>
              <a:tblPr firstRow="1" bandRow="1">
                <a:tableStyleId>{10A1B5D5-9B99-4C35-A422-299274C87663}</a:tableStyleId>
              </a:tblPr>
              <a:tblGrid>
                <a:gridCol w="1959813">
                  <a:extLst>
                    <a:ext uri="{9D8B030D-6E8A-4147-A177-3AD203B41FA5}">
                      <a16:colId xmlns:a16="http://schemas.microsoft.com/office/drawing/2014/main" val="601181539"/>
                    </a:ext>
                  </a:extLst>
                </a:gridCol>
                <a:gridCol w="1959813">
                  <a:extLst>
                    <a:ext uri="{9D8B030D-6E8A-4147-A177-3AD203B41FA5}">
                      <a16:colId xmlns:a16="http://schemas.microsoft.com/office/drawing/2014/main" val="1201128714"/>
                    </a:ext>
                  </a:extLst>
                </a:gridCol>
                <a:gridCol w="1959813">
                  <a:extLst>
                    <a:ext uri="{9D8B030D-6E8A-4147-A177-3AD203B41FA5}">
                      <a16:colId xmlns:a16="http://schemas.microsoft.com/office/drawing/2014/main" val="3057332064"/>
                    </a:ext>
                  </a:extLst>
                </a:gridCol>
              </a:tblGrid>
              <a:tr h="466623">
                <a:tc>
                  <a:txBody>
                    <a:bodyPr/>
                    <a:lstStyle/>
                    <a:p>
                      <a:pPr algn="ctr"/>
                      <a:r>
                        <a:rPr lang="en-GB" sz="1600" dirty="0"/>
                        <a:t>YEAR 8 – Term </a:t>
                      </a:r>
                      <a:r>
                        <a:rPr lang="en-GB" sz="1600" dirty="0" smtClean="0"/>
                        <a:t>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aseline="0" dirty="0" smtClean="0"/>
                        <a:t>Extreme Environments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a:t>
                      </a:r>
                      <a:r>
                        <a:rPr lang="en-GB" sz="1600" baseline="0" dirty="0"/>
                        <a:t> 8 – Term 2</a:t>
                      </a:r>
                    </a:p>
                    <a:p>
                      <a:pPr algn="ctr"/>
                      <a:r>
                        <a:rPr lang="en-US" sz="1200" baseline="0" dirty="0" smtClean="0"/>
                        <a:t>Extreme Earth</a:t>
                      </a:r>
                      <a:endParaRPr lang="en-GB"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8 – Term </a:t>
                      </a:r>
                      <a:r>
                        <a:rPr lang="en-GB" sz="1600" dirty="0" smtClean="0"/>
                        <a:t>3</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aseline="0" dirty="0" smtClean="0"/>
                        <a:t>Festivals</a:t>
                      </a:r>
                      <a:endParaRPr lang="en-GB" sz="1200"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1258304">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00" b="0" dirty="0" smtClean="0">
                          <a:solidFill>
                            <a:schemeClr val="accent6">
                              <a:lumMod val="50000"/>
                            </a:schemeClr>
                          </a:solidFill>
                        </a:rPr>
                        <a:t>Live webcam from Antarctica</a:t>
                      </a:r>
                      <a:r>
                        <a:rPr lang="en-US" sz="1200" b="0" baseline="0" dirty="0" smtClean="0">
                          <a:solidFill>
                            <a:schemeClr val="accent6">
                              <a:lumMod val="50000"/>
                            </a:schemeClr>
                          </a:solidFill>
                        </a:rPr>
                        <a:t> </a:t>
                      </a:r>
                      <a:r>
                        <a:rPr lang="en-US" sz="1200" b="0" baseline="0" dirty="0" smtClean="0">
                          <a:solidFill>
                            <a:schemeClr val="accent6">
                              <a:lumMod val="50000"/>
                            </a:schemeClr>
                          </a:solidFill>
                          <a:hlinkClick r:id="rId8"/>
                        </a:rPr>
                        <a:t>https://www.bas.ac.uk/data/our-data/images/webcams/</a:t>
                      </a:r>
                      <a:r>
                        <a:rPr lang="en-US" sz="1200" b="0" baseline="0" dirty="0" smtClean="0">
                          <a:solidFill>
                            <a:schemeClr val="accent6">
                              <a:lumMod val="50000"/>
                            </a:schemeClr>
                          </a:solidFill>
                        </a:rPr>
                        <a:t> </a:t>
                      </a:r>
                      <a:endParaRPr lang="en-US" sz="1200" b="0" dirty="0" smtClean="0">
                        <a:solidFill>
                          <a:schemeClr val="accent6">
                            <a:lumMod val="50000"/>
                          </a:schemeClr>
                        </a:solidFill>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00" b="0" dirty="0" smtClean="0">
                          <a:solidFill>
                            <a:schemeClr val="accent6">
                              <a:lumMod val="50000"/>
                            </a:schemeClr>
                          </a:solidFill>
                        </a:rPr>
                        <a:t>Maths – Climate Graphs for Sahara and Antarctica Deserts to compare.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00" b="0" dirty="0" smtClean="0">
                          <a:solidFill>
                            <a:schemeClr val="accent6">
                              <a:lumMod val="50000"/>
                            </a:schemeClr>
                          </a:solidFill>
                        </a:rPr>
                        <a:t>Aerial</a:t>
                      </a:r>
                      <a:r>
                        <a:rPr lang="en-US" sz="1200" b="0" baseline="0" dirty="0" smtClean="0">
                          <a:solidFill>
                            <a:schemeClr val="accent6">
                              <a:lumMod val="50000"/>
                            </a:schemeClr>
                          </a:solidFill>
                        </a:rPr>
                        <a:t> photos of deserts:  </a:t>
                      </a:r>
                      <a:r>
                        <a:rPr lang="en-US" sz="1200" b="0" dirty="0" smtClean="0">
                          <a:solidFill>
                            <a:schemeClr val="accent6">
                              <a:lumMod val="50000"/>
                            </a:schemeClr>
                          </a:solidFill>
                          <a:hlinkClick r:id="rId9"/>
                        </a:rPr>
                        <a:t>https://www.shutterstock.com/search/desert-aerial</a:t>
                      </a:r>
                      <a:r>
                        <a:rPr lang="en-US" sz="1200" b="0" dirty="0" smtClean="0">
                          <a:solidFill>
                            <a:schemeClr val="accent6">
                              <a:lumMod val="50000"/>
                            </a:schemeClr>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baseline="0" dirty="0" smtClean="0">
                          <a:solidFill>
                            <a:schemeClr val="accent6">
                              <a:lumMod val="50000"/>
                            </a:schemeClr>
                          </a:solidFill>
                        </a:rPr>
                        <a:t>Tectonic plate jigsaws.</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250" b="0" baseline="0" dirty="0" smtClean="0">
                          <a:solidFill>
                            <a:schemeClr val="accent6">
                              <a:lumMod val="50000"/>
                            </a:schemeClr>
                          </a:solidFill>
                        </a:rPr>
                        <a:t>YouTube studies into the centre of the earth.</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GB" sz="1250" dirty="0" smtClean="0">
                          <a:hlinkClick r:id="rId10"/>
                        </a:rPr>
                        <a:t>http://www.youtube.com/watch?v=Q9j1xGaxYzY</a:t>
                      </a:r>
                      <a:r>
                        <a:rPr lang="en-GB" sz="1250" dirty="0" smtClean="0"/>
                        <a:t> </a:t>
                      </a:r>
                      <a:r>
                        <a:rPr lang="en-GB" sz="1250" b="0" dirty="0" smtClean="0">
                          <a:solidFill>
                            <a:schemeClr val="accent6">
                              <a:lumMod val="50000"/>
                            </a:schemeClr>
                          </a:solidFill>
                        </a:rPr>
                        <a:t>       </a:t>
                      </a:r>
                      <a:r>
                        <a:rPr lang="en-GB" sz="1250" dirty="0" smtClean="0">
                          <a:hlinkClick r:id="rId11"/>
                        </a:rPr>
                        <a:t>https://youtu.be/NAHY6965o08</a:t>
                      </a:r>
                      <a:r>
                        <a:rPr lang="en-GB" sz="1250" dirty="0" smtClean="0"/>
                        <a:t> </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sz="1250" b="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Wingdings" panose="05000000000000000000" pitchFamily="2" charset="2"/>
                        <a:buChar char="q"/>
                      </a:pPr>
                      <a:r>
                        <a:rPr lang="en-US" sz="1250" b="0" dirty="0" smtClean="0">
                          <a:solidFill>
                            <a:schemeClr val="accent6">
                              <a:lumMod val="50000"/>
                            </a:schemeClr>
                          </a:solidFill>
                        </a:rPr>
                        <a:t>OS map</a:t>
                      </a:r>
                      <a:r>
                        <a:rPr lang="en-US" sz="1250" b="0" baseline="0" dirty="0" smtClean="0">
                          <a:solidFill>
                            <a:schemeClr val="accent6">
                              <a:lumMod val="50000"/>
                            </a:schemeClr>
                          </a:solidFill>
                        </a:rPr>
                        <a:t> work.</a:t>
                      </a:r>
                    </a:p>
                    <a:p>
                      <a:pPr marL="285750" indent="-285750">
                        <a:buFont typeface="Wingdings" panose="05000000000000000000" pitchFamily="2" charset="2"/>
                        <a:buChar char="q"/>
                      </a:pPr>
                      <a:r>
                        <a:rPr lang="en-US" sz="1250" b="0" baseline="0" dirty="0" smtClean="0">
                          <a:solidFill>
                            <a:schemeClr val="accent6">
                              <a:lumMod val="50000"/>
                            </a:schemeClr>
                          </a:solidFill>
                        </a:rPr>
                        <a:t>Designing a festival project. Show and tell projects.</a:t>
                      </a:r>
                      <a:endParaRPr lang="en-GB" sz="1250" b="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spTree>
    <p:extLst>
      <p:ext uri="{BB962C8B-B14F-4D97-AF65-F5344CB8AC3E}">
        <p14:creationId xmlns:p14="http://schemas.microsoft.com/office/powerpoint/2010/main" val="2774874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1524000" y="0"/>
            <a:ext cx="9144000" cy="518795"/>
          </a:xfrm>
          <a:gradFill>
            <a:gsLst>
              <a:gs pos="0">
                <a:schemeClr val="accent6">
                  <a:lumMod val="20000"/>
                  <a:lumOff val="80000"/>
                </a:schemeClr>
              </a:gs>
              <a:gs pos="35000">
                <a:schemeClr val="accent6">
                  <a:lumMod val="60000"/>
                  <a:lumOff val="40000"/>
                </a:schemeClr>
              </a:gs>
              <a:gs pos="100000">
                <a:schemeClr val="accent6">
                  <a:lumMod val="50000"/>
                </a:schemeClr>
              </a:gs>
            </a:gsLst>
          </a:gradFill>
        </p:spPr>
        <p:style>
          <a:lnRef idx="1">
            <a:schemeClr val="accent3"/>
          </a:lnRef>
          <a:fillRef idx="2">
            <a:schemeClr val="accent3"/>
          </a:fillRef>
          <a:effectRef idx="1">
            <a:schemeClr val="accent3"/>
          </a:effectRef>
          <a:fontRef idx="minor">
            <a:schemeClr val="dk1"/>
          </a:fontRef>
        </p:style>
        <p:txBody>
          <a:bodyPr>
            <a:normAutofit fontScale="90000"/>
          </a:bodyPr>
          <a:lstStyle/>
          <a:p>
            <a:pPr algn="ctr"/>
            <a:r>
              <a:rPr lang="en-US" b="1" dirty="0" smtClean="0">
                <a:solidFill>
                  <a:schemeClr val="accent6">
                    <a:lumMod val="50000"/>
                  </a:schemeClr>
                </a:solidFill>
              </a:rPr>
              <a:t>Enrichment KS2 </a:t>
            </a:r>
            <a:r>
              <a:rPr lang="en-US" b="1" dirty="0">
                <a:solidFill>
                  <a:schemeClr val="accent6">
                    <a:lumMod val="50000"/>
                  </a:schemeClr>
                </a:solidFill>
              </a:rPr>
              <a:t>&amp;</a:t>
            </a:r>
            <a:r>
              <a:rPr lang="en-US" b="1" dirty="0" smtClean="0">
                <a:solidFill>
                  <a:schemeClr val="accent6">
                    <a:lumMod val="50000"/>
                  </a:schemeClr>
                </a:solidFill>
              </a:rPr>
              <a:t> KS3</a:t>
            </a:r>
            <a:endParaRPr lang="en-GB" b="1" dirty="0">
              <a:solidFill>
                <a:schemeClr val="accent6">
                  <a:lumMod val="50000"/>
                </a:schemeClr>
              </a:solidFill>
            </a:endParaRPr>
          </a:p>
        </p:txBody>
      </p:sp>
      <p:sp>
        <p:nvSpPr>
          <p:cNvPr id="4" name="Slide Number Placeholder 3"/>
          <p:cNvSpPr>
            <a:spLocks noGrp="1"/>
          </p:cNvSpPr>
          <p:nvPr>
            <p:ph type="sldNum" sz="quarter" idx="12"/>
          </p:nvPr>
        </p:nvSpPr>
        <p:spPr/>
        <p:txBody>
          <a:bodyPr/>
          <a:lstStyle/>
          <a:p>
            <a:pPr>
              <a:defRPr/>
            </a:pPr>
            <a:fld id="{2BFB339F-DC54-43A2-A985-DE64F48AF747}" type="slidenum">
              <a:rPr lang="en-US" smtClean="0"/>
              <a:pPr>
                <a:defRPr/>
              </a:pPr>
              <a:t>9</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824952708"/>
              </p:ext>
            </p:extLst>
          </p:nvPr>
        </p:nvGraphicFramePr>
        <p:xfrm>
          <a:off x="261108" y="938568"/>
          <a:ext cx="5744490" cy="1917912"/>
        </p:xfrm>
        <a:graphic>
          <a:graphicData uri="http://schemas.openxmlformats.org/drawingml/2006/table">
            <a:tbl>
              <a:tblPr firstRow="1" bandRow="1">
                <a:tableStyleId>{10A1B5D5-9B99-4C35-A422-299274C87663}</a:tableStyleId>
              </a:tblPr>
              <a:tblGrid>
                <a:gridCol w="1914830">
                  <a:extLst>
                    <a:ext uri="{9D8B030D-6E8A-4147-A177-3AD203B41FA5}">
                      <a16:colId xmlns:a16="http://schemas.microsoft.com/office/drawing/2014/main" val="1201128714"/>
                    </a:ext>
                  </a:extLst>
                </a:gridCol>
                <a:gridCol w="1914830">
                  <a:extLst>
                    <a:ext uri="{9D8B030D-6E8A-4147-A177-3AD203B41FA5}">
                      <a16:colId xmlns:a16="http://schemas.microsoft.com/office/drawing/2014/main" val="826872604"/>
                    </a:ext>
                  </a:extLst>
                </a:gridCol>
                <a:gridCol w="1914830">
                  <a:extLst>
                    <a:ext uri="{9D8B030D-6E8A-4147-A177-3AD203B41FA5}">
                      <a16:colId xmlns:a16="http://schemas.microsoft.com/office/drawing/2014/main" val="3057332064"/>
                    </a:ext>
                  </a:extLst>
                </a:gridCol>
              </a:tblGrid>
              <a:tr h="189727">
                <a:tc>
                  <a:txBody>
                    <a:bodyPr/>
                    <a:lstStyle/>
                    <a:p>
                      <a:pPr algn="ctr"/>
                      <a:r>
                        <a:rPr lang="en-GB" sz="1600" dirty="0"/>
                        <a:t>YEAR 5 - Term 1 </a:t>
                      </a:r>
                    </a:p>
                    <a:p>
                      <a:pPr algn="ctr"/>
                      <a:r>
                        <a:rPr lang="en-GB" sz="1200" dirty="0"/>
                        <a:t>Amazing</a:t>
                      </a:r>
                      <a:r>
                        <a:rPr lang="en-GB" sz="1200" baseline="0" dirty="0"/>
                        <a:t> Africa</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a:t>
                      </a:r>
                      <a:r>
                        <a:rPr lang="en-GB" sz="1600" baseline="0" dirty="0"/>
                        <a:t> 5- Term 2</a:t>
                      </a:r>
                    </a:p>
                    <a:p>
                      <a:pPr algn="ctr"/>
                      <a:r>
                        <a:rPr lang="en-GB" sz="1200" dirty="0"/>
                        <a:t>Captivating</a:t>
                      </a:r>
                      <a:r>
                        <a:rPr lang="en-GB" sz="1200" baseline="0" dirty="0"/>
                        <a:t> China</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5 - Term 3</a:t>
                      </a:r>
                    </a:p>
                    <a:p>
                      <a:pPr algn="ctr"/>
                      <a:r>
                        <a:rPr lang="en-GB" sz="1200" dirty="0"/>
                        <a:t>Brilliant Britain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1399752">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baseline="0" dirty="0" smtClean="0">
                          <a:solidFill>
                            <a:schemeClr val="accent6">
                              <a:lumMod val="50000"/>
                            </a:schemeClr>
                          </a:solidFill>
                        </a:rPr>
                        <a:t>Visit from an adult that has travelled/ lived in Africa.</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GB"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baseline="0" dirty="0" smtClean="0">
                          <a:solidFill>
                            <a:schemeClr val="accent6">
                              <a:lumMod val="50000"/>
                            </a:schemeClr>
                          </a:solidFill>
                        </a:rPr>
                        <a:t>Visit from an adult that has travelled/ lived in China.</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GB" sz="1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Trip to see the River Thames.</a:t>
                      </a:r>
                      <a:endParaRPr lang="en-GB" sz="1400" b="0" dirty="0" smtClean="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137239385"/>
              </p:ext>
            </p:extLst>
          </p:nvPr>
        </p:nvGraphicFramePr>
        <p:xfrm>
          <a:off x="6096000" y="938569"/>
          <a:ext cx="5879439" cy="1935745"/>
        </p:xfrm>
        <a:graphic>
          <a:graphicData uri="http://schemas.openxmlformats.org/drawingml/2006/table">
            <a:tbl>
              <a:tblPr firstRow="1" bandRow="1">
                <a:tableStyleId>{10A1B5D5-9B99-4C35-A422-299274C87663}</a:tableStyleId>
              </a:tblPr>
              <a:tblGrid>
                <a:gridCol w="1959813">
                  <a:extLst>
                    <a:ext uri="{9D8B030D-6E8A-4147-A177-3AD203B41FA5}">
                      <a16:colId xmlns:a16="http://schemas.microsoft.com/office/drawing/2014/main" val="601181539"/>
                    </a:ext>
                  </a:extLst>
                </a:gridCol>
                <a:gridCol w="1959813">
                  <a:extLst>
                    <a:ext uri="{9D8B030D-6E8A-4147-A177-3AD203B41FA5}">
                      <a16:colId xmlns:a16="http://schemas.microsoft.com/office/drawing/2014/main" val="1201128714"/>
                    </a:ext>
                  </a:extLst>
                </a:gridCol>
                <a:gridCol w="1959813">
                  <a:extLst>
                    <a:ext uri="{9D8B030D-6E8A-4147-A177-3AD203B41FA5}">
                      <a16:colId xmlns:a16="http://schemas.microsoft.com/office/drawing/2014/main" val="3057332064"/>
                    </a:ext>
                  </a:extLst>
                </a:gridCol>
              </a:tblGrid>
              <a:tr h="500326">
                <a:tc>
                  <a:txBody>
                    <a:bodyPr/>
                    <a:lstStyle/>
                    <a:p>
                      <a:pPr algn="ctr"/>
                      <a:r>
                        <a:rPr lang="en-GB" sz="1600" dirty="0"/>
                        <a:t>YEAR 6  - Term 1</a:t>
                      </a:r>
                    </a:p>
                    <a:p>
                      <a:pPr algn="ctr"/>
                      <a:r>
                        <a:rPr lang="en-GB" sz="1200" dirty="0"/>
                        <a:t>Venturesome Vikings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t>YEAR 6 – Term 2</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Mighty Mountains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6 – Term 3</a:t>
                      </a:r>
                    </a:p>
                    <a:p>
                      <a:pPr algn="ctr"/>
                      <a:r>
                        <a:rPr lang="en-GB" sz="1200" dirty="0"/>
                        <a:t>Titanic Tragedy</a:t>
                      </a:r>
                      <a:r>
                        <a:rPr lang="en-GB" sz="1200" baseline="0" dirty="0"/>
                        <a:t> </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1417585">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baseline="0" dirty="0" smtClean="0">
                          <a:solidFill>
                            <a:schemeClr val="accent6">
                              <a:lumMod val="50000"/>
                            </a:schemeClr>
                          </a:solidFill>
                        </a:rPr>
                        <a:t>Visit from an adult that has travelled/ lived in Scandinavia.</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GB" sz="1400" b="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baseline="0" dirty="0" smtClean="0">
                          <a:solidFill>
                            <a:schemeClr val="accent6">
                              <a:lumMod val="50000"/>
                            </a:schemeClr>
                          </a:solidFill>
                        </a:rPr>
                        <a:t>Visit from an adult that has climbed a mountain e.g. Mrs Kerr and the 3 Peaks challenge.</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GB"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baseline="0" dirty="0" smtClean="0">
                          <a:solidFill>
                            <a:schemeClr val="accent6">
                              <a:lumMod val="50000"/>
                            </a:schemeClr>
                          </a:solidFill>
                        </a:rPr>
                        <a:t>Sea City Museum, Southampton – to discover the Story of the Titanic</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sz="1400" b="0" kern="1200" dirty="0" smtClean="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549300229"/>
              </p:ext>
            </p:extLst>
          </p:nvPr>
        </p:nvGraphicFramePr>
        <p:xfrm>
          <a:off x="1271662" y="3380473"/>
          <a:ext cx="3829660" cy="1908597"/>
        </p:xfrm>
        <a:graphic>
          <a:graphicData uri="http://schemas.openxmlformats.org/drawingml/2006/table">
            <a:tbl>
              <a:tblPr firstRow="1" bandRow="1">
                <a:tableStyleId>{10A1B5D5-9B99-4C35-A422-299274C87663}</a:tableStyleId>
              </a:tblPr>
              <a:tblGrid>
                <a:gridCol w="1914830">
                  <a:extLst>
                    <a:ext uri="{9D8B030D-6E8A-4147-A177-3AD203B41FA5}">
                      <a16:colId xmlns:a16="http://schemas.microsoft.com/office/drawing/2014/main" val="1201128714"/>
                    </a:ext>
                  </a:extLst>
                </a:gridCol>
                <a:gridCol w="1914830">
                  <a:extLst>
                    <a:ext uri="{9D8B030D-6E8A-4147-A177-3AD203B41FA5}">
                      <a16:colId xmlns:a16="http://schemas.microsoft.com/office/drawing/2014/main" val="826872604"/>
                    </a:ext>
                  </a:extLst>
                </a:gridCol>
              </a:tblGrid>
              <a:tr h="533256">
                <a:tc>
                  <a:txBody>
                    <a:bodyPr/>
                    <a:lstStyle/>
                    <a:p>
                      <a:pPr algn="ctr"/>
                      <a:r>
                        <a:rPr lang="en-GB" sz="1600" dirty="0" smtClean="0"/>
                        <a:t> </a:t>
                      </a:r>
                      <a:r>
                        <a:rPr lang="en-GB" sz="1400" dirty="0" smtClean="0"/>
                        <a:t>YEAR 7 – Term 1</a:t>
                      </a:r>
                    </a:p>
                    <a:p>
                      <a:pPr algn="ctr"/>
                      <a:r>
                        <a:rPr lang="en-GB" sz="1200" dirty="0" smtClean="0"/>
                        <a:t>United</a:t>
                      </a:r>
                      <a:r>
                        <a:rPr lang="en-GB" sz="1200" baseline="0" dirty="0" smtClean="0"/>
                        <a:t> Kingdom</a:t>
                      </a:r>
                      <a:endParaRPr lang="en-GB"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7 – Term 3</a:t>
                      </a:r>
                    </a:p>
                    <a:p>
                      <a:pPr algn="ctr"/>
                      <a:r>
                        <a:rPr lang="en-GB" sz="1200" dirty="0" smtClean="0"/>
                        <a:t>Hydrology and Rivers</a:t>
                      </a: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1375341">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Visit to a local weather station.</a:t>
                      </a:r>
                      <a:endParaRPr lang="en-GB" sz="1400" b="0"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baseline="0" dirty="0" smtClean="0">
                          <a:solidFill>
                            <a:schemeClr val="accent6">
                              <a:lumMod val="50000"/>
                            </a:schemeClr>
                          </a:solidFill>
                        </a:rPr>
                        <a:t>Trip to Poole Harbour and Wareham (Frome) River.</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GB" sz="1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217504323"/>
              </p:ext>
            </p:extLst>
          </p:nvPr>
        </p:nvGraphicFramePr>
        <p:xfrm>
          <a:off x="5366244" y="3399311"/>
          <a:ext cx="5879439" cy="1889760"/>
        </p:xfrm>
        <a:graphic>
          <a:graphicData uri="http://schemas.openxmlformats.org/drawingml/2006/table">
            <a:tbl>
              <a:tblPr firstRow="1" bandRow="1">
                <a:tableStyleId>{10A1B5D5-9B99-4C35-A422-299274C87663}</a:tableStyleId>
              </a:tblPr>
              <a:tblGrid>
                <a:gridCol w="1959813">
                  <a:extLst>
                    <a:ext uri="{9D8B030D-6E8A-4147-A177-3AD203B41FA5}">
                      <a16:colId xmlns:a16="http://schemas.microsoft.com/office/drawing/2014/main" val="601181539"/>
                    </a:ext>
                  </a:extLst>
                </a:gridCol>
                <a:gridCol w="1959813">
                  <a:extLst>
                    <a:ext uri="{9D8B030D-6E8A-4147-A177-3AD203B41FA5}">
                      <a16:colId xmlns:a16="http://schemas.microsoft.com/office/drawing/2014/main" val="1201128714"/>
                    </a:ext>
                  </a:extLst>
                </a:gridCol>
                <a:gridCol w="1959813">
                  <a:extLst>
                    <a:ext uri="{9D8B030D-6E8A-4147-A177-3AD203B41FA5}">
                      <a16:colId xmlns:a16="http://schemas.microsoft.com/office/drawing/2014/main" val="3057332064"/>
                    </a:ext>
                  </a:extLst>
                </a:gridCol>
              </a:tblGrid>
              <a:tr h="498334">
                <a:tc>
                  <a:txBody>
                    <a:bodyPr/>
                    <a:lstStyle/>
                    <a:p>
                      <a:pPr algn="ctr"/>
                      <a:r>
                        <a:rPr lang="en-GB" sz="1600" dirty="0"/>
                        <a:t>YEAR 8 – Term </a:t>
                      </a:r>
                      <a:r>
                        <a:rPr lang="en-GB" sz="1600" dirty="0" smtClean="0"/>
                        <a:t>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aseline="0" dirty="0" smtClean="0"/>
                        <a:t>Extreme Environments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a:t>
                      </a:r>
                      <a:r>
                        <a:rPr lang="en-GB" sz="1600" baseline="0" dirty="0"/>
                        <a:t> 8 – Term 2</a:t>
                      </a:r>
                    </a:p>
                    <a:p>
                      <a:pPr algn="ctr"/>
                      <a:r>
                        <a:rPr lang="en-US" sz="1200" baseline="0" dirty="0" smtClean="0"/>
                        <a:t>Extreme Earth</a:t>
                      </a:r>
                      <a:endParaRPr lang="en-GB"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600" dirty="0"/>
                        <a:t>YEAR 8 – Term </a:t>
                      </a:r>
                      <a:r>
                        <a:rPr lang="en-GB" sz="1600" dirty="0" smtClean="0"/>
                        <a:t>3</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aseline="0" dirty="0" smtClean="0"/>
                        <a:t>Festivals</a:t>
                      </a:r>
                      <a:endParaRPr lang="en-GB" sz="1200"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3192461"/>
                  </a:ext>
                </a:extLst>
              </a:tr>
              <a:tr h="1337397">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kern="1200" dirty="0" smtClean="0">
                          <a:solidFill>
                            <a:schemeClr val="accent6">
                              <a:lumMod val="50000"/>
                            </a:schemeClr>
                          </a:solidFill>
                          <a:effectLst/>
                          <a:latin typeface="+mn-lt"/>
                          <a:ea typeface="+mn-ea"/>
                          <a:cs typeface="+mn-cs"/>
                        </a:rPr>
                        <a:t>Talk from a person who has first hand experience of living or spending a large amount of time in a desert.</a:t>
                      </a:r>
                      <a:endParaRPr lang="en-GB" sz="1400" b="0" kern="1200" dirty="0">
                        <a:solidFill>
                          <a:schemeClr val="accent6">
                            <a:lumMod val="50000"/>
                          </a:schemeClr>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dirty="0" smtClean="0">
                          <a:solidFill>
                            <a:schemeClr val="accent6">
                              <a:lumMod val="50000"/>
                            </a:schemeClr>
                          </a:solidFill>
                        </a:rPr>
                        <a:t>Talk from a survivor of an earthquake or volcanic eruption.</a:t>
                      </a:r>
                      <a:endParaRPr lang="en-GB" sz="1400" b="0" dirty="0">
                        <a:solidFill>
                          <a:schemeClr val="accent6">
                            <a:lumMod val="5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400" b="0" baseline="0" dirty="0" smtClean="0">
                          <a:solidFill>
                            <a:schemeClr val="accent6">
                              <a:lumMod val="50000"/>
                            </a:schemeClr>
                          </a:solidFill>
                        </a:rPr>
                        <a:t>Trip to the New Forest – Mapping Festivals link.</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GB" sz="1400" b="0" kern="1200" dirty="0" smtClean="0">
                        <a:solidFill>
                          <a:schemeClr val="accent6">
                            <a:lumMod val="50000"/>
                          </a:schemeClr>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5769451"/>
                  </a:ext>
                </a:extLst>
              </a:tr>
            </a:tbl>
          </a:graphicData>
        </a:graphic>
      </p:graphicFrame>
    </p:spTree>
    <p:extLst>
      <p:ext uri="{BB962C8B-B14F-4D97-AF65-F5344CB8AC3E}">
        <p14:creationId xmlns:p14="http://schemas.microsoft.com/office/powerpoint/2010/main" val="29383490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2790</TotalTime>
  <Words>4377</Words>
  <Application>Microsoft Office PowerPoint</Application>
  <PresentationFormat>Widescreen</PresentationFormat>
  <Paragraphs>413</Paragraphs>
  <Slides>9</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Calibri Light</vt:lpstr>
      <vt:lpstr>Century Gothic</vt:lpstr>
      <vt:lpstr>Comic Sans MS</vt:lpstr>
      <vt:lpstr>Courier New</vt:lpstr>
      <vt:lpstr>Wingdings</vt:lpstr>
      <vt:lpstr>Office Theme</vt:lpstr>
      <vt:lpstr>PowerPoint Presentation</vt:lpstr>
      <vt:lpstr>PowerPoint Presentation</vt:lpstr>
      <vt:lpstr>PowerPoint Presentation</vt:lpstr>
      <vt:lpstr>Global Learning KS2 &amp; KS3</vt:lpstr>
      <vt:lpstr>Our Global View - KS2 &amp; KS3 Geography &amp; History Lessons</vt:lpstr>
      <vt:lpstr>Cross-curricular Writing KS2 &amp; KS3</vt:lpstr>
      <vt:lpstr>Speaking and Listening KS2 &amp; KS3</vt:lpstr>
      <vt:lpstr>Hook and Sparkle KS2 &amp; KS3</vt:lpstr>
      <vt:lpstr>Enrichment KS2 &amp; KS3</vt:lpstr>
    </vt:vector>
  </TitlesOfParts>
  <Company>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Charlotte Watkins</dc:creator>
  <cp:lastModifiedBy>Kerry Middleton</cp:lastModifiedBy>
  <cp:revision>337</cp:revision>
  <cp:lastPrinted>2025-04-22T10:58:19Z</cp:lastPrinted>
  <dcterms:created xsi:type="dcterms:W3CDTF">2020-01-22T11:44:23Z</dcterms:created>
  <dcterms:modified xsi:type="dcterms:W3CDTF">2025-07-15T13:51:24Z</dcterms:modified>
</cp:coreProperties>
</file>