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6" r:id="rId4"/>
    <p:sldId id="267" r:id="rId5"/>
    <p:sldId id="259" r:id="rId6"/>
    <p:sldId id="266" r:id="rId7"/>
    <p:sldId id="260" r:id="rId8"/>
    <p:sldId id="262" r:id="rId9"/>
    <p:sldId id="265" r:id="rId10"/>
  </p:sldIdLst>
  <p:sldSz cx="12192000" cy="6858000"/>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F6E2"/>
    <a:srgbClr val="EAF5DF"/>
    <a:srgbClr val="FBFDF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93066" autoAdjust="0"/>
  </p:normalViewPr>
  <p:slideViewPr>
    <p:cSldViewPr snapToGrid="0">
      <p:cViewPr varScale="1">
        <p:scale>
          <a:sx n="67" d="100"/>
          <a:sy n="67" d="100"/>
        </p:scale>
        <p:origin x="72" y="6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rry Willis" userId="42c0a4458adb8c10" providerId="LiveId" clId="{F148B0F0-9EBE-4A4C-B82E-735DD8408C37}"/>
    <pc:docChg chg="modSld">
      <pc:chgData name="Kerry Willis" userId="42c0a4458adb8c10" providerId="LiveId" clId="{F148B0F0-9EBE-4A4C-B82E-735DD8408C37}" dt="2020-11-29T12:49:02.831" v="19" actId="20577"/>
      <pc:docMkLst>
        <pc:docMk/>
      </pc:docMkLst>
      <pc:sldChg chg="modSp mod">
        <pc:chgData name="Kerry Willis" userId="42c0a4458adb8c10" providerId="LiveId" clId="{F148B0F0-9EBE-4A4C-B82E-735DD8408C37}" dt="2020-11-29T12:49:02.831" v="19" actId="20577"/>
        <pc:sldMkLst>
          <pc:docMk/>
          <pc:sldMk cId="3544951840" sldId="258"/>
        </pc:sldMkLst>
        <pc:graphicFrameChg chg="modGraphic">
          <ac:chgData name="Kerry Willis" userId="42c0a4458adb8c10" providerId="LiveId" clId="{F148B0F0-9EBE-4A4C-B82E-735DD8408C37}" dt="2020-11-29T12:49:02.831" v="19" actId="20577"/>
          <ac:graphicFrameMkLst>
            <pc:docMk/>
            <pc:sldMk cId="3544951840" sldId="258"/>
            <ac:graphicFrameMk id="18"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CCA3AF46-0923-47A9-8F4E-57B6640D6FEE}" type="datetimeFigureOut">
              <a:rPr lang="en-GB" smtClean="0"/>
              <a:t>16/07/2025</a:t>
            </a:fld>
            <a:endParaRPr lang="en-GB" dirty="0"/>
          </a:p>
        </p:txBody>
      </p:sp>
      <p:sp>
        <p:nvSpPr>
          <p:cNvPr id="4" name="Slide Image Placeholder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51388"/>
            <a:ext cx="5438775" cy="388778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63"/>
            <a:ext cx="2946400" cy="4953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688" y="9377363"/>
            <a:ext cx="2946400" cy="495300"/>
          </a:xfrm>
          <a:prstGeom prst="rect">
            <a:avLst/>
          </a:prstGeom>
        </p:spPr>
        <p:txBody>
          <a:bodyPr vert="horz" lIns="91440" tIns="45720" rIns="91440" bIns="45720" rtlCol="0" anchor="b"/>
          <a:lstStyle>
            <a:lvl1pPr algn="r">
              <a:defRPr sz="1200"/>
            </a:lvl1pPr>
          </a:lstStyle>
          <a:p>
            <a:fld id="{3B4D2E23-0B40-49D2-8B3F-BB28AC120730}" type="slidenum">
              <a:rPr lang="en-GB" smtClean="0"/>
              <a:t>‹#›</a:t>
            </a:fld>
            <a:endParaRPr lang="en-GB" dirty="0"/>
          </a:p>
        </p:txBody>
      </p:sp>
    </p:spTree>
    <p:extLst>
      <p:ext uri="{BB962C8B-B14F-4D97-AF65-F5344CB8AC3E}">
        <p14:creationId xmlns:p14="http://schemas.microsoft.com/office/powerpoint/2010/main" val="1251233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B4D2E23-0B40-49D2-8B3F-BB28AC120730}" type="slidenum">
              <a:rPr lang="en-GB" smtClean="0"/>
              <a:t>1</a:t>
            </a:fld>
            <a:endParaRPr lang="en-GB" dirty="0"/>
          </a:p>
        </p:txBody>
      </p:sp>
    </p:spTree>
    <p:extLst>
      <p:ext uri="{BB962C8B-B14F-4D97-AF65-F5344CB8AC3E}">
        <p14:creationId xmlns:p14="http://schemas.microsoft.com/office/powerpoint/2010/main" val="2908196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B4D2E23-0B40-49D2-8B3F-BB28AC120730}" type="slidenum">
              <a:rPr lang="en-GB" smtClean="0"/>
              <a:t>2</a:t>
            </a:fld>
            <a:endParaRPr lang="en-GB" dirty="0"/>
          </a:p>
        </p:txBody>
      </p:sp>
    </p:spTree>
    <p:extLst>
      <p:ext uri="{BB962C8B-B14F-4D97-AF65-F5344CB8AC3E}">
        <p14:creationId xmlns:p14="http://schemas.microsoft.com/office/powerpoint/2010/main" val="795427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B4D2E23-0B40-49D2-8B3F-BB28AC120730}" type="slidenum">
              <a:rPr lang="en-GB" smtClean="0"/>
              <a:t>3</a:t>
            </a:fld>
            <a:endParaRPr lang="en-GB" dirty="0"/>
          </a:p>
        </p:txBody>
      </p:sp>
    </p:spTree>
    <p:extLst>
      <p:ext uri="{BB962C8B-B14F-4D97-AF65-F5344CB8AC3E}">
        <p14:creationId xmlns:p14="http://schemas.microsoft.com/office/powerpoint/2010/main" val="872266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56DD828-F978-453E-827F-D723F7991403}" type="datetimeFigureOut">
              <a:rPr lang="en-GB" smtClean="0"/>
              <a:t>16/07/2025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1922845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56DD828-F978-453E-827F-D723F7991403}" type="datetimeFigureOut">
              <a:rPr lang="en-GB" smtClean="0"/>
              <a:t>16/07/2025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705531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56DD828-F978-453E-827F-D723F7991403}" type="datetimeFigureOut">
              <a:rPr lang="en-GB" smtClean="0"/>
              <a:t>16/07/2025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33981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56DD828-F978-453E-827F-D723F7991403}" type="datetimeFigureOut">
              <a:rPr lang="en-GB" smtClean="0"/>
              <a:t>16/07/2025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567962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56DD828-F978-453E-827F-D723F7991403}" type="datetimeFigureOut">
              <a:rPr lang="en-GB" smtClean="0"/>
              <a:t>16/07/2025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1730056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56DD828-F978-453E-827F-D723F7991403}" type="datetimeFigureOut">
              <a:rPr lang="en-GB" smtClean="0"/>
              <a:t>16/07/2025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1610003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56DD828-F978-453E-827F-D723F7991403}" type="datetimeFigureOut">
              <a:rPr lang="en-GB" smtClean="0"/>
              <a:t>16/07/2025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451012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56DD828-F978-453E-827F-D723F7991403}" type="datetimeFigureOut">
              <a:rPr lang="en-GB" smtClean="0"/>
              <a:t>16/07/2025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109106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6DD828-F978-453E-827F-D723F7991403}" type="datetimeFigureOut">
              <a:rPr lang="en-GB" smtClean="0"/>
              <a:t>16/07/2025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222618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6DD828-F978-453E-827F-D723F7991403}" type="datetimeFigureOut">
              <a:rPr lang="en-GB" smtClean="0"/>
              <a:t>16/07/2025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1382010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6DD828-F978-453E-827F-D723F7991403}" type="datetimeFigureOut">
              <a:rPr lang="en-GB" smtClean="0"/>
              <a:t>16/07/2025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351835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DD828-F978-453E-827F-D723F7991403}" type="datetimeFigureOut">
              <a:rPr lang="en-GB" smtClean="0"/>
              <a:t>16/07/2025</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DDA097-2B70-48A5-92A2-F30E66E6733D}" type="slidenum">
              <a:rPr lang="en-GB" smtClean="0"/>
              <a:t>‹#›</a:t>
            </a:fld>
            <a:endParaRPr lang="en-GB" dirty="0"/>
          </a:p>
        </p:txBody>
      </p:sp>
    </p:spTree>
    <p:extLst>
      <p:ext uri="{BB962C8B-B14F-4D97-AF65-F5344CB8AC3E}">
        <p14:creationId xmlns:p14="http://schemas.microsoft.com/office/powerpoint/2010/main" val="2610930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dY_3ggKg0Bc" TargetMode="External"/><Relationship Id="rId2" Type="http://schemas.openxmlformats.org/officeDocument/2006/relationships/hyperlink" Target="https://www.youtube.com/watch?v=L76e6vVJbI0" TargetMode="External"/><Relationship Id="rId1" Type="http://schemas.openxmlformats.org/officeDocument/2006/relationships/slideLayout" Target="../slideLayouts/slideLayout2.xml"/><Relationship Id="rId6" Type="http://schemas.openxmlformats.org/officeDocument/2006/relationships/hyperlink" Target="https://www.rmg.co.uk/stories/topics/queen-elizabeth-speech-troops-tilbury" TargetMode="External"/><Relationship Id="rId5" Type="http://schemas.openxmlformats.org/officeDocument/2006/relationships/hyperlink" Target="https://www.bayeuxmuseum.com/en/" TargetMode="External"/><Relationship Id="rId4" Type="http://schemas.openxmlformats.org/officeDocument/2006/relationships/hyperlink" Target="https://www.youtube.com/watch?v=UOCSs8JYU5o"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seacityusuem.co.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4793" y="245109"/>
            <a:ext cx="1215614" cy="584775"/>
          </a:xfrm>
          <a:prstGeom prst="rect">
            <a:avLst/>
          </a:prstGeom>
          <a:noFill/>
          <a:ln w="28575">
            <a:solidFill>
              <a:schemeClr val="tx1"/>
            </a:solidFill>
          </a:ln>
        </p:spPr>
        <p:txBody>
          <a:bodyPr wrap="square" rtlCol="0">
            <a:spAutoFit/>
          </a:bodyPr>
          <a:lstStyle/>
          <a:p>
            <a:pPr algn="ctr"/>
            <a:r>
              <a:rPr lang="en-GB" sz="1550" u="sng" dirty="0">
                <a:latin typeface="Comic Sans MS" panose="030F0702030302020204" pitchFamily="66" charset="0"/>
              </a:rPr>
              <a:t>History  Curriculum</a:t>
            </a:r>
          </a:p>
        </p:txBody>
      </p:sp>
      <p:graphicFrame>
        <p:nvGraphicFramePr>
          <p:cNvPr id="3" name="Table 2"/>
          <p:cNvGraphicFramePr>
            <a:graphicFrameLocks noGrp="1"/>
          </p:cNvGraphicFramePr>
          <p:nvPr>
            <p:extLst>
              <p:ext uri="{D42A27DB-BD31-4B8C-83A1-F6EECF244321}">
                <p14:modId xmlns:p14="http://schemas.microsoft.com/office/powerpoint/2010/main" val="99869696"/>
              </p:ext>
            </p:extLst>
          </p:nvPr>
        </p:nvGraphicFramePr>
        <p:xfrm>
          <a:off x="241443" y="1951291"/>
          <a:ext cx="5744490" cy="4854678"/>
        </p:xfrm>
        <a:graphic>
          <a:graphicData uri="http://schemas.openxmlformats.org/drawingml/2006/table">
            <a:tbl>
              <a:tblPr firstRow="1" bandRow="1">
                <a:tableStyleId>{10A1B5D5-9B99-4C35-A422-299274C87663}</a:tableStyleId>
              </a:tblPr>
              <a:tblGrid>
                <a:gridCol w="1914830">
                  <a:extLst>
                    <a:ext uri="{9D8B030D-6E8A-4147-A177-3AD203B41FA5}">
                      <a16:colId xmlns:a16="http://schemas.microsoft.com/office/drawing/2014/main" val="1201128714"/>
                    </a:ext>
                  </a:extLst>
                </a:gridCol>
                <a:gridCol w="1914830">
                  <a:extLst>
                    <a:ext uri="{9D8B030D-6E8A-4147-A177-3AD203B41FA5}">
                      <a16:colId xmlns:a16="http://schemas.microsoft.com/office/drawing/2014/main" val="826872604"/>
                    </a:ext>
                  </a:extLst>
                </a:gridCol>
                <a:gridCol w="1914830">
                  <a:extLst>
                    <a:ext uri="{9D8B030D-6E8A-4147-A177-3AD203B41FA5}">
                      <a16:colId xmlns:a16="http://schemas.microsoft.com/office/drawing/2014/main" val="3057332064"/>
                    </a:ext>
                  </a:extLst>
                </a:gridCol>
              </a:tblGrid>
              <a:tr h="564618">
                <a:tc>
                  <a:txBody>
                    <a:bodyPr/>
                    <a:lstStyle/>
                    <a:p>
                      <a:pPr algn="ctr"/>
                      <a:r>
                        <a:rPr lang="en-GB" sz="1600" dirty="0"/>
                        <a:t>YEAR 5 - Term 1 </a:t>
                      </a:r>
                    </a:p>
                    <a:p>
                      <a:pPr algn="ctr"/>
                      <a:r>
                        <a:rPr lang="en-GB" sz="1300" dirty="0"/>
                        <a:t>Amazing</a:t>
                      </a:r>
                      <a:r>
                        <a:rPr lang="en-GB" sz="1300" baseline="0" dirty="0"/>
                        <a:t> Africa</a:t>
                      </a:r>
                      <a:endParaRPr lang="en-GB" sz="1300" dirty="0"/>
                    </a:p>
                  </a:txBody>
                  <a:tcPr/>
                </a:tc>
                <a:tc>
                  <a:txBody>
                    <a:bodyPr/>
                    <a:lstStyle/>
                    <a:p>
                      <a:pPr algn="ctr"/>
                      <a:r>
                        <a:rPr lang="en-GB" sz="1600" dirty="0"/>
                        <a:t>YEAR</a:t>
                      </a:r>
                      <a:r>
                        <a:rPr lang="en-GB" sz="1600" baseline="0" dirty="0"/>
                        <a:t> 5- Term 2</a:t>
                      </a:r>
                    </a:p>
                    <a:p>
                      <a:pPr algn="ctr"/>
                      <a:r>
                        <a:rPr lang="en-GB" sz="1300" dirty="0"/>
                        <a:t>Captivating</a:t>
                      </a:r>
                      <a:r>
                        <a:rPr lang="en-GB" sz="1300" baseline="0" dirty="0"/>
                        <a:t> China</a:t>
                      </a:r>
                      <a:endParaRPr lang="en-GB" sz="1300" dirty="0"/>
                    </a:p>
                  </a:txBody>
                  <a:tcPr/>
                </a:tc>
                <a:tc>
                  <a:txBody>
                    <a:bodyPr/>
                    <a:lstStyle/>
                    <a:p>
                      <a:pPr algn="ctr"/>
                      <a:r>
                        <a:rPr lang="en-GB" sz="1600" dirty="0"/>
                        <a:t>YEAR 5 - Term 3</a:t>
                      </a:r>
                    </a:p>
                    <a:p>
                      <a:pPr algn="ctr"/>
                      <a:r>
                        <a:rPr lang="en-GB" sz="1300" dirty="0"/>
                        <a:t>Brilliant Britain</a:t>
                      </a:r>
                    </a:p>
                  </a:txBody>
                  <a:tcPr/>
                </a:tc>
                <a:extLst>
                  <a:ext uri="{0D108BD9-81ED-4DB2-BD59-A6C34878D82A}">
                    <a16:rowId xmlns:a16="http://schemas.microsoft.com/office/drawing/2014/main" val="3913192461"/>
                  </a:ext>
                </a:extLst>
              </a:tr>
              <a:tr h="41655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kern="1200" dirty="0" smtClean="0">
                          <a:solidFill>
                            <a:schemeClr val="dk1"/>
                          </a:solidFill>
                          <a:effectLst/>
                          <a:latin typeface="+mn-lt"/>
                          <a:ea typeface="+mn-ea"/>
                          <a:cs typeface="+mn-cs"/>
                        </a:rPr>
                        <a:t>At the end of the unit pupils</a:t>
                      </a:r>
                      <a:r>
                        <a:rPr lang="en-GB" sz="950" kern="1200" baseline="0" dirty="0" smtClean="0">
                          <a:solidFill>
                            <a:schemeClr val="dk1"/>
                          </a:solidFill>
                          <a:effectLst/>
                          <a:latin typeface="+mn-lt"/>
                          <a:ea typeface="+mn-ea"/>
                          <a:cs typeface="+mn-cs"/>
                        </a:rPr>
                        <a:t> will be able to answer: How did Benin become an Empire?</a:t>
                      </a:r>
                      <a:endParaRPr lang="en-GB" sz="95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950" kern="1200" dirty="0" smtClean="0">
                          <a:solidFill>
                            <a:schemeClr val="dk1"/>
                          </a:solidFill>
                          <a:effectLst/>
                          <a:latin typeface="+mn-lt"/>
                          <a:ea typeface="+mn-ea"/>
                          <a:cs typeface="+mn-cs"/>
                        </a:rPr>
                        <a:t>Pupils </a:t>
                      </a:r>
                      <a:r>
                        <a:rPr lang="en-GB" sz="950" kern="1200" dirty="0">
                          <a:solidFill>
                            <a:schemeClr val="dk1"/>
                          </a:solidFill>
                          <a:effectLst/>
                          <a:latin typeface="+mn-lt"/>
                          <a:ea typeface="+mn-ea"/>
                          <a:cs typeface="+mn-cs"/>
                        </a:rPr>
                        <a:t>will find out where the Kingdom of Benin was and have an overview of </a:t>
                      </a:r>
                      <a:r>
                        <a:rPr lang="en-GB" sz="950" kern="1200" dirty="0" smtClean="0">
                          <a:solidFill>
                            <a:schemeClr val="dk1"/>
                          </a:solidFill>
                          <a:effectLst/>
                          <a:latin typeface="+mn-lt"/>
                          <a:ea typeface="+mn-ea"/>
                          <a:cs typeface="+mn-cs"/>
                        </a:rPr>
                        <a:t>this </a:t>
                      </a:r>
                      <a:r>
                        <a:rPr lang="en-GB" sz="950" kern="1200" dirty="0">
                          <a:solidFill>
                            <a:schemeClr val="dk1"/>
                          </a:solidFill>
                          <a:effectLst/>
                          <a:latin typeface="+mn-lt"/>
                          <a:ea typeface="+mn-ea"/>
                          <a:cs typeface="+mn-cs"/>
                        </a:rPr>
                        <a:t>time period, </a:t>
                      </a:r>
                      <a:r>
                        <a:rPr lang="en-GB" sz="950" kern="1200" dirty="0" smtClean="0">
                          <a:solidFill>
                            <a:schemeClr val="dk1"/>
                          </a:solidFill>
                          <a:effectLst/>
                          <a:latin typeface="+mn-lt"/>
                          <a:ea typeface="+mn-ea"/>
                          <a:cs typeface="+mn-cs"/>
                        </a:rPr>
                        <a:t>developing </a:t>
                      </a:r>
                      <a:r>
                        <a:rPr lang="en-GB" sz="950" kern="1200" dirty="0">
                          <a:solidFill>
                            <a:schemeClr val="dk1"/>
                          </a:solidFill>
                          <a:effectLst/>
                          <a:latin typeface="+mn-lt"/>
                          <a:ea typeface="+mn-ea"/>
                          <a:cs typeface="+mn-cs"/>
                        </a:rPr>
                        <a:t>their sense of chronology.  They will explore how </a:t>
                      </a:r>
                      <a:r>
                        <a:rPr lang="en-GB" sz="950" kern="1200" dirty="0" smtClean="0">
                          <a:solidFill>
                            <a:schemeClr val="dk1"/>
                          </a:solidFill>
                          <a:effectLst/>
                          <a:latin typeface="+mn-lt"/>
                          <a:ea typeface="+mn-ea"/>
                          <a:cs typeface="+mn-cs"/>
                        </a:rPr>
                        <a:t>we </a:t>
                      </a:r>
                      <a:r>
                        <a:rPr lang="en-GB" sz="950" kern="1200" dirty="0">
                          <a:solidFill>
                            <a:schemeClr val="dk1"/>
                          </a:solidFill>
                          <a:effectLst/>
                          <a:latin typeface="+mn-lt"/>
                          <a:ea typeface="+mn-ea"/>
                          <a:cs typeface="+mn-cs"/>
                        </a:rPr>
                        <a:t>know </a:t>
                      </a:r>
                      <a:r>
                        <a:rPr lang="en-GB" sz="950" kern="1200" dirty="0" smtClean="0">
                          <a:solidFill>
                            <a:schemeClr val="dk1"/>
                          </a:solidFill>
                          <a:effectLst/>
                          <a:latin typeface="+mn-lt"/>
                          <a:ea typeface="+mn-ea"/>
                          <a:cs typeface="+mn-cs"/>
                        </a:rPr>
                        <a:t>about Benin, evaluating the reliability of </a:t>
                      </a:r>
                      <a:r>
                        <a:rPr lang="en-GB" sz="950" kern="1200" dirty="0">
                          <a:solidFill>
                            <a:schemeClr val="dk1"/>
                          </a:solidFill>
                          <a:effectLst/>
                          <a:latin typeface="+mn-lt"/>
                          <a:ea typeface="+mn-ea"/>
                          <a:cs typeface="+mn-cs"/>
                        </a:rPr>
                        <a:t>oral and archaeological evidence. Pupils will </a:t>
                      </a:r>
                      <a:r>
                        <a:rPr lang="en-GB" sz="950" kern="1200" dirty="0" smtClean="0">
                          <a:solidFill>
                            <a:schemeClr val="dk1"/>
                          </a:solidFill>
                          <a:effectLst/>
                          <a:latin typeface="+mn-lt"/>
                          <a:ea typeface="+mn-ea"/>
                          <a:cs typeface="+mn-cs"/>
                        </a:rPr>
                        <a:t>also find </a:t>
                      </a:r>
                      <a:r>
                        <a:rPr lang="en-GB" sz="950" kern="1200" dirty="0">
                          <a:solidFill>
                            <a:schemeClr val="dk1"/>
                          </a:solidFill>
                          <a:effectLst/>
                          <a:latin typeface="+mn-lt"/>
                          <a:ea typeface="+mn-ea"/>
                          <a:cs typeface="+mn-cs"/>
                        </a:rPr>
                        <a:t>out about </a:t>
                      </a:r>
                      <a:r>
                        <a:rPr lang="en-GB" sz="950" kern="1200" dirty="0" smtClean="0">
                          <a:solidFill>
                            <a:schemeClr val="dk1"/>
                          </a:solidFill>
                          <a:effectLst/>
                          <a:latin typeface="+mn-lt"/>
                          <a:ea typeface="+mn-ea"/>
                          <a:cs typeface="+mn-cs"/>
                        </a:rPr>
                        <a:t>Benin’s leaders and contrast this with the lives of the ordinary people. This</a:t>
                      </a:r>
                      <a:r>
                        <a:rPr lang="en-GB" sz="950" kern="1200" baseline="0" dirty="0" smtClean="0">
                          <a:solidFill>
                            <a:schemeClr val="dk1"/>
                          </a:solidFill>
                          <a:effectLst/>
                          <a:latin typeface="+mn-lt"/>
                          <a:ea typeface="+mn-ea"/>
                          <a:cs typeface="+mn-cs"/>
                        </a:rPr>
                        <a:t> will lead on to pupils’ identifying</a:t>
                      </a:r>
                      <a:r>
                        <a:rPr lang="en-GB" sz="950" kern="1200" dirty="0" smtClean="0">
                          <a:solidFill>
                            <a:schemeClr val="dk1"/>
                          </a:solidFill>
                          <a:effectLst/>
                          <a:latin typeface="+mn-lt"/>
                          <a:ea typeface="+mn-ea"/>
                          <a:cs typeface="+mn-cs"/>
                        </a:rPr>
                        <a:t> </a:t>
                      </a:r>
                      <a:r>
                        <a:rPr lang="en-GB" sz="950" kern="1200" dirty="0">
                          <a:solidFill>
                            <a:schemeClr val="dk1"/>
                          </a:solidFill>
                          <a:effectLst/>
                          <a:latin typeface="+mn-lt"/>
                          <a:ea typeface="+mn-ea"/>
                          <a:cs typeface="+mn-cs"/>
                        </a:rPr>
                        <a:t>the trade network of </a:t>
                      </a:r>
                      <a:r>
                        <a:rPr lang="en-GB" sz="950" kern="1200" dirty="0" smtClean="0">
                          <a:solidFill>
                            <a:schemeClr val="dk1"/>
                          </a:solidFill>
                          <a:effectLst/>
                          <a:latin typeface="+mn-lt"/>
                          <a:ea typeface="+mn-ea"/>
                          <a:cs typeface="+mn-cs"/>
                        </a:rPr>
                        <a:t>the Empire and its significance.  </a:t>
                      </a:r>
                      <a:r>
                        <a:rPr lang="en-GB" sz="950" kern="1200" dirty="0">
                          <a:solidFill>
                            <a:schemeClr val="dk1"/>
                          </a:solidFill>
                          <a:effectLst/>
                          <a:latin typeface="+mn-lt"/>
                          <a:ea typeface="+mn-ea"/>
                          <a:cs typeface="+mn-cs"/>
                        </a:rPr>
                        <a:t>Finally, </a:t>
                      </a:r>
                      <a:r>
                        <a:rPr lang="en-GB" sz="950" kern="1200" dirty="0" smtClean="0">
                          <a:solidFill>
                            <a:schemeClr val="dk1"/>
                          </a:solidFill>
                          <a:effectLst/>
                          <a:latin typeface="+mn-lt"/>
                          <a:ea typeface="+mn-ea"/>
                          <a:cs typeface="+mn-cs"/>
                        </a:rPr>
                        <a:t>pupils </a:t>
                      </a:r>
                      <a:r>
                        <a:rPr lang="en-GB" sz="950" kern="1200" dirty="0">
                          <a:solidFill>
                            <a:schemeClr val="dk1"/>
                          </a:solidFill>
                          <a:effectLst/>
                          <a:latin typeface="+mn-lt"/>
                          <a:ea typeface="+mn-ea"/>
                          <a:cs typeface="+mn-cs"/>
                        </a:rPr>
                        <a:t>will find out </a:t>
                      </a:r>
                      <a:r>
                        <a:rPr lang="en-GB" sz="950" kern="1200" dirty="0" smtClean="0">
                          <a:solidFill>
                            <a:schemeClr val="dk1"/>
                          </a:solidFill>
                          <a:effectLst/>
                          <a:latin typeface="+mn-lt"/>
                          <a:ea typeface="+mn-ea"/>
                          <a:cs typeface="+mn-cs"/>
                        </a:rPr>
                        <a:t>about the</a:t>
                      </a:r>
                      <a:r>
                        <a:rPr lang="en-GB" sz="950" kern="1200" baseline="0" dirty="0" smtClean="0">
                          <a:solidFill>
                            <a:schemeClr val="dk1"/>
                          </a:solidFill>
                          <a:effectLst/>
                          <a:latin typeface="+mn-lt"/>
                          <a:ea typeface="+mn-ea"/>
                          <a:cs typeface="+mn-cs"/>
                        </a:rPr>
                        <a:t> </a:t>
                      </a:r>
                      <a:r>
                        <a:rPr lang="en-GB" sz="950" kern="1200" dirty="0" smtClean="0">
                          <a:solidFill>
                            <a:schemeClr val="dk1"/>
                          </a:solidFill>
                          <a:effectLst/>
                          <a:latin typeface="+mn-lt"/>
                          <a:ea typeface="+mn-ea"/>
                          <a:cs typeface="+mn-cs"/>
                        </a:rPr>
                        <a:t>Golden </a:t>
                      </a:r>
                      <a:r>
                        <a:rPr lang="en-GB" sz="950" kern="1200" dirty="0">
                          <a:solidFill>
                            <a:schemeClr val="dk1"/>
                          </a:solidFill>
                          <a:effectLst/>
                          <a:latin typeface="+mn-lt"/>
                          <a:ea typeface="+mn-ea"/>
                          <a:cs typeface="+mn-cs"/>
                        </a:rPr>
                        <a:t>Age and </a:t>
                      </a:r>
                      <a:r>
                        <a:rPr lang="en-GB" sz="950" kern="1200" dirty="0" smtClean="0">
                          <a:solidFill>
                            <a:schemeClr val="dk1"/>
                          </a:solidFill>
                          <a:effectLst/>
                          <a:latin typeface="+mn-lt"/>
                          <a:ea typeface="+mn-ea"/>
                          <a:cs typeface="+mn-cs"/>
                        </a:rPr>
                        <a:t>then its decline. </a:t>
                      </a:r>
                    </a:p>
                    <a:p>
                      <a:endParaRPr lang="en-GB" sz="950" dirty="0" smtClean="0">
                        <a:solidFill>
                          <a:srgbClr val="FF0000"/>
                        </a:solidFill>
                      </a:endParaRPr>
                    </a:p>
                    <a:p>
                      <a:r>
                        <a:rPr lang="en-GB" sz="950" dirty="0" smtClean="0">
                          <a:solidFill>
                            <a:srgbClr val="FF0000"/>
                          </a:solidFill>
                        </a:rPr>
                        <a:t>MUTUAL </a:t>
                      </a:r>
                      <a:r>
                        <a:rPr lang="en-GB" sz="950" dirty="0">
                          <a:solidFill>
                            <a:srgbClr val="FF0000"/>
                          </a:solidFill>
                        </a:rPr>
                        <a:t>RESPECT &amp; TOLERANCE, CULTURAL DIVERISTY, ACCEPTANCE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50" b="1" dirty="0" smtClean="0">
                          <a:solidFill>
                            <a:srgbClr val="CC00CC"/>
                          </a:solidFill>
                        </a:rPr>
                        <a:t>Historian, archaeologist, politician</a:t>
                      </a:r>
                    </a:p>
                    <a:p>
                      <a:r>
                        <a:rPr lang="en-GB" sz="950" b="1" dirty="0" smtClean="0">
                          <a:solidFill>
                            <a:schemeClr val="accent2"/>
                          </a:solidFill>
                        </a:rPr>
                        <a:t>Benin Bronze</a:t>
                      </a:r>
                      <a:r>
                        <a:rPr lang="en-GB" sz="950" b="1" baseline="0" dirty="0" smtClean="0">
                          <a:solidFill>
                            <a:schemeClr val="accent2"/>
                          </a:solidFill>
                        </a:rPr>
                        <a:t> Artefacts </a:t>
                      </a:r>
                    </a:p>
                    <a:p>
                      <a:r>
                        <a:rPr lang="en-GB" sz="950" b="1" baseline="0" dirty="0" smtClean="0">
                          <a:solidFill>
                            <a:schemeClr val="accent2"/>
                          </a:solidFill>
                        </a:rPr>
                        <a:t>Hierarchy in society</a:t>
                      </a:r>
                    </a:p>
                    <a:p>
                      <a:r>
                        <a:rPr lang="en-GB" sz="950" b="1" baseline="0" dirty="0" smtClean="0">
                          <a:solidFill>
                            <a:schemeClr val="accent2"/>
                          </a:solidFill>
                        </a:rPr>
                        <a:t>5 May African World Heritage Day</a:t>
                      </a:r>
                    </a:p>
                    <a:p>
                      <a:r>
                        <a:rPr lang="en-GB" sz="950" b="1" baseline="0" dirty="0" smtClean="0">
                          <a:solidFill>
                            <a:schemeClr val="accent2"/>
                          </a:solidFill>
                        </a:rPr>
                        <a:t>16 June International Day of the African Child</a:t>
                      </a:r>
                      <a:endParaRPr lang="en-GB" sz="950" b="1" dirty="0">
                        <a:solidFill>
                          <a:schemeClr val="accent2"/>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kern="1200" dirty="0" smtClean="0">
                          <a:solidFill>
                            <a:schemeClr val="dk1"/>
                          </a:solidFill>
                          <a:effectLst/>
                          <a:latin typeface="+mn-lt"/>
                          <a:ea typeface="+mn-ea"/>
                          <a:cs typeface="+mn-cs"/>
                        </a:rPr>
                        <a:t>At the end of the unit pupils</a:t>
                      </a:r>
                      <a:r>
                        <a:rPr lang="en-GB" sz="950" kern="1200" baseline="0" dirty="0" smtClean="0">
                          <a:solidFill>
                            <a:schemeClr val="dk1"/>
                          </a:solidFill>
                          <a:effectLst/>
                          <a:latin typeface="+mn-lt"/>
                          <a:ea typeface="+mn-ea"/>
                          <a:cs typeface="+mn-cs"/>
                        </a:rPr>
                        <a:t> will be able to answer: What was life like in the Shang Dynasty? </a:t>
                      </a:r>
                      <a:r>
                        <a:rPr lang="en-GB" sz="950" kern="1200" dirty="0" smtClean="0">
                          <a:solidFill>
                            <a:schemeClr val="dk1"/>
                          </a:solidFill>
                          <a:effectLst/>
                          <a:latin typeface="+mn-lt"/>
                          <a:ea typeface="+mn-ea"/>
                          <a:cs typeface="+mn-cs"/>
                        </a:rPr>
                        <a:t>Pupils </a:t>
                      </a:r>
                      <a:r>
                        <a:rPr lang="en-GB" sz="950" kern="1200" dirty="0">
                          <a:solidFill>
                            <a:schemeClr val="dk1"/>
                          </a:solidFill>
                          <a:effectLst/>
                          <a:latin typeface="+mn-lt"/>
                          <a:ea typeface="+mn-ea"/>
                          <a:cs typeface="+mn-cs"/>
                        </a:rPr>
                        <a:t>will explore the evidence remaining for the Shang Dynasty (oral and archaeological) – weighing up the advantages and disadvantages of both types of evidence. </a:t>
                      </a:r>
                      <a:r>
                        <a:rPr lang="en-GB" sz="950" kern="1200" dirty="0" smtClean="0">
                          <a:solidFill>
                            <a:schemeClr val="dk1"/>
                          </a:solidFill>
                          <a:effectLst/>
                          <a:latin typeface="+mn-lt"/>
                          <a:ea typeface="+mn-ea"/>
                          <a:cs typeface="+mn-cs"/>
                        </a:rPr>
                        <a:t>Next,</a:t>
                      </a:r>
                      <a:r>
                        <a:rPr lang="en-GB" sz="950" kern="1200" baseline="0" dirty="0" smtClean="0">
                          <a:solidFill>
                            <a:schemeClr val="dk1"/>
                          </a:solidFill>
                          <a:effectLst/>
                          <a:latin typeface="+mn-lt"/>
                          <a:ea typeface="+mn-ea"/>
                          <a:cs typeface="+mn-cs"/>
                        </a:rPr>
                        <a:t> t</a:t>
                      </a:r>
                      <a:r>
                        <a:rPr lang="en-GB" sz="950" kern="1200" dirty="0" smtClean="0">
                          <a:solidFill>
                            <a:schemeClr val="dk1"/>
                          </a:solidFill>
                          <a:effectLst/>
                          <a:latin typeface="+mn-lt"/>
                          <a:ea typeface="+mn-ea"/>
                          <a:cs typeface="+mn-cs"/>
                        </a:rPr>
                        <a:t>hey </a:t>
                      </a:r>
                      <a:r>
                        <a:rPr lang="en-GB" sz="950" kern="1200" dirty="0">
                          <a:solidFill>
                            <a:schemeClr val="dk1"/>
                          </a:solidFill>
                          <a:effectLst/>
                          <a:latin typeface="+mn-lt"/>
                          <a:ea typeface="+mn-ea"/>
                          <a:cs typeface="+mn-cs"/>
                        </a:rPr>
                        <a:t>will evaluate evidence for the Shang Kings. Pupils </a:t>
                      </a:r>
                      <a:r>
                        <a:rPr lang="en-GB" sz="950" kern="1200" dirty="0" smtClean="0">
                          <a:solidFill>
                            <a:schemeClr val="dk1"/>
                          </a:solidFill>
                          <a:effectLst/>
                          <a:latin typeface="+mn-lt"/>
                          <a:ea typeface="+mn-ea"/>
                          <a:cs typeface="+mn-cs"/>
                        </a:rPr>
                        <a:t>will also </a:t>
                      </a:r>
                      <a:r>
                        <a:rPr lang="en-GB" sz="950" kern="1200" dirty="0">
                          <a:solidFill>
                            <a:schemeClr val="dk1"/>
                          </a:solidFill>
                          <a:effectLst/>
                          <a:latin typeface="+mn-lt"/>
                          <a:ea typeface="+mn-ea"/>
                          <a:cs typeface="+mn-cs"/>
                        </a:rPr>
                        <a:t>explore how they know about Shang burials and what this tells you about Shang beliefs. They will </a:t>
                      </a:r>
                      <a:r>
                        <a:rPr lang="en-GB" sz="950" kern="1200" dirty="0" smtClean="0">
                          <a:solidFill>
                            <a:schemeClr val="dk1"/>
                          </a:solidFill>
                          <a:effectLst/>
                          <a:latin typeface="+mn-lt"/>
                          <a:ea typeface="+mn-ea"/>
                          <a:cs typeface="+mn-cs"/>
                        </a:rPr>
                        <a:t>note </a:t>
                      </a:r>
                      <a:r>
                        <a:rPr lang="en-GB" sz="950" kern="1200" dirty="0">
                          <a:solidFill>
                            <a:schemeClr val="dk1"/>
                          </a:solidFill>
                          <a:effectLst/>
                          <a:latin typeface="+mn-lt"/>
                          <a:ea typeface="+mn-ea"/>
                          <a:cs typeface="+mn-cs"/>
                        </a:rPr>
                        <a:t>how they know about Shang writing and numbers and translate both of these. Pupils will </a:t>
                      </a:r>
                      <a:r>
                        <a:rPr lang="en-GB" sz="950" kern="1200" dirty="0" smtClean="0">
                          <a:solidFill>
                            <a:schemeClr val="dk1"/>
                          </a:solidFill>
                          <a:effectLst/>
                          <a:latin typeface="+mn-lt"/>
                          <a:ea typeface="+mn-ea"/>
                          <a:cs typeface="+mn-cs"/>
                        </a:rPr>
                        <a:t>also investigate </a:t>
                      </a:r>
                      <a:r>
                        <a:rPr lang="en-GB" sz="950" kern="1200" dirty="0">
                          <a:solidFill>
                            <a:schemeClr val="dk1"/>
                          </a:solidFill>
                          <a:effectLst/>
                          <a:latin typeface="+mn-lt"/>
                          <a:ea typeface="+mn-ea"/>
                          <a:cs typeface="+mn-cs"/>
                        </a:rPr>
                        <a:t>what everyday life was like in the Shang dynasty. Finally, pupils will explore how and why the Shang Dynasty came to an end.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 kern="1200" dirty="0" smtClean="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smtClean="0">
                          <a:solidFill>
                            <a:srgbClr val="FF0000"/>
                          </a:solidFill>
                          <a:effectLst/>
                          <a:latin typeface="+mn-lt"/>
                          <a:ea typeface="+mn-ea"/>
                          <a:cs typeface="+mn-cs"/>
                        </a:rPr>
                        <a:t>CULTURAL </a:t>
                      </a:r>
                      <a:r>
                        <a:rPr lang="en-GB" sz="1000" kern="1200" dirty="0">
                          <a:solidFill>
                            <a:srgbClr val="FF0000"/>
                          </a:solidFill>
                          <a:effectLst/>
                          <a:latin typeface="+mn-lt"/>
                          <a:ea typeface="+mn-ea"/>
                          <a:cs typeface="+mn-cs"/>
                        </a:rPr>
                        <a:t>RESPECT &amp; DIVERSITY, SPIRITUAL</a:t>
                      </a:r>
                      <a:r>
                        <a:rPr lang="en-GB" sz="1000" kern="1200" baseline="0" dirty="0">
                          <a:solidFill>
                            <a:srgbClr val="FF0000"/>
                          </a:solidFill>
                          <a:effectLst/>
                          <a:latin typeface="+mn-lt"/>
                          <a:ea typeface="+mn-ea"/>
                          <a:cs typeface="+mn-cs"/>
                        </a:rPr>
                        <a:t> BELIEFS</a:t>
                      </a:r>
                      <a:endParaRPr lang="en-GB" sz="1000" kern="120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CC00CC"/>
                          </a:solidFill>
                        </a:rPr>
                        <a:t>Historian, archaeologist, politician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accent2"/>
                          </a:solidFill>
                        </a:rPr>
                        <a:t>Shang Oracle Bones</a:t>
                      </a:r>
                      <a:r>
                        <a:rPr lang="en-GB" sz="1000" b="1" baseline="0" dirty="0" smtClean="0">
                          <a:solidFill>
                            <a:schemeClr val="accent2"/>
                          </a:solidFill>
                        </a:rPr>
                        <a:t> </a:t>
                      </a:r>
                      <a:endParaRPr lang="en-GB" sz="1000" b="1" dirty="0" smtClean="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accent2"/>
                          </a:solidFill>
                        </a:rPr>
                        <a:t>Hierarchy</a:t>
                      </a:r>
                      <a:r>
                        <a:rPr lang="en-GB" sz="1000" b="1" baseline="0" dirty="0" smtClean="0">
                          <a:solidFill>
                            <a:schemeClr val="accent2"/>
                          </a:solidFill>
                        </a:rPr>
                        <a:t> in society</a:t>
                      </a:r>
                      <a:endParaRPr lang="en-GB" sz="1000" b="1" dirty="0" smtClean="0">
                        <a:solidFill>
                          <a:schemeClr val="accent2"/>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kern="1200" dirty="0" smtClean="0">
                          <a:solidFill>
                            <a:schemeClr val="dk1"/>
                          </a:solidFill>
                          <a:effectLst/>
                          <a:latin typeface="+mn-lt"/>
                          <a:ea typeface="+mn-ea"/>
                          <a:cs typeface="+mn-cs"/>
                        </a:rPr>
                        <a:t>At the end of the unit pupils</a:t>
                      </a:r>
                      <a:r>
                        <a:rPr lang="en-GB" sz="950" kern="1200" baseline="0" dirty="0" smtClean="0">
                          <a:solidFill>
                            <a:schemeClr val="dk1"/>
                          </a:solidFill>
                          <a:effectLst/>
                          <a:latin typeface="+mn-lt"/>
                          <a:ea typeface="+mn-ea"/>
                          <a:cs typeface="+mn-cs"/>
                        </a:rPr>
                        <a:t> will be able to answer: How were peoples’ lives affected after World War II? </a:t>
                      </a:r>
                      <a:r>
                        <a:rPr lang="en-GB" sz="950" b="0" baseline="0" dirty="0" smtClean="0">
                          <a:solidFill>
                            <a:schemeClr val="tx1"/>
                          </a:solidFill>
                        </a:rPr>
                        <a:t>Pupils </a:t>
                      </a:r>
                      <a:r>
                        <a:rPr lang="en-GB" sz="950" b="0" baseline="0" dirty="0">
                          <a:solidFill>
                            <a:schemeClr val="tx1"/>
                          </a:solidFill>
                        </a:rPr>
                        <a:t>will consider some of the ways Britain was effected by events </a:t>
                      </a:r>
                      <a:r>
                        <a:rPr lang="en-GB" sz="950" b="0" baseline="0" dirty="0" smtClean="0">
                          <a:solidFill>
                            <a:schemeClr val="tx1"/>
                          </a:solidFill>
                        </a:rPr>
                        <a:t>in World War II. </a:t>
                      </a:r>
                      <a:r>
                        <a:rPr lang="en-GB" sz="950" b="0" baseline="0" dirty="0">
                          <a:solidFill>
                            <a:schemeClr val="tx1"/>
                          </a:solidFill>
                        </a:rPr>
                        <a:t>They will note the damage that was caused in the Blitz and the </a:t>
                      </a:r>
                      <a:r>
                        <a:rPr lang="en-GB" sz="950" b="0" baseline="0" dirty="0" smtClean="0">
                          <a:solidFill>
                            <a:schemeClr val="tx1"/>
                          </a:solidFill>
                        </a:rPr>
                        <a:t>country’s </a:t>
                      </a:r>
                      <a:r>
                        <a:rPr lang="en-GB" sz="950" b="0" baseline="0" dirty="0">
                          <a:solidFill>
                            <a:schemeClr val="tx1"/>
                          </a:solidFill>
                        </a:rPr>
                        <a:t>efforts to rebuild towns after the war. They will compare the different </a:t>
                      </a:r>
                      <a:r>
                        <a:rPr lang="en-GB" sz="950" b="0" baseline="0" dirty="0" smtClean="0">
                          <a:solidFill>
                            <a:schemeClr val="tx1"/>
                          </a:solidFill>
                        </a:rPr>
                        <a:t>ways </a:t>
                      </a:r>
                      <a:r>
                        <a:rPr lang="en-GB" sz="950" b="0" baseline="0" dirty="0">
                          <a:solidFill>
                            <a:schemeClr val="tx1"/>
                          </a:solidFill>
                        </a:rPr>
                        <a:t>Britain was governed during the war and why the British people wanted change. Pupils will also investigate how the creation of the NHS improved people’s lives. Finally, pupils will find out how the British Empire changed at the end of the war, including the effects of emigration to Caribbean countries.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 b="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dirty="0" smtClean="0">
                          <a:solidFill>
                            <a:srgbClr val="FF0000"/>
                          </a:solidFill>
                        </a:rPr>
                        <a:t>CULTURAL</a:t>
                      </a:r>
                      <a:r>
                        <a:rPr lang="en-GB" sz="800" b="0" baseline="0" dirty="0" smtClean="0">
                          <a:solidFill>
                            <a:srgbClr val="FF0000"/>
                          </a:solidFill>
                        </a:rPr>
                        <a:t> </a:t>
                      </a:r>
                      <a:r>
                        <a:rPr lang="en-GB" sz="800" b="0" baseline="0" dirty="0">
                          <a:solidFill>
                            <a:srgbClr val="FF0000"/>
                          </a:solidFill>
                        </a:rPr>
                        <a:t>DIVERSITY, MORALS &amp; ETHICS, FAIRNESS, DISCRIMINATION, </a:t>
                      </a:r>
                      <a:r>
                        <a:rPr lang="en-GB" sz="800" b="0" baseline="0" dirty="0" smtClean="0">
                          <a:solidFill>
                            <a:srgbClr val="FF0000"/>
                          </a:solidFill>
                        </a:rPr>
                        <a:t>UNDERSTAND </a:t>
                      </a:r>
                      <a:r>
                        <a:rPr lang="en-GB" sz="800" b="0" baseline="0" dirty="0">
                          <a:solidFill>
                            <a:srgbClr val="FF0000"/>
                          </a:solidFill>
                        </a:rPr>
                        <a:t>CONSEQUENCES, </a:t>
                      </a:r>
                      <a:r>
                        <a:rPr lang="en-GB" sz="800" b="0" baseline="0" dirty="0" smtClean="0">
                          <a:solidFill>
                            <a:srgbClr val="FF0000"/>
                          </a:solidFill>
                        </a:rPr>
                        <a:t>DEMOCRACY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smtClean="0">
                          <a:solidFill>
                            <a:srgbClr val="CC00CC"/>
                          </a:solidFill>
                        </a:rPr>
                        <a:t>Historian, archaeologist, politician,</a:t>
                      </a:r>
                      <a:r>
                        <a:rPr lang="en-GB" sz="800" b="1" baseline="0" dirty="0" smtClean="0">
                          <a:solidFill>
                            <a:srgbClr val="0070C0"/>
                          </a:solidFill>
                        </a:rPr>
                        <a:t> </a:t>
                      </a:r>
                      <a:r>
                        <a:rPr lang="en-GB" sz="800" b="1" baseline="0" dirty="0" smtClean="0">
                          <a:solidFill>
                            <a:srgbClr val="CC00CC"/>
                          </a:solidFill>
                        </a:rPr>
                        <a:t>NHS, builder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accent2"/>
                          </a:solidFill>
                        </a:rPr>
                        <a:t>Establishment</a:t>
                      </a:r>
                      <a:r>
                        <a:rPr lang="en-GB" sz="800" b="1" baseline="0" dirty="0" smtClean="0">
                          <a:solidFill>
                            <a:schemeClr val="accent2"/>
                          </a:solidFill>
                        </a:rPr>
                        <a:t> of NHS                         Gender roles in the War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baseline="0" dirty="0" smtClean="0">
                          <a:solidFill>
                            <a:schemeClr val="accent2"/>
                          </a:solidFill>
                        </a:rPr>
                        <a:t>15 Sept International Day of Democracy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baseline="0" dirty="0" smtClean="0">
                          <a:solidFill>
                            <a:schemeClr val="accent2"/>
                          </a:solidFill>
                        </a:rPr>
                        <a:t>27 Jan Holocaust Memorial Day</a:t>
                      </a:r>
                      <a:endParaRPr lang="en-GB" sz="800" b="1" dirty="0" smtClean="0">
                        <a:solidFill>
                          <a:schemeClr val="accent2"/>
                        </a:solidFill>
                      </a:endParaRPr>
                    </a:p>
                  </a:txBody>
                  <a:tcPr/>
                </a:tc>
                <a:extLst>
                  <a:ext uri="{0D108BD9-81ED-4DB2-BD59-A6C34878D82A}">
                    <a16:rowId xmlns:a16="http://schemas.microsoft.com/office/drawing/2014/main" val="535769451"/>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32401642"/>
              </p:ext>
            </p:extLst>
          </p:nvPr>
        </p:nvGraphicFramePr>
        <p:xfrm>
          <a:off x="6039845" y="1962012"/>
          <a:ext cx="5879439" cy="4811012"/>
        </p:xfrm>
        <a:graphic>
          <a:graphicData uri="http://schemas.openxmlformats.org/drawingml/2006/table">
            <a:tbl>
              <a:tblPr firstRow="1" bandRow="1">
                <a:tableStyleId>{10A1B5D5-9B99-4C35-A422-299274C87663}</a:tableStyleId>
              </a:tblPr>
              <a:tblGrid>
                <a:gridCol w="1959813">
                  <a:extLst>
                    <a:ext uri="{9D8B030D-6E8A-4147-A177-3AD203B41FA5}">
                      <a16:colId xmlns:a16="http://schemas.microsoft.com/office/drawing/2014/main" val="601181539"/>
                    </a:ext>
                  </a:extLst>
                </a:gridCol>
                <a:gridCol w="1959813">
                  <a:extLst>
                    <a:ext uri="{9D8B030D-6E8A-4147-A177-3AD203B41FA5}">
                      <a16:colId xmlns:a16="http://schemas.microsoft.com/office/drawing/2014/main" val="1201128714"/>
                    </a:ext>
                  </a:extLst>
                </a:gridCol>
                <a:gridCol w="1959813">
                  <a:extLst>
                    <a:ext uri="{9D8B030D-6E8A-4147-A177-3AD203B41FA5}">
                      <a16:colId xmlns:a16="http://schemas.microsoft.com/office/drawing/2014/main" val="3057332064"/>
                    </a:ext>
                  </a:extLst>
                </a:gridCol>
              </a:tblGrid>
              <a:tr h="559052">
                <a:tc>
                  <a:txBody>
                    <a:bodyPr/>
                    <a:lstStyle/>
                    <a:p>
                      <a:pPr algn="ctr"/>
                      <a:r>
                        <a:rPr lang="en-GB" sz="1600" dirty="0"/>
                        <a:t>YEAR 6  - Term 1</a:t>
                      </a:r>
                    </a:p>
                    <a:p>
                      <a:pPr algn="ctr"/>
                      <a:r>
                        <a:rPr lang="en-GB" sz="1250" dirty="0"/>
                        <a:t>Venturesome Vikings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YEAR 6 – Term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Mighty Mountains</a:t>
                      </a:r>
                    </a:p>
                  </a:txBody>
                  <a:tcPr/>
                </a:tc>
                <a:tc>
                  <a:txBody>
                    <a:bodyPr/>
                    <a:lstStyle/>
                    <a:p>
                      <a:pPr algn="ctr"/>
                      <a:r>
                        <a:rPr lang="en-GB" sz="1600" dirty="0"/>
                        <a:t>YEAR 6 – Term 3</a:t>
                      </a:r>
                    </a:p>
                    <a:p>
                      <a:pPr algn="ctr"/>
                      <a:r>
                        <a:rPr lang="en-GB" sz="1300" dirty="0"/>
                        <a:t>Titanic Tragedy</a:t>
                      </a:r>
                      <a:r>
                        <a:rPr lang="en-GB" sz="1300" baseline="0" dirty="0"/>
                        <a:t> </a:t>
                      </a:r>
                      <a:endParaRPr lang="en-GB" sz="1300" dirty="0"/>
                    </a:p>
                  </a:txBody>
                  <a:tcPr/>
                </a:tc>
                <a:extLst>
                  <a:ext uri="{0D108BD9-81ED-4DB2-BD59-A6C34878D82A}">
                    <a16:rowId xmlns:a16="http://schemas.microsoft.com/office/drawing/2014/main" val="3913192461"/>
                  </a:ext>
                </a:extLst>
              </a:tr>
              <a:tr h="41711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smtClean="0">
                          <a:solidFill>
                            <a:schemeClr val="dk1"/>
                          </a:solidFill>
                          <a:effectLst/>
                          <a:latin typeface="+mn-lt"/>
                          <a:ea typeface="+mn-ea"/>
                          <a:cs typeface="+mn-cs"/>
                        </a:rPr>
                        <a:t>At the end of the unit pupils</a:t>
                      </a:r>
                      <a:r>
                        <a:rPr lang="en-GB" sz="1000" kern="1200" baseline="0" dirty="0" smtClean="0">
                          <a:solidFill>
                            <a:schemeClr val="dk1"/>
                          </a:solidFill>
                          <a:effectLst/>
                          <a:latin typeface="+mn-lt"/>
                          <a:ea typeface="+mn-ea"/>
                          <a:cs typeface="+mn-cs"/>
                        </a:rPr>
                        <a:t> will be able to answer: Who were the Vikings? </a:t>
                      </a:r>
                      <a:r>
                        <a:rPr lang="en-GB" sz="1000" b="0" kern="1200" dirty="0" smtClean="0">
                          <a:solidFill>
                            <a:schemeClr val="tx1"/>
                          </a:solidFill>
                          <a:effectLst/>
                          <a:latin typeface="+mn-lt"/>
                          <a:ea typeface="+mn-ea"/>
                          <a:cs typeface="+mn-cs"/>
                        </a:rPr>
                        <a:t>Pupils </a:t>
                      </a:r>
                      <a:r>
                        <a:rPr lang="en-GB" sz="1000" b="0" kern="1200" dirty="0">
                          <a:solidFill>
                            <a:schemeClr val="tx1"/>
                          </a:solidFill>
                          <a:effectLst/>
                          <a:latin typeface="+mn-lt"/>
                          <a:ea typeface="+mn-ea"/>
                          <a:cs typeface="+mn-cs"/>
                        </a:rPr>
                        <a:t>will begin by exploring what Britain was like before the first Viking invasions. They will then continue to find out all about </a:t>
                      </a:r>
                      <a:r>
                        <a:rPr lang="en-GB" sz="1000" b="0" kern="1200" dirty="0" smtClean="0">
                          <a:solidFill>
                            <a:schemeClr val="tx1"/>
                          </a:solidFill>
                          <a:effectLst/>
                          <a:latin typeface="+mn-lt"/>
                          <a:ea typeface="+mn-ea"/>
                          <a:cs typeface="+mn-cs"/>
                        </a:rPr>
                        <a:t>the Viking </a:t>
                      </a:r>
                      <a:r>
                        <a:rPr lang="en-GB" sz="1000" b="0" kern="1200" dirty="0">
                          <a:solidFill>
                            <a:schemeClr val="tx1"/>
                          </a:solidFill>
                          <a:effectLst/>
                          <a:latin typeface="+mn-lt"/>
                          <a:ea typeface="+mn-ea"/>
                          <a:cs typeface="+mn-cs"/>
                        </a:rPr>
                        <a:t>invasions. Next pupils will uncover how Viking</a:t>
                      </a:r>
                      <a:r>
                        <a:rPr lang="en-GB" sz="1000" b="0" kern="1200" baseline="0" dirty="0">
                          <a:solidFill>
                            <a:schemeClr val="tx1"/>
                          </a:solidFill>
                          <a:effectLst/>
                          <a:latin typeface="+mn-lt"/>
                          <a:ea typeface="+mn-ea"/>
                          <a:cs typeface="+mn-cs"/>
                        </a:rPr>
                        <a:t> settlements affected the Anglo-Saxons, and what life was like for Viking people. Pupils will examine Viking rule, including how King Alfred the Great got his name. Pupils will note how and why Britain became a unified country, and finally, how the Viking and Anglo-Saxon eras ended.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b="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 b="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dirty="0" smtClean="0">
                          <a:solidFill>
                            <a:srgbClr val="FF0000"/>
                          </a:solidFill>
                        </a:rPr>
                        <a:t>CULTURAL</a:t>
                      </a:r>
                      <a:r>
                        <a:rPr lang="en-GB" sz="1000" b="0" baseline="0" dirty="0" smtClean="0">
                          <a:solidFill>
                            <a:srgbClr val="FF0000"/>
                          </a:solidFill>
                        </a:rPr>
                        <a:t> </a:t>
                      </a:r>
                      <a:r>
                        <a:rPr lang="en-GB" sz="1000" b="0" baseline="0" dirty="0">
                          <a:solidFill>
                            <a:srgbClr val="FF0000"/>
                          </a:solidFill>
                        </a:rPr>
                        <a:t>DIVERSITY, DIFFERENCE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CC00CC"/>
                          </a:solidFill>
                        </a:rPr>
                        <a:t>Historian, archaeologist</a:t>
                      </a:r>
                      <a:endParaRPr lang="en-GB" sz="10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kern="1200" dirty="0" smtClean="0">
                          <a:solidFill>
                            <a:schemeClr val="accent2"/>
                          </a:solidFill>
                          <a:effectLst/>
                          <a:latin typeface="+mn-lt"/>
                          <a:ea typeface="+mn-ea"/>
                          <a:cs typeface="+mn-cs"/>
                        </a:rPr>
                        <a:t>Sutton Hao Burial Ground</a:t>
                      </a:r>
                      <a:endParaRPr lang="en-GB" sz="1000" b="1" kern="1200" dirty="0">
                        <a:solidFill>
                          <a:schemeClr val="accent2"/>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smtClean="0">
                          <a:solidFill>
                            <a:schemeClr val="dk1"/>
                          </a:solidFill>
                          <a:effectLst/>
                          <a:latin typeface="+mn-lt"/>
                          <a:ea typeface="+mn-ea"/>
                          <a:cs typeface="+mn-cs"/>
                        </a:rPr>
                        <a:t>At the end of the unit pupils</a:t>
                      </a:r>
                      <a:r>
                        <a:rPr lang="en-GB" sz="1000" kern="1200" baseline="0" dirty="0" smtClean="0">
                          <a:solidFill>
                            <a:schemeClr val="dk1"/>
                          </a:solidFill>
                          <a:effectLst/>
                          <a:latin typeface="+mn-lt"/>
                          <a:ea typeface="+mn-ea"/>
                          <a:cs typeface="+mn-cs"/>
                        </a:rPr>
                        <a:t> will be able to answer: What can we find out about world culture when studying mountains? </a:t>
                      </a:r>
                      <a:r>
                        <a:rPr lang="en-GB" sz="1000" b="0" kern="1200" dirty="0" smtClean="0">
                          <a:solidFill>
                            <a:schemeClr val="tx1"/>
                          </a:solidFill>
                          <a:effectLst/>
                          <a:latin typeface="+mn-lt"/>
                          <a:ea typeface="+mn-ea"/>
                          <a:cs typeface="+mn-cs"/>
                        </a:rPr>
                        <a:t>Pupils </a:t>
                      </a:r>
                      <a:r>
                        <a:rPr lang="en-GB" sz="1000" b="0" kern="1200" dirty="0">
                          <a:solidFill>
                            <a:schemeClr val="tx1"/>
                          </a:solidFill>
                          <a:effectLst/>
                          <a:latin typeface="+mn-lt"/>
                          <a:ea typeface="+mn-ea"/>
                          <a:cs typeface="+mn-cs"/>
                        </a:rPr>
                        <a:t>will begin by</a:t>
                      </a:r>
                      <a:r>
                        <a:rPr lang="en-GB" sz="1000" b="0" kern="1200" baseline="0" dirty="0">
                          <a:solidFill>
                            <a:schemeClr val="tx1"/>
                          </a:solidFill>
                          <a:effectLst/>
                          <a:latin typeface="+mn-lt"/>
                          <a:ea typeface="+mn-ea"/>
                          <a:cs typeface="+mn-cs"/>
                        </a:rPr>
                        <a:t> identifying the location of 7 different mountains across the globe. They will then compare when these mountains were first formed and the associated period of history. Pupils will then study cultural aspects associated to each mountain, including cultural and spiritual links. This unit will develop pupils’ sense of chronology, as well as enabling them to explore various sources of evidence and extend their historical knowledge and vocabulary.   </a:t>
                      </a:r>
                      <a:r>
                        <a:rPr lang="en-GB" sz="1000" b="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300" b="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dirty="0" smtClean="0">
                          <a:solidFill>
                            <a:srgbClr val="FF0000"/>
                          </a:solidFill>
                        </a:rPr>
                        <a:t>CULTURAL</a:t>
                      </a:r>
                      <a:r>
                        <a:rPr lang="en-GB" sz="1000" b="0" baseline="0" dirty="0" smtClean="0">
                          <a:solidFill>
                            <a:srgbClr val="FF0000"/>
                          </a:solidFill>
                        </a:rPr>
                        <a:t> </a:t>
                      </a:r>
                      <a:r>
                        <a:rPr lang="en-GB" sz="1000" b="0" baseline="0" dirty="0">
                          <a:solidFill>
                            <a:srgbClr val="FF0000"/>
                          </a:solidFill>
                        </a:rPr>
                        <a:t>DIVERSITY, DIFFERENCE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CC00CC"/>
                          </a:solidFill>
                        </a:rPr>
                        <a:t>Historian, archaeologist, explorer,</a:t>
                      </a:r>
                      <a:r>
                        <a:rPr lang="en-GB" sz="1000" b="1" baseline="0" dirty="0" smtClean="0">
                          <a:solidFill>
                            <a:srgbClr val="CC00CC"/>
                          </a:solidFill>
                        </a:rPr>
                        <a:t> meteorologist, journalist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baseline="0" dirty="0" smtClean="0">
                          <a:solidFill>
                            <a:schemeClr val="accent2"/>
                          </a:solidFill>
                        </a:rPr>
                        <a:t>Mountain Cave Art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baseline="0" dirty="0" smtClean="0">
                          <a:solidFill>
                            <a:schemeClr val="accent2"/>
                          </a:solidFill>
                        </a:rPr>
                        <a:t>9</a:t>
                      </a:r>
                      <a:r>
                        <a:rPr lang="en-GB" sz="1000" b="1" baseline="30000" dirty="0" smtClean="0">
                          <a:solidFill>
                            <a:schemeClr val="accent2"/>
                          </a:solidFill>
                        </a:rPr>
                        <a:t>th</a:t>
                      </a:r>
                      <a:r>
                        <a:rPr lang="en-GB" sz="1000" b="1" baseline="0" dirty="0" smtClean="0">
                          <a:solidFill>
                            <a:schemeClr val="accent2"/>
                          </a:solidFill>
                        </a:rPr>
                        <a:t> August International Day of the World’s Indigenous People</a:t>
                      </a:r>
                      <a:endParaRPr lang="en-GB" sz="1000" b="1" dirty="0">
                        <a:solidFill>
                          <a:schemeClr val="accent2"/>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smtClean="0">
                          <a:solidFill>
                            <a:schemeClr val="dk1"/>
                          </a:solidFill>
                          <a:effectLst/>
                          <a:latin typeface="+mn-lt"/>
                          <a:ea typeface="+mn-ea"/>
                          <a:cs typeface="+mn-cs"/>
                        </a:rPr>
                        <a:t>At the end of the unit pupils</a:t>
                      </a:r>
                      <a:r>
                        <a:rPr lang="en-GB" sz="1000" kern="1200" baseline="0" dirty="0" smtClean="0">
                          <a:solidFill>
                            <a:schemeClr val="dk1"/>
                          </a:solidFill>
                          <a:effectLst/>
                          <a:latin typeface="+mn-lt"/>
                          <a:ea typeface="+mn-ea"/>
                          <a:cs typeface="+mn-cs"/>
                        </a:rPr>
                        <a:t> will be able to answer: How did seafaring change after the Titanic? </a:t>
                      </a:r>
                      <a:r>
                        <a:rPr lang="en-GB" sz="1000" b="0" dirty="0" smtClean="0">
                          <a:solidFill>
                            <a:schemeClr val="tx1"/>
                          </a:solidFill>
                        </a:rPr>
                        <a:t>Pupils </a:t>
                      </a:r>
                      <a:r>
                        <a:rPr lang="en-GB" sz="1000" b="0" dirty="0">
                          <a:solidFill>
                            <a:schemeClr val="tx1"/>
                          </a:solidFill>
                        </a:rPr>
                        <a:t>will understand why the Titanic was so</a:t>
                      </a:r>
                      <a:r>
                        <a:rPr lang="en-GB" sz="1000" b="0" baseline="0" dirty="0">
                          <a:solidFill>
                            <a:schemeClr val="tx1"/>
                          </a:solidFill>
                        </a:rPr>
                        <a:t> significant. They will investigate </a:t>
                      </a:r>
                      <a:r>
                        <a:rPr lang="en-GB" sz="1000" b="0" baseline="0" dirty="0" smtClean="0">
                          <a:solidFill>
                            <a:schemeClr val="tx1"/>
                          </a:solidFill>
                        </a:rPr>
                        <a:t>the people on </a:t>
                      </a:r>
                      <a:r>
                        <a:rPr lang="en-GB" sz="1000" b="0" baseline="0" dirty="0">
                          <a:solidFill>
                            <a:schemeClr val="tx1"/>
                          </a:solidFill>
                        </a:rPr>
                        <a:t>board at the time, by noting what it was like </a:t>
                      </a:r>
                      <a:r>
                        <a:rPr lang="en-GB" sz="1000" b="0" baseline="0" dirty="0" smtClean="0">
                          <a:solidFill>
                            <a:schemeClr val="tx1"/>
                          </a:solidFill>
                        </a:rPr>
                        <a:t>for the </a:t>
                      </a:r>
                      <a:r>
                        <a:rPr lang="en-GB" sz="1000" b="0" baseline="0" dirty="0">
                          <a:solidFill>
                            <a:schemeClr val="tx1"/>
                          </a:solidFill>
                        </a:rPr>
                        <a:t>different classes. Pupils will use different historical sources, to unpick the events which unfolded and public opinion at </a:t>
                      </a:r>
                      <a:r>
                        <a:rPr lang="en-GB" sz="1000" b="0" baseline="0" dirty="0" smtClean="0">
                          <a:solidFill>
                            <a:schemeClr val="tx1"/>
                          </a:solidFill>
                        </a:rPr>
                        <a:t>this </a:t>
                      </a:r>
                      <a:r>
                        <a:rPr lang="en-GB" sz="1000" b="0" baseline="0" dirty="0">
                          <a:solidFill>
                            <a:schemeClr val="tx1"/>
                          </a:solidFill>
                        </a:rPr>
                        <a:t>time. Primary and Secondary sources will be evaluated for their reliability. Lastly, pupils will reflect how the sinking of this famous vessel led to changes in sea travel, including legislation. </a:t>
                      </a:r>
                      <a:endParaRPr lang="en-GB" sz="1000" b="0"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 b="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dirty="0" smtClean="0">
                          <a:solidFill>
                            <a:srgbClr val="FF0000"/>
                          </a:solidFill>
                        </a:rPr>
                        <a:t>CULTURAL</a:t>
                      </a:r>
                      <a:r>
                        <a:rPr lang="en-GB" sz="1000" b="0" baseline="0" dirty="0" smtClean="0">
                          <a:solidFill>
                            <a:srgbClr val="FF0000"/>
                          </a:solidFill>
                        </a:rPr>
                        <a:t> </a:t>
                      </a:r>
                      <a:r>
                        <a:rPr lang="en-GB" sz="1000" b="0" baseline="0" dirty="0">
                          <a:solidFill>
                            <a:srgbClr val="FF0000"/>
                          </a:solidFill>
                        </a:rPr>
                        <a:t>DIVERSITY, RIGHT &amp; WRONG,  FAIRNESS, MORALS &amp; ETHICS, UNDERSTAND CONSEQUENCES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smtClean="0">
                          <a:solidFill>
                            <a:srgbClr val="CC00CC"/>
                          </a:solidFill>
                        </a:rPr>
                        <a:t>Historian, archaeologist, politician, </a:t>
                      </a:r>
                      <a:r>
                        <a:rPr lang="en-GB" sz="1000" b="1" baseline="0" dirty="0" smtClean="0">
                          <a:solidFill>
                            <a:srgbClr val="CC00CC"/>
                          </a:solidFill>
                        </a:rPr>
                        <a:t>meteorologist, journalist, shipping trades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kern="1200" baseline="0" dirty="0" smtClean="0">
                          <a:solidFill>
                            <a:schemeClr val="accent2"/>
                          </a:solidFill>
                          <a:effectLst/>
                          <a:latin typeface="+mn-lt"/>
                          <a:ea typeface="+mn-ea"/>
                          <a:cs typeface="+mn-cs"/>
                        </a:rPr>
                        <a:t>Class system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kern="1200" baseline="0" dirty="0" smtClean="0">
                          <a:solidFill>
                            <a:schemeClr val="accent2"/>
                          </a:solidFill>
                          <a:effectLst/>
                          <a:latin typeface="+mn-lt"/>
                          <a:ea typeface="+mn-ea"/>
                          <a:cs typeface="+mn-cs"/>
                        </a:rPr>
                        <a:t>29 Sept World Maritime Day</a:t>
                      </a:r>
                      <a:endParaRPr lang="en-GB" sz="1000" b="1" kern="1200" dirty="0" smtClean="0">
                        <a:solidFill>
                          <a:schemeClr val="accent2"/>
                        </a:solidFill>
                        <a:effectLst/>
                        <a:latin typeface="+mn-lt"/>
                        <a:ea typeface="+mn-ea"/>
                        <a:cs typeface="+mn-cs"/>
                      </a:endParaRPr>
                    </a:p>
                  </a:txBody>
                  <a:tcPr/>
                </a:tc>
                <a:extLst>
                  <a:ext uri="{0D108BD9-81ED-4DB2-BD59-A6C34878D82A}">
                    <a16:rowId xmlns:a16="http://schemas.microsoft.com/office/drawing/2014/main" val="535769451"/>
                  </a:ext>
                </a:extLst>
              </a:tr>
            </a:tbl>
          </a:graphicData>
        </a:graphic>
      </p:graphicFrame>
      <p:sp>
        <p:nvSpPr>
          <p:cNvPr id="9" name="TextBox 8"/>
          <p:cNvSpPr txBox="1"/>
          <p:nvPr/>
        </p:nvSpPr>
        <p:spPr>
          <a:xfrm>
            <a:off x="241443" y="125592"/>
            <a:ext cx="11677841" cy="1723549"/>
          </a:xfrm>
          <a:prstGeom prst="rect">
            <a:avLst/>
          </a:prstGeom>
          <a:noFill/>
          <a:ln>
            <a:solidFill>
              <a:schemeClr val="accent1"/>
            </a:solidFill>
          </a:ln>
        </p:spPr>
        <p:txBody>
          <a:bodyPr wrap="square" rtlCol="0">
            <a:spAutoFit/>
          </a:bodyPr>
          <a:lstStyle/>
          <a:p>
            <a:r>
              <a:rPr lang="en-GB" sz="1300" b="1" dirty="0"/>
              <a:t> </a:t>
            </a:r>
            <a:r>
              <a:rPr lang="en-GB" sz="1300" b="1" dirty="0" smtClean="0"/>
              <a:t>                                   </a:t>
            </a:r>
            <a:r>
              <a:rPr lang="en-GB" sz="1400" b="1" u="sng" dirty="0" smtClean="0">
                <a:solidFill>
                  <a:schemeClr val="accent5">
                    <a:lumMod val="75000"/>
                  </a:schemeClr>
                </a:solidFill>
              </a:rPr>
              <a:t>BIG </a:t>
            </a:r>
            <a:r>
              <a:rPr lang="en-GB" sz="1400" b="1" u="sng" dirty="0">
                <a:solidFill>
                  <a:schemeClr val="accent5">
                    <a:lumMod val="75000"/>
                  </a:schemeClr>
                </a:solidFill>
              </a:rPr>
              <a:t>IDEAS</a:t>
            </a:r>
            <a:endParaRPr lang="en-GB" sz="1300" b="1" dirty="0" smtClean="0"/>
          </a:p>
          <a:p>
            <a:r>
              <a:rPr lang="en-GB" sz="1300" b="1" dirty="0">
                <a:solidFill>
                  <a:schemeClr val="accent5">
                    <a:lumMod val="75000"/>
                  </a:schemeClr>
                </a:solidFill>
              </a:rPr>
              <a:t> </a:t>
            </a:r>
            <a:r>
              <a:rPr lang="en-GB" sz="1300" b="1" dirty="0" smtClean="0">
                <a:solidFill>
                  <a:schemeClr val="accent5">
                    <a:lumMod val="75000"/>
                  </a:schemeClr>
                </a:solidFill>
              </a:rPr>
              <a:t>                                   </a:t>
            </a:r>
            <a:r>
              <a:rPr lang="en-GB" sz="1100" b="1" dirty="0" smtClean="0">
                <a:solidFill>
                  <a:schemeClr val="accent5">
                    <a:lumMod val="75000"/>
                  </a:schemeClr>
                </a:solidFill>
              </a:rPr>
              <a:t>1</a:t>
            </a:r>
            <a:r>
              <a:rPr lang="en-GB" sz="1100" b="1" dirty="0">
                <a:solidFill>
                  <a:schemeClr val="accent5">
                    <a:lumMod val="75000"/>
                  </a:schemeClr>
                </a:solidFill>
              </a:rPr>
              <a:t>. CHRONOLOGY: </a:t>
            </a:r>
            <a:r>
              <a:rPr lang="en-GB" sz="1100" dirty="0">
                <a:solidFill>
                  <a:schemeClr val="accent5">
                    <a:lumMod val="75000"/>
                  </a:schemeClr>
                </a:solidFill>
              </a:rPr>
              <a:t>understand </a:t>
            </a:r>
            <a:r>
              <a:rPr lang="en-GB" sz="1100" dirty="0" smtClean="0">
                <a:solidFill>
                  <a:schemeClr val="accent5">
                    <a:lumMod val="75000"/>
                  </a:schemeClr>
                </a:solidFill>
              </a:rPr>
              <a:t>the exact order events occurred so we can see how they unfold.</a:t>
            </a:r>
            <a:endParaRPr lang="en-GB" sz="1100" dirty="0">
              <a:solidFill>
                <a:schemeClr val="accent5">
                  <a:lumMod val="75000"/>
                </a:schemeClr>
              </a:solidFill>
            </a:endParaRPr>
          </a:p>
          <a:p>
            <a:r>
              <a:rPr lang="en-GB" sz="1100" b="1" dirty="0">
                <a:solidFill>
                  <a:schemeClr val="accent5">
                    <a:lumMod val="75000"/>
                  </a:schemeClr>
                </a:solidFill>
              </a:rPr>
              <a:t>                                    </a:t>
            </a:r>
            <a:r>
              <a:rPr lang="en-GB" sz="1100" b="1" dirty="0" smtClean="0">
                <a:solidFill>
                  <a:schemeClr val="accent5">
                    <a:lumMod val="75000"/>
                  </a:schemeClr>
                </a:solidFill>
              </a:rPr>
              <a:t>       2</a:t>
            </a:r>
            <a:r>
              <a:rPr lang="en-GB" sz="1100" b="1" dirty="0">
                <a:solidFill>
                  <a:schemeClr val="accent5">
                    <a:lumMod val="75000"/>
                  </a:schemeClr>
                </a:solidFill>
              </a:rPr>
              <a:t>. CONTINUITY &amp; </a:t>
            </a:r>
            <a:r>
              <a:rPr lang="en-GB" sz="1100" b="1" dirty="0" smtClean="0">
                <a:solidFill>
                  <a:schemeClr val="accent5">
                    <a:lumMod val="75000"/>
                  </a:schemeClr>
                </a:solidFill>
              </a:rPr>
              <a:t>CHANGE: </a:t>
            </a:r>
            <a:r>
              <a:rPr lang="en-GB" sz="1100" dirty="0">
                <a:solidFill>
                  <a:schemeClr val="accent5">
                    <a:lumMod val="75000"/>
                  </a:schemeClr>
                </a:solidFill>
              </a:rPr>
              <a:t>identify </a:t>
            </a:r>
            <a:r>
              <a:rPr lang="en-GB" sz="1100" dirty="0" smtClean="0">
                <a:solidFill>
                  <a:schemeClr val="accent5">
                    <a:lumMod val="75000"/>
                  </a:schemeClr>
                </a:solidFill>
              </a:rPr>
              <a:t>which themes continue over time and/or change.</a:t>
            </a:r>
            <a:endParaRPr lang="en-GB" sz="1100" dirty="0">
              <a:solidFill>
                <a:schemeClr val="accent5">
                  <a:lumMod val="75000"/>
                </a:schemeClr>
              </a:solidFill>
            </a:endParaRPr>
          </a:p>
          <a:p>
            <a:r>
              <a:rPr lang="en-GB" sz="1100" b="1" dirty="0">
                <a:solidFill>
                  <a:schemeClr val="accent5">
                    <a:lumMod val="75000"/>
                  </a:schemeClr>
                </a:solidFill>
              </a:rPr>
              <a:t>                                    </a:t>
            </a:r>
            <a:r>
              <a:rPr lang="en-GB" sz="1100" b="1" dirty="0" smtClean="0">
                <a:solidFill>
                  <a:schemeClr val="accent5">
                    <a:lumMod val="75000"/>
                  </a:schemeClr>
                </a:solidFill>
              </a:rPr>
              <a:t>       3</a:t>
            </a:r>
            <a:r>
              <a:rPr lang="en-GB" sz="1100" b="1" dirty="0">
                <a:solidFill>
                  <a:schemeClr val="accent5">
                    <a:lumMod val="75000"/>
                  </a:schemeClr>
                </a:solidFill>
              </a:rPr>
              <a:t>. CAUSE &amp; </a:t>
            </a:r>
            <a:r>
              <a:rPr lang="en-GB" sz="1100" b="1" dirty="0" smtClean="0">
                <a:solidFill>
                  <a:schemeClr val="accent5">
                    <a:lumMod val="75000"/>
                  </a:schemeClr>
                </a:solidFill>
              </a:rPr>
              <a:t>CONSEQUENCE: </a:t>
            </a:r>
            <a:r>
              <a:rPr lang="en-GB" sz="1100" dirty="0">
                <a:solidFill>
                  <a:schemeClr val="accent5">
                    <a:lumMod val="75000"/>
                  </a:schemeClr>
                </a:solidFill>
              </a:rPr>
              <a:t>understand </a:t>
            </a:r>
            <a:r>
              <a:rPr lang="en-GB" sz="1100" dirty="0" smtClean="0">
                <a:solidFill>
                  <a:schemeClr val="accent5">
                    <a:lumMod val="75000"/>
                  </a:schemeClr>
                </a:solidFill>
              </a:rPr>
              <a:t>what </a:t>
            </a:r>
            <a:r>
              <a:rPr lang="en-GB" sz="1100" dirty="0">
                <a:solidFill>
                  <a:schemeClr val="accent5">
                    <a:lumMod val="75000"/>
                  </a:schemeClr>
                </a:solidFill>
              </a:rPr>
              <a:t>caused </a:t>
            </a:r>
            <a:r>
              <a:rPr lang="en-GB" sz="1100" dirty="0" smtClean="0">
                <a:solidFill>
                  <a:schemeClr val="accent5">
                    <a:lumMod val="75000"/>
                  </a:schemeClr>
                </a:solidFill>
              </a:rPr>
              <a:t>events </a:t>
            </a:r>
            <a:r>
              <a:rPr lang="en-GB" sz="1100" dirty="0">
                <a:solidFill>
                  <a:schemeClr val="accent5">
                    <a:lumMod val="75000"/>
                  </a:schemeClr>
                </a:solidFill>
              </a:rPr>
              <a:t>and </a:t>
            </a:r>
            <a:r>
              <a:rPr lang="en-GB" sz="1100" dirty="0" smtClean="0">
                <a:solidFill>
                  <a:schemeClr val="accent5">
                    <a:lumMod val="75000"/>
                  </a:schemeClr>
                </a:solidFill>
              </a:rPr>
              <a:t>how they may directly lead to another event.</a:t>
            </a:r>
          </a:p>
          <a:p>
            <a:r>
              <a:rPr lang="en-GB" sz="1100" dirty="0">
                <a:solidFill>
                  <a:schemeClr val="accent5">
                    <a:lumMod val="75000"/>
                  </a:schemeClr>
                </a:solidFill>
              </a:rPr>
              <a:t> </a:t>
            </a:r>
            <a:r>
              <a:rPr lang="en-GB" sz="1100" dirty="0" smtClean="0">
                <a:solidFill>
                  <a:schemeClr val="accent5">
                    <a:lumMod val="75000"/>
                  </a:schemeClr>
                </a:solidFill>
              </a:rPr>
              <a:t>                                          </a:t>
            </a:r>
            <a:r>
              <a:rPr lang="en-GB" sz="1100" b="1" dirty="0" smtClean="0">
                <a:solidFill>
                  <a:schemeClr val="accent5">
                    <a:lumMod val="75000"/>
                  </a:schemeClr>
                </a:solidFill>
              </a:rPr>
              <a:t>4. SIMILARITY &amp; DIFFERENCE</a:t>
            </a:r>
            <a:r>
              <a:rPr lang="en-GB" sz="1100" dirty="0" smtClean="0">
                <a:solidFill>
                  <a:schemeClr val="accent5">
                    <a:lumMod val="75000"/>
                  </a:schemeClr>
                </a:solidFill>
              </a:rPr>
              <a:t>: recognise and analyse the diversity of past experience.</a:t>
            </a:r>
            <a:endParaRPr lang="en-GB" sz="1100" dirty="0">
              <a:solidFill>
                <a:schemeClr val="accent5">
                  <a:lumMod val="75000"/>
                </a:schemeClr>
              </a:solidFill>
            </a:endParaRPr>
          </a:p>
          <a:p>
            <a:r>
              <a:rPr lang="en-GB" sz="1100" b="1" dirty="0">
                <a:solidFill>
                  <a:schemeClr val="accent5">
                    <a:lumMod val="75000"/>
                  </a:schemeClr>
                </a:solidFill>
              </a:rPr>
              <a:t>                                    </a:t>
            </a:r>
            <a:r>
              <a:rPr lang="en-GB" sz="1100" b="1" dirty="0" smtClean="0">
                <a:solidFill>
                  <a:schemeClr val="accent5">
                    <a:lumMod val="75000"/>
                  </a:schemeClr>
                </a:solidFill>
              </a:rPr>
              <a:t>       5. </a:t>
            </a:r>
            <a:r>
              <a:rPr lang="en-GB" sz="1100" b="1" dirty="0">
                <a:solidFill>
                  <a:schemeClr val="accent5">
                    <a:lumMod val="75000"/>
                  </a:schemeClr>
                </a:solidFill>
              </a:rPr>
              <a:t>SIGNIFICANCE: </a:t>
            </a:r>
            <a:r>
              <a:rPr lang="en-GB" sz="1100" dirty="0">
                <a:solidFill>
                  <a:schemeClr val="accent5">
                    <a:lumMod val="75000"/>
                  </a:schemeClr>
                </a:solidFill>
              </a:rPr>
              <a:t>understand </a:t>
            </a:r>
            <a:r>
              <a:rPr lang="en-GB" sz="1100" dirty="0" smtClean="0">
                <a:solidFill>
                  <a:schemeClr val="accent5">
                    <a:lumMod val="75000"/>
                  </a:schemeClr>
                </a:solidFill>
              </a:rPr>
              <a:t>linkages between past and present, exploring the legacies of the past.</a:t>
            </a:r>
            <a:endParaRPr lang="en-GB" sz="1100" dirty="0">
              <a:solidFill>
                <a:schemeClr val="accent5">
                  <a:lumMod val="75000"/>
                </a:schemeClr>
              </a:solidFill>
            </a:endParaRPr>
          </a:p>
          <a:p>
            <a:r>
              <a:rPr lang="en-GB" sz="1100" b="1" dirty="0" smtClean="0">
                <a:solidFill>
                  <a:schemeClr val="accent5">
                    <a:lumMod val="75000"/>
                  </a:schemeClr>
                </a:solidFill>
              </a:rPr>
              <a:t>                                           6. COMPARE &amp; INFER EVIDENCE: </a:t>
            </a:r>
            <a:r>
              <a:rPr lang="en-GB" sz="1100" dirty="0">
                <a:solidFill>
                  <a:schemeClr val="accent5">
                    <a:lumMod val="75000"/>
                  </a:schemeClr>
                </a:solidFill>
              </a:rPr>
              <a:t>understand how </a:t>
            </a:r>
            <a:r>
              <a:rPr lang="en-GB" sz="1100" dirty="0" smtClean="0">
                <a:solidFill>
                  <a:schemeClr val="accent5">
                    <a:lumMod val="75000"/>
                  </a:schemeClr>
                </a:solidFill>
              </a:rPr>
              <a:t>evidence and </a:t>
            </a:r>
            <a:r>
              <a:rPr lang="en-GB" sz="1100" dirty="0">
                <a:solidFill>
                  <a:schemeClr val="accent5">
                    <a:lumMod val="75000"/>
                  </a:schemeClr>
                </a:solidFill>
              </a:rPr>
              <a:t>research can be used to </a:t>
            </a:r>
            <a:r>
              <a:rPr lang="en-GB" sz="1100" dirty="0" smtClean="0">
                <a:solidFill>
                  <a:schemeClr val="accent5">
                    <a:lumMod val="75000"/>
                  </a:schemeClr>
                </a:solidFill>
              </a:rPr>
              <a:t>examine </a:t>
            </a:r>
            <a:r>
              <a:rPr lang="en-GB" sz="1100" dirty="0">
                <a:solidFill>
                  <a:schemeClr val="accent5">
                    <a:lumMod val="75000"/>
                  </a:schemeClr>
                </a:solidFill>
              </a:rPr>
              <a:t>interpretations of the past</a:t>
            </a:r>
            <a:r>
              <a:rPr lang="en-GB" sz="1100" dirty="0" smtClean="0">
                <a:solidFill>
                  <a:schemeClr val="accent5">
                    <a:lumMod val="75000"/>
                  </a:schemeClr>
                </a:solidFill>
              </a:rPr>
              <a:t>.</a:t>
            </a:r>
            <a:endParaRPr lang="en-GB" sz="1100" dirty="0">
              <a:solidFill>
                <a:schemeClr val="accent5">
                  <a:lumMod val="75000"/>
                </a:schemeClr>
              </a:solidFill>
            </a:endParaRPr>
          </a:p>
          <a:p>
            <a:r>
              <a:rPr lang="en-GB" sz="1100" b="1" dirty="0" smtClean="0">
                <a:solidFill>
                  <a:schemeClr val="accent5">
                    <a:lumMod val="75000"/>
                  </a:schemeClr>
                </a:solidFill>
              </a:rPr>
              <a:t>                                           7</a:t>
            </a:r>
            <a:r>
              <a:rPr lang="en-GB" sz="1100" b="1" dirty="0">
                <a:solidFill>
                  <a:schemeClr val="accent5">
                    <a:lumMod val="75000"/>
                  </a:schemeClr>
                </a:solidFill>
              </a:rPr>
              <a:t>. RELIABILITY OF EVIDENCE: </a:t>
            </a:r>
            <a:r>
              <a:rPr lang="en-GB" sz="1100" dirty="0">
                <a:solidFill>
                  <a:schemeClr val="accent5">
                    <a:lumMod val="75000"/>
                  </a:schemeClr>
                </a:solidFill>
              </a:rPr>
              <a:t>question the reliability of sources and identify bias.</a:t>
            </a:r>
          </a:p>
          <a:p>
            <a:r>
              <a:rPr lang="en-GB" sz="1100" b="1" dirty="0" smtClean="0">
                <a:solidFill>
                  <a:schemeClr val="accent5">
                    <a:lumMod val="75000"/>
                  </a:schemeClr>
                </a:solidFill>
              </a:rPr>
              <a:t>                                           8</a:t>
            </a:r>
            <a:r>
              <a:rPr lang="en-GB" sz="1100" b="1" dirty="0">
                <a:solidFill>
                  <a:schemeClr val="accent5">
                    <a:lumMod val="75000"/>
                  </a:schemeClr>
                </a:solidFill>
              </a:rPr>
              <a:t>. PERSPECTIVE: </a:t>
            </a:r>
            <a:r>
              <a:rPr lang="en-GB" sz="1100" dirty="0">
                <a:solidFill>
                  <a:schemeClr val="accent5">
                    <a:lumMod val="75000"/>
                  </a:schemeClr>
                </a:solidFill>
              </a:rPr>
              <a:t>gain historical perspectives by using </a:t>
            </a:r>
            <a:r>
              <a:rPr lang="en-GB" sz="1100" dirty="0" smtClean="0">
                <a:solidFill>
                  <a:schemeClr val="accent5">
                    <a:lumMod val="75000"/>
                  </a:schemeClr>
                </a:solidFill>
              </a:rPr>
              <a:t>knowledge </a:t>
            </a:r>
            <a:r>
              <a:rPr lang="en-GB" sz="1100" dirty="0">
                <a:solidFill>
                  <a:schemeClr val="accent5">
                    <a:lumMod val="75000"/>
                  </a:schemeClr>
                </a:solidFill>
              </a:rPr>
              <a:t>in different contexts.  </a:t>
            </a:r>
          </a:p>
        </p:txBody>
      </p:sp>
      <p:sp>
        <p:nvSpPr>
          <p:cNvPr id="2" name="TextBox 1"/>
          <p:cNvSpPr txBox="1"/>
          <p:nvPr/>
        </p:nvSpPr>
        <p:spPr>
          <a:xfrm>
            <a:off x="7977673" y="137794"/>
            <a:ext cx="2736915" cy="830997"/>
          </a:xfrm>
          <a:prstGeom prst="rect">
            <a:avLst/>
          </a:prstGeom>
          <a:noFill/>
        </p:spPr>
        <p:txBody>
          <a:bodyPr wrap="square" rtlCol="0">
            <a:spAutoFit/>
          </a:bodyPr>
          <a:lstStyle/>
          <a:p>
            <a:r>
              <a:rPr lang="en-US" sz="1600" b="1" dirty="0" smtClean="0"/>
              <a:t>“We study History not to be  </a:t>
            </a:r>
          </a:p>
          <a:p>
            <a:r>
              <a:rPr lang="en-US" sz="1600" b="1" dirty="0"/>
              <a:t> </a:t>
            </a:r>
            <a:r>
              <a:rPr lang="en-US" sz="1600" b="1" dirty="0" smtClean="0"/>
              <a:t> clever in another time, but  </a:t>
            </a:r>
          </a:p>
          <a:p>
            <a:r>
              <a:rPr lang="en-US" sz="1600" b="1" dirty="0"/>
              <a:t> </a:t>
            </a:r>
            <a:r>
              <a:rPr lang="en-US" sz="1600" b="1" dirty="0" smtClean="0"/>
              <a:t> to be wise always,” Cicero</a:t>
            </a:r>
            <a:endParaRPr lang="en-GB" sz="1600" b="1" dirty="0"/>
          </a:p>
        </p:txBody>
      </p:sp>
      <p:sp>
        <p:nvSpPr>
          <p:cNvPr id="12" name="TextBox 11"/>
          <p:cNvSpPr txBox="1"/>
          <p:nvPr/>
        </p:nvSpPr>
        <p:spPr>
          <a:xfrm>
            <a:off x="10779162" y="1264767"/>
            <a:ext cx="989704" cy="461665"/>
          </a:xfrm>
          <a:prstGeom prst="rect">
            <a:avLst/>
          </a:prstGeom>
          <a:noFill/>
          <a:ln>
            <a:solidFill>
              <a:srgbClr val="FF0000"/>
            </a:solidFill>
          </a:ln>
        </p:spPr>
        <p:txBody>
          <a:bodyPr wrap="square" rtlCol="0">
            <a:spAutoFit/>
          </a:bodyPr>
          <a:lstStyle/>
          <a:p>
            <a:pPr algn="ctr"/>
            <a:r>
              <a:rPr lang="en-GB" sz="2400" b="1" dirty="0">
                <a:solidFill>
                  <a:srgbClr val="FF0000"/>
                </a:solidFill>
              </a:rPr>
              <a:t>SMSC</a:t>
            </a:r>
          </a:p>
        </p:txBody>
      </p:sp>
      <p:sp>
        <p:nvSpPr>
          <p:cNvPr id="13" name="TextBox 12"/>
          <p:cNvSpPr txBox="1"/>
          <p:nvPr/>
        </p:nvSpPr>
        <p:spPr>
          <a:xfrm>
            <a:off x="10714589" y="193291"/>
            <a:ext cx="1054278" cy="369332"/>
          </a:xfrm>
          <a:prstGeom prst="rect">
            <a:avLst/>
          </a:prstGeom>
          <a:noFill/>
          <a:ln>
            <a:solidFill>
              <a:srgbClr val="7030A0"/>
            </a:solidFill>
          </a:ln>
        </p:spPr>
        <p:txBody>
          <a:bodyPr wrap="square" rtlCol="0">
            <a:spAutoFit/>
          </a:bodyPr>
          <a:lstStyle/>
          <a:p>
            <a:r>
              <a:rPr lang="en-GB" b="1" dirty="0">
                <a:solidFill>
                  <a:srgbClr val="7030A0"/>
                </a:solidFill>
                <a:latin typeface="Century Gothic" panose="020B0502020202020204" pitchFamily="34" charset="0"/>
              </a:rPr>
              <a:t>Careers</a:t>
            </a:r>
          </a:p>
        </p:txBody>
      </p:sp>
      <p:sp>
        <p:nvSpPr>
          <p:cNvPr id="14" name="TextBox 13"/>
          <p:cNvSpPr txBox="1"/>
          <p:nvPr/>
        </p:nvSpPr>
        <p:spPr>
          <a:xfrm>
            <a:off x="10636898" y="744669"/>
            <a:ext cx="1131968" cy="369332"/>
          </a:xfrm>
          <a:prstGeom prst="rect">
            <a:avLst/>
          </a:prstGeom>
          <a:noFill/>
          <a:ln>
            <a:solidFill>
              <a:schemeClr val="accent2"/>
            </a:solidFill>
          </a:ln>
        </p:spPr>
        <p:txBody>
          <a:bodyPr wrap="square" rtlCol="0">
            <a:spAutoFit/>
          </a:bodyPr>
          <a:lstStyle/>
          <a:p>
            <a:r>
              <a:rPr lang="en-GB" b="1" dirty="0" smtClean="0">
                <a:solidFill>
                  <a:schemeClr val="accent2"/>
                </a:solidFill>
                <a:latin typeface="Century Gothic" panose="020B0502020202020204" pitchFamily="34" charset="0"/>
              </a:rPr>
              <a:t>Diversity</a:t>
            </a:r>
            <a:endParaRPr lang="en-GB" b="1" dirty="0">
              <a:solidFill>
                <a:schemeClr val="accent2"/>
              </a:solidFill>
              <a:latin typeface="Century Gothic" panose="020B0502020202020204" pitchFamily="34" charset="0"/>
            </a:endParaRPr>
          </a:p>
        </p:txBody>
      </p:sp>
    </p:spTree>
    <p:extLst>
      <p:ext uri="{BB962C8B-B14F-4D97-AF65-F5344CB8AC3E}">
        <p14:creationId xmlns:p14="http://schemas.microsoft.com/office/powerpoint/2010/main" val="2832767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68663442"/>
              </p:ext>
            </p:extLst>
          </p:nvPr>
        </p:nvGraphicFramePr>
        <p:xfrm>
          <a:off x="241443" y="1897831"/>
          <a:ext cx="4779290" cy="4876801"/>
        </p:xfrm>
        <a:graphic>
          <a:graphicData uri="http://schemas.openxmlformats.org/drawingml/2006/table">
            <a:tbl>
              <a:tblPr firstRow="1" bandRow="1">
                <a:tableStyleId>{10A1B5D5-9B99-4C35-A422-299274C87663}</a:tableStyleId>
              </a:tblPr>
              <a:tblGrid>
                <a:gridCol w="2389645">
                  <a:extLst>
                    <a:ext uri="{9D8B030D-6E8A-4147-A177-3AD203B41FA5}">
                      <a16:colId xmlns:a16="http://schemas.microsoft.com/office/drawing/2014/main" val="1201128714"/>
                    </a:ext>
                  </a:extLst>
                </a:gridCol>
                <a:gridCol w="2389645">
                  <a:extLst>
                    <a:ext uri="{9D8B030D-6E8A-4147-A177-3AD203B41FA5}">
                      <a16:colId xmlns:a16="http://schemas.microsoft.com/office/drawing/2014/main" val="3057332064"/>
                    </a:ext>
                  </a:extLst>
                </a:gridCol>
              </a:tblGrid>
              <a:tr h="545309">
                <a:tc>
                  <a:txBody>
                    <a:bodyPr/>
                    <a:lstStyle/>
                    <a:p>
                      <a:pPr algn="ctr"/>
                      <a:r>
                        <a:rPr lang="en-GB" sz="1600" dirty="0" smtClean="0"/>
                        <a:t> </a:t>
                      </a:r>
                      <a:r>
                        <a:rPr lang="en-GB" sz="1400" dirty="0" smtClean="0"/>
                        <a:t>YEAR 7 – Term 1</a:t>
                      </a:r>
                    </a:p>
                    <a:p>
                      <a:pPr algn="ctr"/>
                      <a:r>
                        <a:rPr lang="en-GB" sz="1200" dirty="0" smtClean="0"/>
                        <a:t>Medieval</a:t>
                      </a:r>
                      <a:r>
                        <a:rPr lang="en-GB" sz="1200" baseline="0" dirty="0" smtClean="0"/>
                        <a:t> Mania</a:t>
                      </a:r>
                      <a:endParaRPr lang="en-GB" sz="1200" dirty="0" smtClean="0"/>
                    </a:p>
                  </a:txBody>
                  <a:tcPr/>
                </a:tc>
                <a:tc>
                  <a:txBody>
                    <a:bodyPr/>
                    <a:lstStyle/>
                    <a:p>
                      <a:pPr algn="ctr"/>
                      <a:r>
                        <a:rPr lang="en-GB" sz="1600" dirty="0"/>
                        <a:t>YEAR 7 – Term 3</a:t>
                      </a:r>
                    </a:p>
                    <a:p>
                      <a:pPr algn="ctr"/>
                      <a:r>
                        <a:rPr lang="en-GB" sz="1300" dirty="0"/>
                        <a:t>Curious</a:t>
                      </a:r>
                      <a:r>
                        <a:rPr lang="en-GB" sz="1300" baseline="0" dirty="0"/>
                        <a:t> Castles</a:t>
                      </a:r>
                      <a:endParaRPr lang="en-GB" sz="1300" dirty="0"/>
                    </a:p>
                  </a:txBody>
                  <a:tcPr/>
                </a:tc>
                <a:extLst>
                  <a:ext uri="{0D108BD9-81ED-4DB2-BD59-A6C34878D82A}">
                    <a16:rowId xmlns:a16="http://schemas.microsoft.com/office/drawing/2014/main" val="3913192461"/>
                  </a:ext>
                </a:extLst>
              </a:tr>
              <a:tr h="43314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dk1"/>
                          </a:solidFill>
                          <a:effectLst/>
                          <a:latin typeface="+mn-lt"/>
                          <a:ea typeface="+mn-ea"/>
                          <a:cs typeface="+mn-cs"/>
                        </a:rPr>
                        <a:t>Pupils will</a:t>
                      </a:r>
                      <a:r>
                        <a:rPr lang="en-GB" sz="1000" kern="1200" baseline="0" dirty="0">
                          <a:solidFill>
                            <a:schemeClr val="dk1"/>
                          </a:solidFill>
                          <a:effectLst/>
                          <a:latin typeface="+mn-lt"/>
                          <a:ea typeface="+mn-ea"/>
                          <a:cs typeface="+mn-cs"/>
                        </a:rPr>
                        <a:t> begin by studying the </a:t>
                      </a:r>
                      <a:r>
                        <a:rPr lang="en-GB" sz="1000" kern="1200" dirty="0">
                          <a:solidFill>
                            <a:schemeClr val="dk1"/>
                          </a:solidFill>
                          <a:effectLst/>
                          <a:latin typeface="+mn-lt"/>
                          <a:ea typeface="+mn-ea"/>
                          <a:cs typeface="+mn-cs"/>
                        </a:rPr>
                        <a:t>Norman Conquest and its main events</a:t>
                      </a:r>
                      <a:r>
                        <a:rPr lang="en-GB" sz="1000" kern="1200" dirty="0">
                          <a:solidFill>
                            <a:schemeClr val="tx1"/>
                          </a:solidFill>
                          <a:effectLst/>
                          <a:latin typeface="+mn-lt"/>
                          <a:ea typeface="+mn-ea"/>
                          <a:cs typeface="+mn-cs"/>
                        </a:rPr>
                        <a:t>.</a:t>
                      </a:r>
                      <a:r>
                        <a:rPr lang="en-GB" sz="1000" kern="1200" dirty="0">
                          <a:solidFill>
                            <a:schemeClr val="dk1"/>
                          </a:solidFill>
                          <a:effectLst/>
                          <a:latin typeface="+mn-lt"/>
                          <a:ea typeface="+mn-ea"/>
                          <a:cs typeface="+mn-cs"/>
                        </a:rPr>
                        <a:t> </a:t>
                      </a:r>
                      <a:r>
                        <a:rPr lang="en-GB" sz="1000" kern="1200" baseline="0" dirty="0">
                          <a:solidFill>
                            <a:schemeClr val="dk1"/>
                          </a:solidFill>
                          <a:effectLst/>
                          <a:latin typeface="+mn-lt"/>
                          <a:ea typeface="+mn-ea"/>
                          <a:cs typeface="+mn-cs"/>
                        </a:rPr>
                        <a:t> Pupils will understand the culture which existed before the invasion and appreciate why the death of a king without a clear heir causes problems historically.</a:t>
                      </a:r>
                      <a:r>
                        <a:rPr lang="en-GB" sz="1000" kern="1200" dirty="0">
                          <a:solidFill>
                            <a:schemeClr val="tx1"/>
                          </a:solidFill>
                          <a:effectLst/>
                          <a:latin typeface="+mn-lt"/>
                          <a:ea typeface="+mn-ea"/>
                          <a:cs typeface="+mn-cs"/>
                        </a:rPr>
                        <a:t> </a:t>
                      </a:r>
                      <a:r>
                        <a:rPr lang="en-GB" sz="1000" kern="1200" dirty="0" smtClean="0">
                          <a:solidFill>
                            <a:schemeClr val="tx1"/>
                          </a:solidFill>
                          <a:effectLst/>
                          <a:latin typeface="+mn-lt"/>
                          <a:ea typeface="+mn-ea"/>
                          <a:cs typeface="+mn-cs"/>
                        </a:rPr>
                        <a:t>Pupils</a:t>
                      </a:r>
                      <a:r>
                        <a:rPr lang="en-GB" sz="1000" kern="1200" baseline="0" dirty="0" smtClean="0">
                          <a:solidFill>
                            <a:schemeClr val="tx1"/>
                          </a:solidFill>
                          <a:effectLst/>
                          <a:latin typeface="+mn-lt"/>
                          <a:ea typeface="+mn-ea"/>
                          <a:cs typeface="+mn-cs"/>
                        </a:rPr>
                        <a:t> will note how the </a:t>
                      </a:r>
                      <a:r>
                        <a:rPr lang="en-GB" sz="1000" kern="1200" dirty="0" smtClean="0">
                          <a:solidFill>
                            <a:schemeClr val="tx1"/>
                          </a:solidFill>
                          <a:effectLst/>
                          <a:latin typeface="+mn-lt"/>
                          <a:ea typeface="+mn-ea"/>
                          <a:cs typeface="+mn-cs"/>
                        </a:rPr>
                        <a:t>Normans </a:t>
                      </a:r>
                      <a:r>
                        <a:rPr lang="en-GB" sz="1000" kern="1200" dirty="0">
                          <a:solidFill>
                            <a:schemeClr val="tx1"/>
                          </a:solidFill>
                          <a:effectLst/>
                          <a:latin typeface="+mn-lt"/>
                          <a:ea typeface="+mn-ea"/>
                          <a:cs typeface="+mn-cs"/>
                        </a:rPr>
                        <a:t>altered the power dynamics in the country. Pupils will look at different changes the Normans tried to bring to England and then make a judgement about the pace and extent of change the Normans </a:t>
                      </a:r>
                      <a:r>
                        <a:rPr lang="en-GB" sz="1000" kern="1200" dirty="0" smtClean="0">
                          <a:solidFill>
                            <a:schemeClr val="tx1"/>
                          </a:solidFill>
                          <a:effectLst/>
                          <a:latin typeface="+mn-lt"/>
                          <a:ea typeface="+mn-ea"/>
                          <a:cs typeface="+mn-cs"/>
                        </a:rPr>
                        <a:t>brought,</a:t>
                      </a:r>
                      <a:r>
                        <a:rPr lang="en-GB" sz="1000" kern="1200" baseline="0" dirty="0" smtClean="0">
                          <a:solidFill>
                            <a:schemeClr val="tx1"/>
                          </a:solidFill>
                          <a:effectLst/>
                          <a:latin typeface="+mn-lt"/>
                          <a:ea typeface="+mn-ea"/>
                          <a:cs typeface="+mn-cs"/>
                        </a:rPr>
                        <a:t> </a:t>
                      </a:r>
                      <a:r>
                        <a:rPr lang="en-GB" sz="1000" kern="1200" baseline="0" dirty="0">
                          <a:solidFill>
                            <a:schemeClr val="tx1"/>
                          </a:solidFill>
                          <a:effectLst/>
                          <a:latin typeface="+mn-lt"/>
                          <a:ea typeface="+mn-ea"/>
                          <a:cs typeface="+mn-cs"/>
                        </a:rPr>
                        <a:t>and how s</a:t>
                      </a:r>
                      <a:r>
                        <a:rPr lang="en-GB" sz="1000" kern="1200" dirty="0">
                          <a:solidFill>
                            <a:schemeClr val="tx1"/>
                          </a:solidFill>
                          <a:effectLst/>
                          <a:latin typeface="+mn-lt"/>
                          <a:ea typeface="+mn-ea"/>
                          <a:cs typeface="+mn-cs"/>
                        </a:rPr>
                        <a:t>ome groups </a:t>
                      </a:r>
                      <a:r>
                        <a:rPr lang="en-GB" sz="1000" kern="1200" dirty="0" smtClean="0">
                          <a:solidFill>
                            <a:schemeClr val="tx1"/>
                          </a:solidFill>
                          <a:effectLst/>
                          <a:latin typeface="+mn-lt"/>
                          <a:ea typeface="+mn-ea"/>
                          <a:cs typeface="+mn-cs"/>
                        </a:rPr>
                        <a:t>resisted.</a:t>
                      </a:r>
                      <a:r>
                        <a:rPr lang="en-GB" sz="1000" kern="1200" baseline="0" dirty="0" smtClean="0">
                          <a:solidFill>
                            <a:schemeClr val="tx1"/>
                          </a:solidFill>
                          <a:effectLst/>
                          <a:latin typeface="+mn-lt"/>
                          <a:ea typeface="+mn-ea"/>
                          <a:cs typeface="+mn-cs"/>
                        </a:rPr>
                        <a:t> </a:t>
                      </a:r>
                      <a:r>
                        <a:rPr lang="en-GB" sz="1000" kern="1200" dirty="0" smtClean="0">
                          <a:solidFill>
                            <a:schemeClr val="dk1"/>
                          </a:solidFill>
                          <a:effectLst/>
                          <a:latin typeface="+mn-lt"/>
                          <a:ea typeface="+mn-ea"/>
                          <a:cs typeface="+mn-cs"/>
                        </a:rPr>
                        <a:t>An </a:t>
                      </a:r>
                      <a:r>
                        <a:rPr lang="en-GB" sz="1000" kern="1200" dirty="0">
                          <a:solidFill>
                            <a:schemeClr val="dk1"/>
                          </a:solidFill>
                          <a:effectLst/>
                          <a:latin typeface="+mn-lt"/>
                          <a:ea typeface="+mn-ea"/>
                          <a:cs typeface="+mn-cs"/>
                        </a:rPr>
                        <a:t>in-depth enquiry will encourage pupils to look at the lives of ordinary </a:t>
                      </a:r>
                      <a:r>
                        <a:rPr lang="en-GB" sz="1000" kern="1200" dirty="0" smtClean="0">
                          <a:solidFill>
                            <a:schemeClr val="dk1"/>
                          </a:solidFill>
                          <a:effectLst/>
                          <a:latin typeface="+mn-lt"/>
                          <a:ea typeface="+mn-ea"/>
                          <a:cs typeface="+mn-cs"/>
                        </a:rPr>
                        <a:t>people </a:t>
                      </a:r>
                      <a:r>
                        <a:rPr lang="en-GB" sz="1000" kern="1200" dirty="0">
                          <a:solidFill>
                            <a:schemeClr val="dk1"/>
                          </a:solidFill>
                          <a:effectLst/>
                          <a:latin typeface="+mn-lt"/>
                          <a:ea typeface="+mn-ea"/>
                          <a:cs typeface="+mn-cs"/>
                        </a:rPr>
                        <a:t>to understand their beliefs, values and </a:t>
                      </a:r>
                      <a:r>
                        <a:rPr lang="en-GB" sz="1000" kern="1200" dirty="0" smtClean="0">
                          <a:solidFill>
                            <a:schemeClr val="dk1"/>
                          </a:solidFill>
                          <a:effectLst/>
                          <a:latin typeface="+mn-lt"/>
                          <a:ea typeface="+mn-ea"/>
                          <a:cs typeface="+mn-cs"/>
                        </a:rPr>
                        <a:t>motives. Exploring</a:t>
                      </a:r>
                      <a:r>
                        <a:rPr lang="en-GB" sz="1000" kern="1200" baseline="0" dirty="0" smtClean="0">
                          <a:solidFill>
                            <a:schemeClr val="dk1"/>
                          </a:solidFill>
                          <a:effectLst/>
                          <a:latin typeface="+mn-lt"/>
                          <a:ea typeface="+mn-ea"/>
                          <a:cs typeface="+mn-cs"/>
                        </a:rPr>
                        <a:t> the Black Death will also</a:t>
                      </a:r>
                      <a:r>
                        <a:rPr lang="en-GB" sz="1000" kern="1200" dirty="0" smtClean="0">
                          <a:solidFill>
                            <a:schemeClr val="dk1"/>
                          </a:solidFill>
                          <a:effectLst/>
                          <a:latin typeface="+mn-lt"/>
                          <a:ea typeface="+mn-ea"/>
                          <a:cs typeface="+mn-cs"/>
                        </a:rPr>
                        <a:t> enable pupils </a:t>
                      </a:r>
                      <a:r>
                        <a:rPr lang="en-GB" sz="1000" kern="1200" dirty="0">
                          <a:solidFill>
                            <a:schemeClr val="dk1"/>
                          </a:solidFill>
                          <a:effectLst/>
                          <a:latin typeface="+mn-lt"/>
                          <a:ea typeface="+mn-ea"/>
                          <a:cs typeface="+mn-cs"/>
                        </a:rPr>
                        <a:t>to explore its impact on life in </a:t>
                      </a:r>
                      <a:r>
                        <a:rPr lang="en-GB" sz="1000" kern="1200" dirty="0" smtClean="0">
                          <a:solidFill>
                            <a:schemeClr val="dk1"/>
                          </a:solidFill>
                          <a:effectLst/>
                          <a:latin typeface="+mn-lt"/>
                          <a:ea typeface="+mn-ea"/>
                          <a:cs typeface="+mn-cs"/>
                        </a:rPr>
                        <a:t>Britain. As the unit unfolds 2 essays will be completed: “How</a:t>
                      </a:r>
                      <a:r>
                        <a:rPr lang="en-GB" sz="1000" kern="1200" baseline="0" dirty="0" smtClean="0">
                          <a:solidFill>
                            <a:schemeClr val="dk1"/>
                          </a:solidFill>
                          <a:effectLst/>
                          <a:latin typeface="+mn-lt"/>
                          <a:ea typeface="+mn-ea"/>
                          <a:cs typeface="+mn-cs"/>
                        </a:rPr>
                        <a:t> did the Normans Conquer England?” and “What was life like for a peasant living in these times?”</a:t>
                      </a:r>
                      <a:endParaRPr lang="en-GB" sz="10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smtClean="0">
                          <a:solidFill>
                            <a:srgbClr val="FF0000"/>
                          </a:solidFill>
                        </a:rPr>
                        <a:t>CULTURAL </a:t>
                      </a:r>
                      <a:r>
                        <a:rPr lang="en-GB" sz="1000" dirty="0">
                          <a:solidFill>
                            <a:srgbClr val="FF0000"/>
                          </a:solidFill>
                        </a:rPr>
                        <a:t>DIVERSITY &amp; ACCEPTANCE, </a:t>
                      </a:r>
                      <a:r>
                        <a:rPr lang="en-GB" sz="1000" kern="1200" dirty="0">
                          <a:solidFill>
                            <a:srgbClr val="FF0000"/>
                          </a:solidFill>
                          <a:effectLst/>
                          <a:latin typeface="+mn-lt"/>
                          <a:ea typeface="+mn-ea"/>
                          <a:cs typeface="+mn-cs"/>
                        </a:rPr>
                        <a:t>MUTUAL RESPECT &amp; TOLERANCE, RIGHT</a:t>
                      </a:r>
                      <a:r>
                        <a:rPr lang="en-GB" sz="1000" kern="1200" baseline="0" dirty="0">
                          <a:solidFill>
                            <a:srgbClr val="FF0000"/>
                          </a:solidFill>
                          <a:effectLst/>
                          <a:latin typeface="+mn-lt"/>
                          <a:ea typeface="+mn-ea"/>
                          <a:cs typeface="+mn-cs"/>
                        </a:rPr>
                        <a:t> &amp; WRONG, </a:t>
                      </a:r>
                      <a:r>
                        <a:rPr lang="en-GB" sz="1000" dirty="0">
                          <a:solidFill>
                            <a:srgbClr val="FF0000"/>
                          </a:solidFill>
                        </a:rPr>
                        <a:t>REFLECT</a:t>
                      </a:r>
                      <a:r>
                        <a:rPr lang="en-GB" sz="1000" baseline="0" dirty="0">
                          <a:solidFill>
                            <a:srgbClr val="FF0000"/>
                          </a:solidFill>
                        </a:rPr>
                        <a:t> – SPIRITUAL BELIEFS, </a:t>
                      </a:r>
                      <a:r>
                        <a:rPr lang="en-GB" sz="1000" b="1" dirty="0" smtClean="0">
                          <a:solidFill>
                            <a:srgbClr val="CC00CC"/>
                          </a:solidFill>
                        </a:rPr>
                        <a:t>Historian, priest,</a:t>
                      </a:r>
                      <a:r>
                        <a:rPr lang="en-GB" sz="1000" b="1" baseline="0" dirty="0" smtClean="0">
                          <a:solidFill>
                            <a:srgbClr val="CC00CC"/>
                          </a:solidFill>
                        </a:rPr>
                        <a:t> farmer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baseline="0" dirty="0" smtClean="0">
                          <a:solidFill>
                            <a:schemeClr val="accent2"/>
                          </a:solidFill>
                        </a:rPr>
                        <a:t>Doom Paintings</a:t>
                      </a:r>
                      <a:endParaRPr lang="en-GB" sz="1000" b="1" dirty="0">
                        <a:solidFill>
                          <a:schemeClr val="accent2"/>
                        </a:solidFill>
                      </a:endParaRPr>
                    </a:p>
                  </a:txBody>
                  <a:tcPr/>
                </a:tc>
                <a:tc>
                  <a:txBody>
                    <a:bodyPr/>
                    <a:lstStyle/>
                    <a:p>
                      <a:r>
                        <a:rPr lang="en-GB" sz="1000" kern="1200" dirty="0">
                          <a:solidFill>
                            <a:schemeClr val="dk1"/>
                          </a:solidFill>
                          <a:effectLst/>
                          <a:latin typeface="+mn-lt"/>
                          <a:ea typeface="+mn-ea"/>
                          <a:cs typeface="+mn-cs"/>
                        </a:rPr>
                        <a:t>By the end of the enquiry, pupils should have a clear understanding of the changes that have occurred to castles over time. Within this, they should have a grasp of what Britain was like at different points in History, including making links to the Medieval Realms unit previously studied. </a:t>
                      </a:r>
                      <a:r>
                        <a:rPr lang="en-GB" sz="1000" kern="1200" dirty="0" smtClean="0">
                          <a:solidFill>
                            <a:schemeClr val="dk1"/>
                          </a:solidFill>
                          <a:effectLst/>
                          <a:latin typeface="+mn-lt"/>
                          <a:ea typeface="+mn-ea"/>
                          <a:cs typeface="+mn-cs"/>
                        </a:rPr>
                        <a:t>Pupils </a:t>
                      </a:r>
                      <a:r>
                        <a:rPr lang="en-GB" sz="1000" kern="1200" dirty="0">
                          <a:solidFill>
                            <a:schemeClr val="dk1"/>
                          </a:solidFill>
                          <a:effectLst/>
                          <a:latin typeface="+mn-lt"/>
                          <a:ea typeface="+mn-ea"/>
                          <a:cs typeface="+mn-cs"/>
                        </a:rPr>
                        <a:t>will </a:t>
                      </a:r>
                      <a:r>
                        <a:rPr lang="en-GB" sz="1000" kern="1200" dirty="0" smtClean="0">
                          <a:solidFill>
                            <a:schemeClr val="dk1"/>
                          </a:solidFill>
                          <a:effectLst/>
                          <a:latin typeface="+mn-lt"/>
                          <a:ea typeface="+mn-ea"/>
                          <a:cs typeface="+mn-cs"/>
                        </a:rPr>
                        <a:t>also appreciate </a:t>
                      </a:r>
                      <a:r>
                        <a:rPr lang="en-GB" sz="1000" kern="1200" dirty="0">
                          <a:solidFill>
                            <a:schemeClr val="dk1"/>
                          </a:solidFill>
                          <a:effectLst/>
                          <a:latin typeface="+mn-lt"/>
                          <a:ea typeface="+mn-ea"/>
                          <a:cs typeface="+mn-cs"/>
                        </a:rPr>
                        <a:t>how the development of castles was linked to the development of warfare and local historical events. </a:t>
                      </a:r>
                      <a:endParaRPr lang="en-GB" sz="1000" kern="1200" dirty="0" smtClean="0">
                        <a:solidFill>
                          <a:schemeClr val="dk1"/>
                        </a:solidFill>
                        <a:effectLst/>
                        <a:latin typeface="+mn-lt"/>
                        <a:ea typeface="+mn-ea"/>
                        <a:cs typeface="+mn-cs"/>
                      </a:endParaRPr>
                    </a:p>
                    <a:p>
                      <a:r>
                        <a:rPr lang="en-GB" sz="1000" kern="1200" dirty="0" smtClean="0">
                          <a:solidFill>
                            <a:schemeClr val="dk1"/>
                          </a:solidFill>
                          <a:effectLst/>
                          <a:latin typeface="+mn-lt"/>
                          <a:ea typeface="+mn-ea"/>
                          <a:cs typeface="+mn-cs"/>
                        </a:rPr>
                        <a:t>This </a:t>
                      </a:r>
                      <a:r>
                        <a:rPr lang="en-GB" sz="1000" kern="1200" dirty="0">
                          <a:solidFill>
                            <a:schemeClr val="dk1"/>
                          </a:solidFill>
                          <a:effectLst/>
                          <a:latin typeface="+mn-lt"/>
                          <a:ea typeface="+mn-ea"/>
                          <a:cs typeface="+mn-cs"/>
                        </a:rPr>
                        <a:t>unit aims to enable pupils to develop their understanding of the key concepts of causation and change in history, focusing on local </a:t>
                      </a:r>
                      <a:r>
                        <a:rPr lang="en-GB" sz="1000" kern="1200" dirty="0" smtClean="0">
                          <a:solidFill>
                            <a:schemeClr val="dk1"/>
                          </a:solidFill>
                          <a:effectLst/>
                          <a:latin typeface="+mn-lt"/>
                          <a:ea typeface="+mn-ea"/>
                          <a:cs typeface="+mn-cs"/>
                        </a:rPr>
                        <a:t>examples, </a:t>
                      </a:r>
                      <a:r>
                        <a:rPr lang="en-GB" sz="1000" kern="1200" dirty="0">
                          <a:solidFill>
                            <a:schemeClr val="dk1"/>
                          </a:solidFill>
                          <a:effectLst/>
                          <a:latin typeface="+mn-lt"/>
                          <a:ea typeface="+mn-ea"/>
                          <a:cs typeface="+mn-cs"/>
                        </a:rPr>
                        <a:t>to enable pupils to understand the history around </a:t>
                      </a:r>
                      <a:r>
                        <a:rPr lang="en-GB" sz="1000" kern="1200" dirty="0" smtClean="0">
                          <a:solidFill>
                            <a:schemeClr val="dk1"/>
                          </a:solidFill>
                          <a:effectLst/>
                          <a:latin typeface="+mn-lt"/>
                          <a:ea typeface="+mn-ea"/>
                          <a:cs typeface="+mn-cs"/>
                        </a:rPr>
                        <a:t>them. This work will lead pupils to complete a research</a:t>
                      </a:r>
                      <a:r>
                        <a:rPr lang="en-GB" sz="1000" kern="1200" baseline="0" dirty="0" smtClean="0">
                          <a:solidFill>
                            <a:schemeClr val="dk1"/>
                          </a:solidFill>
                          <a:effectLst/>
                          <a:latin typeface="+mn-lt"/>
                          <a:ea typeface="+mn-ea"/>
                          <a:cs typeface="+mn-cs"/>
                        </a:rPr>
                        <a:t> project about either Corfe Castle or Lulworth Castle.</a:t>
                      </a:r>
                      <a:endParaRPr lang="en-GB" sz="1000" kern="1200" dirty="0">
                        <a:solidFill>
                          <a:schemeClr val="dk1"/>
                        </a:solidFill>
                        <a:effectLst/>
                        <a:latin typeface="+mn-lt"/>
                        <a:ea typeface="+mn-ea"/>
                        <a:cs typeface="+mn-cs"/>
                      </a:endParaRPr>
                    </a:p>
                    <a:p>
                      <a:endParaRPr lang="en-GB" sz="1000" kern="1200" dirty="0" smtClean="0">
                        <a:solidFill>
                          <a:srgbClr val="FF0000"/>
                        </a:solidFill>
                        <a:effectLst/>
                        <a:latin typeface="+mn-lt"/>
                        <a:ea typeface="+mn-ea"/>
                        <a:cs typeface="+mn-cs"/>
                      </a:endParaRPr>
                    </a:p>
                    <a:p>
                      <a:endParaRPr lang="en-GB" sz="1000" kern="1200" dirty="0" smtClean="0">
                        <a:solidFill>
                          <a:srgbClr val="FF0000"/>
                        </a:solidFill>
                        <a:effectLst/>
                        <a:latin typeface="+mn-lt"/>
                        <a:ea typeface="+mn-ea"/>
                        <a:cs typeface="+mn-cs"/>
                      </a:endParaRPr>
                    </a:p>
                    <a:p>
                      <a:endParaRPr lang="en-GB" sz="500" kern="1200" dirty="0" smtClean="0">
                        <a:solidFill>
                          <a:srgbClr val="FF0000"/>
                        </a:solidFill>
                        <a:effectLst/>
                        <a:latin typeface="+mn-lt"/>
                        <a:ea typeface="+mn-ea"/>
                        <a:cs typeface="+mn-cs"/>
                      </a:endParaRPr>
                    </a:p>
                    <a:p>
                      <a:endParaRPr lang="en-GB" sz="100" kern="1200" dirty="0" smtClean="0">
                        <a:solidFill>
                          <a:srgbClr val="FF0000"/>
                        </a:solidFill>
                        <a:effectLst/>
                        <a:latin typeface="+mn-lt"/>
                        <a:ea typeface="+mn-ea"/>
                        <a:cs typeface="+mn-cs"/>
                      </a:endParaRPr>
                    </a:p>
                    <a:p>
                      <a:r>
                        <a:rPr lang="en-GB" sz="1000" kern="1200" dirty="0" smtClean="0">
                          <a:solidFill>
                            <a:srgbClr val="FF0000"/>
                          </a:solidFill>
                          <a:effectLst/>
                          <a:latin typeface="+mn-lt"/>
                          <a:ea typeface="+mn-ea"/>
                          <a:cs typeface="+mn-cs"/>
                        </a:rPr>
                        <a:t>CULTURAL</a:t>
                      </a:r>
                      <a:r>
                        <a:rPr lang="en-GB" sz="1000" kern="1200" baseline="0" dirty="0" smtClean="0">
                          <a:solidFill>
                            <a:srgbClr val="FF0000"/>
                          </a:solidFill>
                          <a:effectLst/>
                          <a:latin typeface="+mn-lt"/>
                          <a:ea typeface="+mn-ea"/>
                          <a:cs typeface="+mn-cs"/>
                        </a:rPr>
                        <a:t> </a:t>
                      </a:r>
                      <a:r>
                        <a:rPr lang="en-GB" sz="1000" kern="1200" baseline="0" dirty="0">
                          <a:solidFill>
                            <a:srgbClr val="FF0000"/>
                          </a:solidFill>
                          <a:effectLst/>
                          <a:latin typeface="+mn-lt"/>
                          <a:ea typeface="+mn-ea"/>
                          <a:cs typeface="+mn-cs"/>
                        </a:rPr>
                        <a:t>DIVERSITY, MORAL &amp; ETHICS </a:t>
                      </a:r>
                      <a:r>
                        <a:rPr lang="en-GB" sz="1000" b="1" dirty="0" smtClean="0">
                          <a:solidFill>
                            <a:srgbClr val="CC00CC"/>
                          </a:solidFill>
                        </a:rPr>
                        <a:t>Historian, archaeologist, National</a:t>
                      </a:r>
                      <a:r>
                        <a:rPr lang="en-GB" sz="1000" b="1" baseline="0" dirty="0" smtClean="0">
                          <a:solidFill>
                            <a:srgbClr val="CC00CC"/>
                          </a:solidFill>
                        </a:rPr>
                        <a:t> Trust</a:t>
                      </a:r>
                    </a:p>
                    <a:p>
                      <a:r>
                        <a:rPr lang="en-GB" sz="1000" b="1" baseline="0" dirty="0" smtClean="0">
                          <a:solidFill>
                            <a:schemeClr val="accent2"/>
                          </a:solidFill>
                        </a:rPr>
                        <a:t>The roles of people within a Castle</a:t>
                      </a:r>
                      <a:endParaRPr lang="en-GB" sz="1000" b="1" dirty="0" smtClean="0">
                        <a:solidFill>
                          <a:schemeClr val="accent2"/>
                        </a:solidFill>
                      </a:endParaRPr>
                    </a:p>
                  </a:txBody>
                  <a:tcPr/>
                </a:tc>
                <a:extLst>
                  <a:ext uri="{0D108BD9-81ED-4DB2-BD59-A6C34878D82A}">
                    <a16:rowId xmlns:a16="http://schemas.microsoft.com/office/drawing/2014/main" val="535769451"/>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162055237"/>
              </p:ext>
            </p:extLst>
          </p:nvPr>
        </p:nvGraphicFramePr>
        <p:xfrm>
          <a:off x="5122505" y="1897783"/>
          <a:ext cx="6796779" cy="4892040"/>
        </p:xfrm>
        <a:graphic>
          <a:graphicData uri="http://schemas.openxmlformats.org/drawingml/2006/table">
            <a:tbl>
              <a:tblPr firstRow="1" bandRow="1">
                <a:tableStyleId>{10A1B5D5-9B99-4C35-A422-299274C87663}</a:tableStyleId>
              </a:tblPr>
              <a:tblGrid>
                <a:gridCol w="2265593">
                  <a:extLst>
                    <a:ext uri="{9D8B030D-6E8A-4147-A177-3AD203B41FA5}">
                      <a16:colId xmlns:a16="http://schemas.microsoft.com/office/drawing/2014/main" val="1201128714"/>
                    </a:ext>
                  </a:extLst>
                </a:gridCol>
                <a:gridCol w="2265593">
                  <a:extLst>
                    <a:ext uri="{9D8B030D-6E8A-4147-A177-3AD203B41FA5}">
                      <a16:colId xmlns:a16="http://schemas.microsoft.com/office/drawing/2014/main" val="826872604"/>
                    </a:ext>
                  </a:extLst>
                </a:gridCol>
                <a:gridCol w="2265593">
                  <a:extLst>
                    <a:ext uri="{9D8B030D-6E8A-4147-A177-3AD203B41FA5}">
                      <a16:colId xmlns:a16="http://schemas.microsoft.com/office/drawing/2014/main" val="3057332064"/>
                    </a:ext>
                  </a:extLst>
                </a:gridCol>
              </a:tblGrid>
              <a:tr h="654995">
                <a:tc>
                  <a:txBody>
                    <a:bodyPr/>
                    <a:lstStyle/>
                    <a:p>
                      <a:pPr algn="ctr"/>
                      <a:r>
                        <a:rPr lang="en-GB" sz="1600" dirty="0"/>
                        <a:t>YEAR 8 – Term </a:t>
                      </a:r>
                      <a:r>
                        <a:rPr lang="en-GB" sz="1600" dirty="0" smtClean="0"/>
                        <a:t>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300" baseline="0" dirty="0" smtClean="0"/>
                        <a:t>Reformation Rebels</a:t>
                      </a:r>
                    </a:p>
                  </a:txBody>
                  <a:tcPr/>
                </a:tc>
                <a:tc>
                  <a:txBody>
                    <a:bodyPr/>
                    <a:lstStyle/>
                    <a:p>
                      <a:pPr algn="ctr"/>
                      <a:r>
                        <a:rPr lang="en-GB" sz="1600" dirty="0"/>
                        <a:t>YEAR</a:t>
                      </a:r>
                      <a:r>
                        <a:rPr lang="en-GB" sz="1600" baseline="0" dirty="0"/>
                        <a:t> 8 – Term 2</a:t>
                      </a:r>
                    </a:p>
                    <a:p>
                      <a:pPr algn="ctr"/>
                      <a:r>
                        <a:rPr lang="en-US" sz="1300" baseline="0" dirty="0" smtClean="0"/>
                        <a:t>English Civil War</a:t>
                      </a:r>
                      <a:endParaRPr lang="en-GB" sz="1300" baseline="0" dirty="0"/>
                    </a:p>
                  </a:txBody>
                  <a:tcPr/>
                </a:tc>
                <a:tc>
                  <a:txBody>
                    <a:bodyPr/>
                    <a:lstStyle/>
                    <a:p>
                      <a:pPr algn="ctr"/>
                      <a:r>
                        <a:rPr lang="en-GB" sz="1600" dirty="0"/>
                        <a:t>YEAR 8 – Term </a:t>
                      </a:r>
                      <a:r>
                        <a:rPr lang="en-GB" sz="1600" dirty="0" smtClean="0"/>
                        <a:t>3</a:t>
                      </a:r>
                    </a:p>
                    <a:p>
                      <a:pPr marL="0" indent="0" algn="ctr">
                        <a:buNone/>
                      </a:pPr>
                      <a:r>
                        <a:rPr lang="en-US" sz="1100" dirty="0" smtClean="0"/>
                        <a:t>1) Industry &amp; Empire </a:t>
                      </a:r>
                      <a:r>
                        <a:rPr lang="en-GB" sz="1100" baseline="0" dirty="0" smtClean="0"/>
                        <a:t>                         2) Slavery &amp; civil rights</a:t>
                      </a:r>
                      <a:endParaRPr lang="en-US" sz="1100" dirty="0" smtClean="0"/>
                    </a:p>
                  </a:txBody>
                  <a:tcPr/>
                </a:tc>
                <a:extLst>
                  <a:ext uri="{0D108BD9-81ED-4DB2-BD59-A6C34878D82A}">
                    <a16:rowId xmlns:a16="http://schemas.microsoft.com/office/drawing/2014/main" val="3913192461"/>
                  </a:ext>
                </a:extLst>
              </a:tr>
              <a:tr h="40913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smtClean="0">
                          <a:solidFill>
                            <a:schemeClr val="dk1"/>
                          </a:solidFill>
                          <a:effectLst/>
                          <a:latin typeface="+mn-lt"/>
                          <a:ea typeface="+mn-ea"/>
                          <a:cs typeface="+mn-cs"/>
                        </a:rPr>
                        <a:t>This unit will allow students to explore their own conclusions on the significance of the English Reformation, looking at ways in which life in England changed. In addition to this, students will also look at the origins of the Reformation, in the process, challenging common simplifications about the role of Henry’s divorce in driving the Reformation. Students will be asked to weigh the impact of different factors in leading to such a major change. They should be able to identify key differences</a:t>
                      </a:r>
                      <a:r>
                        <a:rPr lang="en-GB" sz="1000" kern="1200" baseline="0" dirty="0" smtClean="0">
                          <a:solidFill>
                            <a:schemeClr val="dk1"/>
                          </a:solidFill>
                          <a:effectLst/>
                          <a:latin typeface="+mn-lt"/>
                          <a:ea typeface="+mn-ea"/>
                          <a:cs typeface="+mn-cs"/>
                        </a:rPr>
                        <a:t> between Catholics and Protestants and how the reformation had a wider significance than simply a change of religious belief. </a:t>
                      </a:r>
                      <a:r>
                        <a:rPr lang="en-GB" sz="1000" kern="1200" dirty="0" smtClean="0">
                          <a:solidFill>
                            <a:schemeClr val="dk1"/>
                          </a:solidFill>
                          <a:effectLst/>
                          <a:latin typeface="+mn-lt"/>
                          <a:ea typeface="+mn-ea"/>
                          <a:cs typeface="+mn-cs"/>
                        </a:rPr>
                        <a:t>This work</a:t>
                      </a:r>
                      <a:r>
                        <a:rPr lang="en-GB" sz="1000" kern="1200" baseline="0" dirty="0" smtClean="0">
                          <a:solidFill>
                            <a:schemeClr val="dk1"/>
                          </a:solidFill>
                          <a:effectLst/>
                          <a:latin typeface="+mn-lt"/>
                          <a:ea typeface="+mn-ea"/>
                          <a:cs typeface="+mn-cs"/>
                        </a:rPr>
                        <a:t> will lead to an assessment essay: “How much did life in England change during the Tudors?”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50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smtClean="0">
                          <a:solidFill>
                            <a:srgbClr val="FF0000"/>
                          </a:solidFill>
                        </a:rPr>
                        <a:t>MORALS &amp; ETHICS,</a:t>
                      </a:r>
                      <a:r>
                        <a:rPr lang="en-GB" sz="1000" baseline="0" dirty="0" smtClean="0">
                          <a:solidFill>
                            <a:srgbClr val="FF0000"/>
                          </a:solidFill>
                        </a:rPr>
                        <a:t> </a:t>
                      </a:r>
                      <a:r>
                        <a:rPr lang="en-GB" sz="1000" dirty="0" smtClean="0">
                          <a:solidFill>
                            <a:srgbClr val="FF0000"/>
                          </a:solidFill>
                        </a:rPr>
                        <a:t>FAIRNESS, DISCRIMINATION,</a:t>
                      </a:r>
                      <a:r>
                        <a:rPr lang="en-GB" sz="1000" baseline="0" dirty="0" smtClean="0">
                          <a:solidFill>
                            <a:srgbClr val="FF0000"/>
                          </a:solidFill>
                        </a:rPr>
                        <a:t> RELIGIOUS TOLERANCE &amp; PERSECUTION, DIFFERENCE, INDIVIDUAL LIBERTY </a:t>
                      </a:r>
                      <a:r>
                        <a:rPr lang="en-GB" sz="1000" b="1" dirty="0" smtClean="0">
                          <a:solidFill>
                            <a:srgbClr val="CC00CC"/>
                          </a:solidFill>
                        </a:rPr>
                        <a:t>Historian, Priest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accent2"/>
                          </a:solidFill>
                        </a:rPr>
                        <a:t>Growth</a:t>
                      </a:r>
                      <a:r>
                        <a:rPr lang="en-GB" sz="1000" b="1" baseline="0" dirty="0" smtClean="0">
                          <a:solidFill>
                            <a:schemeClr val="accent2"/>
                          </a:solidFill>
                        </a:rPr>
                        <a:t> of r</a:t>
                      </a:r>
                      <a:r>
                        <a:rPr lang="en-GB" sz="1000" b="1" dirty="0" smtClean="0">
                          <a:solidFill>
                            <a:schemeClr val="accent2"/>
                          </a:solidFill>
                        </a:rPr>
                        <a:t>eligious diversity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smtClean="0">
                          <a:solidFill>
                            <a:schemeClr val="dk1"/>
                          </a:solidFill>
                          <a:effectLst/>
                          <a:latin typeface="+mn-lt"/>
                          <a:ea typeface="+mn-ea"/>
                          <a:cs typeface="+mn-cs"/>
                        </a:rPr>
                        <a:t>The English Civil War is a hugely important period in the history of the British Isles, not just for its own fame, but also because it allows students to appreciate the chaotic origins of the United Kingdom. It allows students to explore how the Civil War altered the power dynamics in the country. The first part of the topic looks at how the actions of individuals and underlying conditions shape events. The second half takes a look at the Civil war itself and the last section looks at the impact of these changes with the ascendance of Cromwell and the Restoration.  This</a:t>
                      </a:r>
                      <a:r>
                        <a:rPr lang="en-GB" sz="1000" kern="1200" baseline="0" dirty="0" smtClean="0">
                          <a:solidFill>
                            <a:schemeClr val="dk1"/>
                          </a:solidFill>
                          <a:effectLst/>
                          <a:latin typeface="+mn-lt"/>
                          <a:ea typeface="+mn-ea"/>
                          <a:cs typeface="+mn-cs"/>
                        </a:rPr>
                        <a:t> work will lead to an assessment essay: “Cromwell: a man to be admired or hated”  drawing on primary sources and wider historical knowledge.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smtClean="0">
                          <a:solidFill>
                            <a:srgbClr val="FF0000"/>
                          </a:solidFill>
                        </a:rPr>
                        <a:t>MORALS &amp; ETHICS, DIFFERENCE, JUSTICE,</a:t>
                      </a:r>
                      <a:r>
                        <a:rPr lang="en-GB" sz="900" baseline="0" dirty="0" smtClean="0">
                          <a:solidFill>
                            <a:srgbClr val="FF0000"/>
                          </a:solidFill>
                        </a:rPr>
                        <a:t> UNDERSTAND CONSEQUENCES, DEMOCRACY </a:t>
                      </a:r>
                      <a:r>
                        <a:rPr lang="en-GB" sz="900" b="1" dirty="0" smtClean="0">
                          <a:solidFill>
                            <a:srgbClr val="CC00CC"/>
                          </a:solidFill>
                        </a:rPr>
                        <a:t>Historian, archaeologist, politician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dirty="0" smtClean="0">
                          <a:solidFill>
                            <a:schemeClr val="accent2"/>
                          </a:solidFill>
                        </a:rPr>
                        <a:t>Catholics in Ireland and</a:t>
                      </a:r>
                      <a:r>
                        <a:rPr lang="en-GB" sz="900" b="1" baseline="0" dirty="0" smtClean="0">
                          <a:solidFill>
                            <a:schemeClr val="accent2"/>
                          </a:solidFill>
                        </a:rPr>
                        <a:t> the impact in Drogheda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baseline="0" dirty="0" smtClean="0">
                          <a:solidFill>
                            <a:schemeClr val="accent2"/>
                          </a:solidFill>
                        </a:rPr>
                        <a:t>15 Sept International Day of Democarcy</a:t>
                      </a:r>
                      <a:endParaRPr lang="en-GB" sz="900" b="1" dirty="0" smtClean="0">
                        <a:solidFill>
                          <a:schemeClr val="accent2"/>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50" b="0" u="sng" dirty="0" smtClean="0">
                          <a:solidFill>
                            <a:schemeClr val="tx1"/>
                          </a:solidFill>
                        </a:rPr>
                        <a:t>Industry and Empire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50" b="0" u="none" dirty="0" smtClean="0">
                          <a:solidFill>
                            <a:schemeClr val="tx1"/>
                          </a:solidFill>
                        </a:rPr>
                        <a:t>Pupils will cover social and cultural</a:t>
                      </a:r>
                      <a:r>
                        <a:rPr lang="en-US" sz="950" b="0" u="none" baseline="0" dirty="0" smtClean="0">
                          <a:solidFill>
                            <a:schemeClr val="tx1"/>
                          </a:solidFill>
                        </a:rPr>
                        <a:t> British History within this topic.</a:t>
                      </a:r>
                      <a:r>
                        <a:rPr lang="en-US" sz="950" b="0" u="none" dirty="0" smtClean="0">
                          <a:solidFill>
                            <a:schemeClr val="tx1"/>
                          </a:solidFill>
                        </a:rPr>
                        <a:t> They</a:t>
                      </a:r>
                      <a:r>
                        <a:rPr lang="en-US" sz="950" b="0" u="none" baseline="0" dirty="0" smtClean="0">
                          <a:solidFill>
                            <a:schemeClr val="tx1"/>
                          </a:solidFill>
                        </a:rPr>
                        <a:t> will </a:t>
                      </a:r>
                      <a:r>
                        <a:rPr lang="en-US" sz="950" b="0" u="none" dirty="0" smtClean="0">
                          <a:solidFill>
                            <a:schemeClr val="tx1"/>
                          </a:solidFill>
                        </a:rPr>
                        <a:t>explore</a:t>
                      </a:r>
                      <a:r>
                        <a:rPr lang="en-US" sz="950" b="0" u="none" baseline="0" dirty="0" smtClean="0">
                          <a:solidFill>
                            <a:schemeClr val="tx1"/>
                          </a:solidFill>
                        </a:rPr>
                        <a:t> what an Industrial Revolution was. They will then study public health, the slave trade and the rise of the British Empire. This work will lead to assessment essay: “To what extent was child labour instrumental in the development of Britain as an industrial nation?</a:t>
                      </a:r>
                      <a:endParaRPr lang="en-GB" sz="950" b="0" u="none"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 b="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50" b="0" u="sng" dirty="0" smtClean="0">
                          <a:solidFill>
                            <a:schemeClr val="tx1"/>
                          </a:solidFill>
                        </a:rPr>
                        <a:t>Slavery and Civil Rights</a:t>
                      </a:r>
                      <a:endParaRPr lang="en-GB" sz="950" b="0" u="sng"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50" b="0" u="none" dirty="0" smtClean="0">
                          <a:solidFill>
                            <a:schemeClr val="tx1"/>
                          </a:solidFill>
                        </a:rPr>
                        <a:t>This</a:t>
                      </a:r>
                      <a:r>
                        <a:rPr lang="en-US" sz="950" b="0" u="none" baseline="0" dirty="0" smtClean="0">
                          <a:solidFill>
                            <a:schemeClr val="tx1"/>
                          </a:solidFill>
                        </a:rPr>
                        <a:t> study explores a significant issue in world history and its interconnections with other world developments. The pupils will explore the history of slavery from the ancient world to modern day and the reasons people became slaves. Comparisons will be made between African slavery and American plantations. </a:t>
                      </a:r>
                      <a:endParaRPr lang="en-GB" sz="950" b="0" u="none"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50" b="0" dirty="0" smtClean="0">
                          <a:solidFill>
                            <a:schemeClr val="tx1"/>
                          </a:solidFill>
                        </a:rPr>
                        <a:t>This work will lead to an assessment</a:t>
                      </a:r>
                      <a:r>
                        <a:rPr lang="en-US" sz="950" b="0" baseline="0" dirty="0" smtClean="0">
                          <a:solidFill>
                            <a:schemeClr val="tx1"/>
                          </a:solidFill>
                        </a:rPr>
                        <a:t> essay: “To what extent did abolition improve the lives of African Americans?”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600" dirty="0" smtClean="0">
                          <a:solidFill>
                            <a:srgbClr val="FF0000"/>
                          </a:solidFill>
                        </a:rPr>
                        <a:t>MORALS &amp; ETHICS,</a:t>
                      </a:r>
                      <a:endParaRPr lang="en-GB" sz="600" b="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600" b="0" dirty="0" smtClean="0">
                          <a:solidFill>
                            <a:srgbClr val="FF0000"/>
                          </a:solidFill>
                        </a:rPr>
                        <a:t>CULTURAL</a:t>
                      </a:r>
                      <a:r>
                        <a:rPr lang="en-GB" sz="600" b="0" baseline="0" dirty="0" smtClean="0">
                          <a:solidFill>
                            <a:srgbClr val="FF0000"/>
                          </a:solidFill>
                        </a:rPr>
                        <a:t> DIVERSITY, PERSECUTION, UNDERSTAND CONSEQUENCES,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600" b="1" dirty="0" smtClean="0">
                          <a:solidFill>
                            <a:srgbClr val="CC00CC"/>
                          </a:solidFill>
                        </a:rPr>
                        <a:t>Historian, politician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600" b="1" dirty="0" smtClean="0">
                          <a:solidFill>
                            <a:schemeClr val="accent2"/>
                          </a:solidFill>
                        </a:rPr>
                        <a:t>Diaries from slaves     Child</a:t>
                      </a:r>
                      <a:r>
                        <a:rPr lang="en-GB" sz="600" b="1" baseline="0" dirty="0" smtClean="0">
                          <a:solidFill>
                            <a:schemeClr val="accent2"/>
                          </a:solidFill>
                        </a:rPr>
                        <a:t> labour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600" b="1" baseline="0" dirty="0" smtClean="0">
                          <a:solidFill>
                            <a:schemeClr val="accent2"/>
                          </a:solidFill>
                        </a:rPr>
                        <a:t>18 Oct Anti-Slavery Day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600" b="1" baseline="0" dirty="0" smtClean="0">
                          <a:solidFill>
                            <a:schemeClr val="accent2"/>
                          </a:solidFill>
                        </a:rPr>
                        <a:t>2 Dec International Day of Slavery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600" b="1" baseline="0" dirty="0" smtClean="0">
                          <a:solidFill>
                            <a:schemeClr val="accent2"/>
                          </a:solidFill>
                        </a:rPr>
                        <a:t>21 Mar International Day for the elimination of Racial Discrimination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600" b="1" baseline="0" dirty="0" smtClean="0">
                          <a:solidFill>
                            <a:schemeClr val="accent2"/>
                          </a:solidFill>
                        </a:rPr>
                        <a:t>12 June World Day Against Child Labour</a:t>
                      </a:r>
                    </a:p>
                  </a:txBody>
                  <a:tcPr/>
                </a:tc>
                <a:extLst>
                  <a:ext uri="{0D108BD9-81ED-4DB2-BD59-A6C34878D82A}">
                    <a16:rowId xmlns:a16="http://schemas.microsoft.com/office/drawing/2014/main" val="535769451"/>
                  </a:ext>
                </a:extLst>
              </a:tr>
            </a:tbl>
          </a:graphicData>
        </a:graphic>
      </p:graphicFrame>
      <p:sp>
        <p:nvSpPr>
          <p:cNvPr id="10" name="TextBox 9"/>
          <p:cNvSpPr txBox="1"/>
          <p:nvPr/>
        </p:nvSpPr>
        <p:spPr>
          <a:xfrm>
            <a:off x="241443" y="113229"/>
            <a:ext cx="11677841" cy="1723549"/>
          </a:xfrm>
          <a:prstGeom prst="rect">
            <a:avLst/>
          </a:prstGeom>
          <a:noFill/>
          <a:ln>
            <a:solidFill>
              <a:schemeClr val="accent1"/>
            </a:solidFill>
          </a:ln>
        </p:spPr>
        <p:txBody>
          <a:bodyPr wrap="square" rtlCol="0">
            <a:spAutoFit/>
          </a:bodyPr>
          <a:lstStyle/>
          <a:p>
            <a:r>
              <a:rPr lang="en-GB" sz="1300" b="1" dirty="0"/>
              <a:t> </a:t>
            </a:r>
            <a:r>
              <a:rPr lang="en-GB" sz="1300" b="1" dirty="0" smtClean="0"/>
              <a:t>                                   </a:t>
            </a:r>
            <a:r>
              <a:rPr lang="en-GB" sz="1400" b="1" u="sng" dirty="0" smtClean="0">
                <a:solidFill>
                  <a:schemeClr val="accent5">
                    <a:lumMod val="75000"/>
                  </a:schemeClr>
                </a:solidFill>
              </a:rPr>
              <a:t>BIG </a:t>
            </a:r>
            <a:r>
              <a:rPr lang="en-GB" sz="1400" b="1" u="sng" dirty="0">
                <a:solidFill>
                  <a:schemeClr val="accent5">
                    <a:lumMod val="75000"/>
                  </a:schemeClr>
                </a:solidFill>
              </a:rPr>
              <a:t>IDEAS</a:t>
            </a:r>
            <a:endParaRPr lang="en-GB" sz="1300" b="1" dirty="0" smtClean="0"/>
          </a:p>
          <a:p>
            <a:r>
              <a:rPr lang="en-GB" sz="1300" b="1" dirty="0">
                <a:solidFill>
                  <a:schemeClr val="accent5">
                    <a:lumMod val="75000"/>
                  </a:schemeClr>
                </a:solidFill>
              </a:rPr>
              <a:t> </a:t>
            </a:r>
            <a:r>
              <a:rPr lang="en-GB" sz="1300" b="1" dirty="0" smtClean="0">
                <a:solidFill>
                  <a:schemeClr val="accent5">
                    <a:lumMod val="75000"/>
                  </a:schemeClr>
                </a:solidFill>
              </a:rPr>
              <a:t>                                   </a:t>
            </a:r>
            <a:r>
              <a:rPr lang="en-GB" sz="1100" b="1" dirty="0" smtClean="0">
                <a:solidFill>
                  <a:schemeClr val="accent5">
                    <a:lumMod val="75000"/>
                  </a:schemeClr>
                </a:solidFill>
              </a:rPr>
              <a:t>1</a:t>
            </a:r>
            <a:r>
              <a:rPr lang="en-GB" sz="1100" b="1" dirty="0">
                <a:solidFill>
                  <a:schemeClr val="accent5">
                    <a:lumMod val="75000"/>
                  </a:schemeClr>
                </a:solidFill>
              </a:rPr>
              <a:t>. CHRONOLOGY: </a:t>
            </a:r>
            <a:r>
              <a:rPr lang="en-GB" sz="1100" dirty="0">
                <a:solidFill>
                  <a:schemeClr val="accent5">
                    <a:lumMod val="75000"/>
                  </a:schemeClr>
                </a:solidFill>
              </a:rPr>
              <a:t>understand </a:t>
            </a:r>
            <a:r>
              <a:rPr lang="en-GB" sz="1100" dirty="0" smtClean="0">
                <a:solidFill>
                  <a:schemeClr val="accent5">
                    <a:lumMod val="75000"/>
                  </a:schemeClr>
                </a:solidFill>
              </a:rPr>
              <a:t>the exact order events occurred so we can see how they unfold.</a:t>
            </a:r>
            <a:endParaRPr lang="en-GB" sz="1100" dirty="0">
              <a:solidFill>
                <a:schemeClr val="accent5">
                  <a:lumMod val="75000"/>
                </a:schemeClr>
              </a:solidFill>
            </a:endParaRPr>
          </a:p>
          <a:p>
            <a:r>
              <a:rPr lang="en-GB" sz="1100" b="1" dirty="0">
                <a:solidFill>
                  <a:schemeClr val="accent5">
                    <a:lumMod val="75000"/>
                  </a:schemeClr>
                </a:solidFill>
              </a:rPr>
              <a:t>                                    </a:t>
            </a:r>
            <a:r>
              <a:rPr lang="en-GB" sz="1100" b="1" dirty="0" smtClean="0">
                <a:solidFill>
                  <a:schemeClr val="accent5">
                    <a:lumMod val="75000"/>
                  </a:schemeClr>
                </a:solidFill>
              </a:rPr>
              <a:t>       2</a:t>
            </a:r>
            <a:r>
              <a:rPr lang="en-GB" sz="1100" b="1" dirty="0">
                <a:solidFill>
                  <a:schemeClr val="accent5">
                    <a:lumMod val="75000"/>
                  </a:schemeClr>
                </a:solidFill>
              </a:rPr>
              <a:t>. CONTINUITY &amp; </a:t>
            </a:r>
            <a:r>
              <a:rPr lang="en-GB" sz="1100" b="1" dirty="0" smtClean="0">
                <a:solidFill>
                  <a:schemeClr val="accent5">
                    <a:lumMod val="75000"/>
                  </a:schemeClr>
                </a:solidFill>
              </a:rPr>
              <a:t>CHANGE: </a:t>
            </a:r>
            <a:r>
              <a:rPr lang="en-GB" sz="1100" dirty="0">
                <a:solidFill>
                  <a:schemeClr val="accent5">
                    <a:lumMod val="75000"/>
                  </a:schemeClr>
                </a:solidFill>
              </a:rPr>
              <a:t>identify </a:t>
            </a:r>
            <a:r>
              <a:rPr lang="en-GB" sz="1100" dirty="0" smtClean="0">
                <a:solidFill>
                  <a:schemeClr val="accent5">
                    <a:lumMod val="75000"/>
                  </a:schemeClr>
                </a:solidFill>
              </a:rPr>
              <a:t>which themes continue over time and/or change.</a:t>
            </a:r>
            <a:endParaRPr lang="en-GB" sz="1100" dirty="0">
              <a:solidFill>
                <a:schemeClr val="accent5">
                  <a:lumMod val="75000"/>
                </a:schemeClr>
              </a:solidFill>
            </a:endParaRPr>
          </a:p>
          <a:p>
            <a:r>
              <a:rPr lang="en-GB" sz="1100" b="1" dirty="0">
                <a:solidFill>
                  <a:schemeClr val="accent5">
                    <a:lumMod val="75000"/>
                  </a:schemeClr>
                </a:solidFill>
              </a:rPr>
              <a:t>                                    </a:t>
            </a:r>
            <a:r>
              <a:rPr lang="en-GB" sz="1100" b="1" dirty="0" smtClean="0">
                <a:solidFill>
                  <a:schemeClr val="accent5">
                    <a:lumMod val="75000"/>
                  </a:schemeClr>
                </a:solidFill>
              </a:rPr>
              <a:t>       3</a:t>
            </a:r>
            <a:r>
              <a:rPr lang="en-GB" sz="1100" b="1" dirty="0">
                <a:solidFill>
                  <a:schemeClr val="accent5">
                    <a:lumMod val="75000"/>
                  </a:schemeClr>
                </a:solidFill>
              </a:rPr>
              <a:t>. CAUSE &amp; </a:t>
            </a:r>
            <a:r>
              <a:rPr lang="en-GB" sz="1100" b="1" dirty="0" smtClean="0">
                <a:solidFill>
                  <a:schemeClr val="accent5">
                    <a:lumMod val="75000"/>
                  </a:schemeClr>
                </a:solidFill>
              </a:rPr>
              <a:t>CONSEQUENCE: </a:t>
            </a:r>
            <a:r>
              <a:rPr lang="en-GB" sz="1100" dirty="0">
                <a:solidFill>
                  <a:schemeClr val="accent5">
                    <a:lumMod val="75000"/>
                  </a:schemeClr>
                </a:solidFill>
              </a:rPr>
              <a:t>understand </a:t>
            </a:r>
            <a:r>
              <a:rPr lang="en-GB" sz="1100" dirty="0" smtClean="0">
                <a:solidFill>
                  <a:schemeClr val="accent5">
                    <a:lumMod val="75000"/>
                  </a:schemeClr>
                </a:solidFill>
              </a:rPr>
              <a:t>what </a:t>
            </a:r>
            <a:r>
              <a:rPr lang="en-GB" sz="1100" dirty="0">
                <a:solidFill>
                  <a:schemeClr val="accent5">
                    <a:lumMod val="75000"/>
                  </a:schemeClr>
                </a:solidFill>
              </a:rPr>
              <a:t>caused </a:t>
            </a:r>
            <a:r>
              <a:rPr lang="en-GB" sz="1100" dirty="0" smtClean="0">
                <a:solidFill>
                  <a:schemeClr val="accent5">
                    <a:lumMod val="75000"/>
                  </a:schemeClr>
                </a:solidFill>
              </a:rPr>
              <a:t>events </a:t>
            </a:r>
            <a:r>
              <a:rPr lang="en-GB" sz="1100" dirty="0">
                <a:solidFill>
                  <a:schemeClr val="accent5">
                    <a:lumMod val="75000"/>
                  </a:schemeClr>
                </a:solidFill>
              </a:rPr>
              <a:t>and </a:t>
            </a:r>
            <a:r>
              <a:rPr lang="en-GB" sz="1100" dirty="0" smtClean="0">
                <a:solidFill>
                  <a:schemeClr val="accent5">
                    <a:lumMod val="75000"/>
                  </a:schemeClr>
                </a:solidFill>
              </a:rPr>
              <a:t>how they may directly lead to another event.</a:t>
            </a:r>
          </a:p>
          <a:p>
            <a:r>
              <a:rPr lang="en-GB" sz="1100" dirty="0">
                <a:solidFill>
                  <a:schemeClr val="accent5">
                    <a:lumMod val="75000"/>
                  </a:schemeClr>
                </a:solidFill>
              </a:rPr>
              <a:t> </a:t>
            </a:r>
            <a:r>
              <a:rPr lang="en-GB" sz="1100" dirty="0" smtClean="0">
                <a:solidFill>
                  <a:schemeClr val="accent5">
                    <a:lumMod val="75000"/>
                  </a:schemeClr>
                </a:solidFill>
              </a:rPr>
              <a:t>                                          </a:t>
            </a:r>
            <a:r>
              <a:rPr lang="en-GB" sz="1100" b="1" dirty="0" smtClean="0">
                <a:solidFill>
                  <a:schemeClr val="accent5">
                    <a:lumMod val="75000"/>
                  </a:schemeClr>
                </a:solidFill>
              </a:rPr>
              <a:t>4. SIMILARITY &amp; DIFFERENCE</a:t>
            </a:r>
            <a:r>
              <a:rPr lang="en-GB" sz="1100" dirty="0" smtClean="0">
                <a:solidFill>
                  <a:schemeClr val="accent5">
                    <a:lumMod val="75000"/>
                  </a:schemeClr>
                </a:solidFill>
              </a:rPr>
              <a:t>: recognise and analyse the diversity of past experience.</a:t>
            </a:r>
            <a:endParaRPr lang="en-GB" sz="1100" dirty="0">
              <a:solidFill>
                <a:schemeClr val="accent5">
                  <a:lumMod val="75000"/>
                </a:schemeClr>
              </a:solidFill>
            </a:endParaRPr>
          </a:p>
          <a:p>
            <a:r>
              <a:rPr lang="en-GB" sz="1100" b="1" dirty="0">
                <a:solidFill>
                  <a:schemeClr val="accent5">
                    <a:lumMod val="75000"/>
                  </a:schemeClr>
                </a:solidFill>
              </a:rPr>
              <a:t>                                    </a:t>
            </a:r>
            <a:r>
              <a:rPr lang="en-GB" sz="1100" b="1" dirty="0" smtClean="0">
                <a:solidFill>
                  <a:schemeClr val="accent5">
                    <a:lumMod val="75000"/>
                  </a:schemeClr>
                </a:solidFill>
              </a:rPr>
              <a:t>       5. </a:t>
            </a:r>
            <a:r>
              <a:rPr lang="en-GB" sz="1100" b="1" dirty="0">
                <a:solidFill>
                  <a:schemeClr val="accent5">
                    <a:lumMod val="75000"/>
                  </a:schemeClr>
                </a:solidFill>
              </a:rPr>
              <a:t>SIGNIFICANCE: </a:t>
            </a:r>
            <a:r>
              <a:rPr lang="en-GB" sz="1100" dirty="0">
                <a:solidFill>
                  <a:schemeClr val="accent5">
                    <a:lumMod val="75000"/>
                  </a:schemeClr>
                </a:solidFill>
              </a:rPr>
              <a:t>understand </a:t>
            </a:r>
            <a:r>
              <a:rPr lang="en-GB" sz="1100" dirty="0" smtClean="0">
                <a:solidFill>
                  <a:schemeClr val="accent5">
                    <a:lumMod val="75000"/>
                  </a:schemeClr>
                </a:solidFill>
              </a:rPr>
              <a:t>linkages between past and present, exploring the legacies of the past.</a:t>
            </a:r>
            <a:endParaRPr lang="en-GB" sz="1100" dirty="0">
              <a:solidFill>
                <a:schemeClr val="accent5">
                  <a:lumMod val="75000"/>
                </a:schemeClr>
              </a:solidFill>
            </a:endParaRPr>
          </a:p>
          <a:p>
            <a:r>
              <a:rPr lang="en-GB" sz="1100" b="1" dirty="0" smtClean="0">
                <a:solidFill>
                  <a:schemeClr val="accent5">
                    <a:lumMod val="75000"/>
                  </a:schemeClr>
                </a:solidFill>
              </a:rPr>
              <a:t>                                           6. COMPARE &amp; INFER EVIDENCE: </a:t>
            </a:r>
            <a:r>
              <a:rPr lang="en-GB" sz="1100" dirty="0">
                <a:solidFill>
                  <a:schemeClr val="accent5">
                    <a:lumMod val="75000"/>
                  </a:schemeClr>
                </a:solidFill>
              </a:rPr>
              <a:t>understand how </a:t>
            </a:r>
            <a:r>
              <a:rPr lang="en-GB" sz="1100" dirty="0" smtClean="0">
                <a:solidFill>
                  <a:schemeClr val="accent5">
                    <a:lumMod val="75000"/>
                  </a:schemeClr>
                </a:solidFill>
              </a:rPr>
              <a:t>evidence and </a:t>
            </a:r>
            <a:r>
              <a:rPr lang="en-GB" sz="1100" dirty="0">
                <a:solidFill>
                  <a:schemeClr val="accent5">
                    <a:lumMod val="75000"/>
                  </a:schemeClr>
                </a:solidFill>
              </a:rPr>
              <a:t>research can be used to </a:t>
            </a:r>
            <a:r>
              <a:rPr lang="en-GB" sz="1100" dirty="0" smtClean="0">
                <a:solidFill>
                  <a:schemeClr val="accent5">
                    <a:lumMod val="75000"/>
                  </a:schemeClr>
                </a:solidFill>
              </a:rPr>
              <a:t>examine </a:t>
            </a:r>
            <a:r>
              <a:rPr lang="en-GB" sz="1100" dirty="0">
                <a:solidFill>
                  <a:schemeClr val="accent5">
                    <a:lumMod val="75000"/>
                  </a:schemeClr>
                </a:solidFill>
              </a:rPr>
              <a:t>interpretations of the past</a:t>
            </a:r>
            <a:r>
              <a:rPr lang="en-GB" sz="1100" dirty="0" smtClean="0">
                <a:solidFill>
                  <a:schemeClr val="accent5">
                    <a:lumMod val="75000"/>
                  </a:schemeClr>
                </a:solidFill>
              </a:rPr>
              <a:t>.</a:t>
            </a:r>
            <a:endParaRPr lang="en-GB" sz="1100" dirty="0">
              <a:solidFill>
                <a:schemeClr val="accent5">
                  <a:lumMod val="75000"/>
                </a:schemeClr>
              </a:solidFill>
            </a:endParaRPr>
          </a:p>
          <a:p>
            <a:r>
              <a:rPr lang="en-GB" sz="1100" b="1" dirty="0" smtClean="0">
                <a:solidFill>
                  <a:schemeClr val="accent5">
                    <a:lumMod val="75000"/>
                  </a:schemeClr>
                </a:solidFill>
              </a:rPr>
              <a:t>                                           7</a:t>
            </a:r>
            <a:r>
              <a:rPr lang="en-GB" sz="1100" b="1" dirty="0">
                <a:solidFill>
                  <a:schemeClr val="accent5">
                    <a:lumMod val="75000"/>
                  </a:schemeClr>
                </a:solidFill>
              </a:rPr>
              <a:t>. RELIABILITY OF EVIDENCE: </a:t>
            </a:r>
            <a:r>
              <a:rPr lang="en-GB" sz="1100" dirty="0">
                <a:solidFill>
                  <a:schemeClr val="accent5">
                    <a:lumMod val="75000"/>
                  </a:schemeClr>
                </a:solidFill>
              </a:rPr>
              <a:t>question the reliability of sources and identify bias.</a:t>
            </a:r>
          </a:p>
          <a:p>
            <a:r>
              <a:rPr lang="en-GB" sz="1100" b="1" dirty="0" smtClean="0">
                <a:solidFill>
                  <a:schemeClr val="accent5">
                    <a:lumMod val="75000"/>
                  </a:schemeClr>
                </a:solidFill>
              </a:rPr>
              <a:t>                                           8</a:t>
            </a:r>
            <a:r>
              <a:rPr lang="en-GB" sz="1100" b="1" dirty="0">
                <a:solidFill>
                  <a:schemeClr val="accent5">
                    <a:lumMod val="75000"/>
                  </a:schemeClr>
                </a:solidFill>
              </a:rPr>
              <a:t>. PERSPECTIVE: </a:t>
            </a:r>
            <a:r>
              <a:rPr lang="en-GB" sz="1100" dirty="0">
                <a:solidFill>
                  <a:schemeClr val="accent5">
                    <a:lumMod val="75000"/>
                  </a:schemeClr>
                </a:solidFill>
              </a:rPr>
              <a:t>gain historical perspectives by using </a:t>
            </a:r>
            <a:r>
              <a:rPr lang="en-GB" sz="1100" dirty="0" smtClean="0">
                <a:solidFill>
                  <a:schemeClr val="accent5">
                    <a:lumMod val="75000"/>
                  </a:schemeClr>
                </a:solidFill>
              </a:rPr>
              <a:t>knowledge </a:t>
            </a:r>
            <a:r>
              <a:rPr lang="en-GB" sz="1100" dirty="0">
                <a:solidFill>
                  <a:schemeClr val="accent5">
                    <a:lumMod val="75000"/>
                  </a:schemeClr>
                </a:solidFill>
              </a:rPr>
              <a:t>in different contexts.  </a:t>
            </a:r>
          </a:p>
        </p:txBody>
      </p:sp>
      <p:sp>
        <p:nvSpPr>
          <p:cNvPr id="11" name="TextBox 10"/>
          <p:cNvSpPr txBox="1"/>
          <p:nvPr/>
        </p:nvSpPr>
        <p:spPr>
          <a:xfrm>
            <a:off x="10779161" y="1249881"/>
            <a:ext cx="989704" cy="461665"/>
          </a:xfrm>
          <a:prstGeom prst="rect">
            <a:avLst/>
          </a:prstGeom>
          <a:noFill/>
          <a:ln>
            <a:solidFill>
              <a:srgbClr val="FF0000"/>
            </a:solidFill>
          </a:ln>
        </p:spPr>
        <p:txBody>
          <a:bodyPr wrap="square" rtlCol="0">
            <a:spAutoFit/>
          </a:bodyPr>
          <a:lstStyle/>
          <a:p>
            <a:pPr algn="ctr"/>
            <a:r>
              <a:rPr lang="en-GB" sz="2400" b="1" dirty="0">
                <a:solidFill>
                  <a:srgbClr val="FF0000"/>
                </a:solidFill>
              </a:rPr>
              <a:t>SMSC</a:t>
            </a:r>
          </a:p>
        </p:txBody>
      </p:sp>
      <p:sp>
        <p:nvSpPr>
          <p:cNvPr id="12" name="TextBox 11"/>
          <p:cNvSpPr txBox="1"/>
          <p:nvPr/>
        </p:nvSpPr>
        <p:spPr>
          <a:xfrm>
            <a:off x="10714589" y="193291"/>
            <a:ext cx="1054278" cy="369332"/>
          </a:xfrm>
          <a:prstGeom prst="rect">
            <a:avLst/>
          </a:prstGeom>
          <a:noFill/>
          <a:ln>
            <a:solidFill>
              <a:srgbClr val="7030A0"/>
            </a:solidFill>
          </a:ln>
        </p:spPr>
        <p:txBody>
          <a:bodyPr wrap="square" rtlCol="0">
            <a:spAutoFit/>
          </a:bodyPr>
          <a:lstStyle/>
          <a:p>
            <a:r>
              <a:rPr lang="en-GB" b="1" dirty="0">
                <a:solidFill>
                  <a:srgbClr val="7030A0"/>
                </a:solidFill>
                <a:latin typeface="Century Gothic" panose="020B0502020202020204" pitchFamily="34" charset="0"/>
              </a:rPr>
              <a:t>Careers</a:t>
            </a:r>
          </a:p>
        </p:txBody>
      </p:sp>
      <p:sp>
        <p:nvSpPr>
          <p:cNvPr id="13" name="TextBox 12"/>
          <p:cNvSpPr txBox="1"/>
          <p:nvPr/>
        </p:nvSpPr>
        <p:spPr>
          <a:xfrm>
            <a:off x="10646228" y="744669"/>
            <a:ext cx="1122637" cy="369332"/>
          </a:xfrm>
          <a:prstGeom prst="rect">
            <a:avLst/>
          </a:prstGeom>
          <a:noFill/>
          <a:ln>
            <a:solidFill>
              <a:schemeClr val="accent2"/>
            </a:solidFill>
          </a:ln>
        </p:spPr>
        <p:txBody>
          <a:bodyPr wrap="square" rtlCol="0">
            <a:spAutoFit/>
          </a:bodyPr>
          <a:lstStyle/>
          <a:p>
            <a:r>
              <a:rPr lang="en-GB" b="1" dirty="0" smtClean="0">
                <a:solidFill>
                  <a:schemeClr val="accent2"/>
                </a:solidFill>
                <a:latin typeface="Century Gothic" panose="020B0502020202020204" pitchFamily="34" charset="0"/>
              </a:rPr>
              <a:t>Diversity</a:t>
            </a:r>
            <a:endParaRPr lang="en-GB" b="1" dirty="0">
              <a:solidFill>
                <a:schemeClr val="accent2"/>
              </a:solidFill>
              <a:latin typeface="Century Gothic" panose="020B0502020202020204" pitchFamily="34" charset="0"/>
            </a:endParaRPr>
          </a:p>
        </p:txBody>
      </p:sp>
      <p:sp>
        <p:nvSpPr>
          <p:cNvPr id="15" name="TextBox 14"/>
          <p:cNvSpPr txBox="1"/>
          <p:nvPr/>
        </p:nvSpPr>
        <p:spPr>
          <a:xfrm>
            <a:off x="374793" y="245109"/>
            <a:ext cx="1215614" cy="584775"/>
          </a:xfrm>
          <a:prstGeom prst="rect">
            <a:avLst/>
          </a:prstGeom>
          <a:noFill/>
          <a:ln w="28575">
            <a:solidFill>
              <a:schemeClr val="tx1"/>
            </a:solidFill>
          </a:ln>
        </p:spPr>
        <p:txBody>
          <a:bodyPr wrap="square" rtlCol="0">
            <a:spAutoFit/>
          </a:bodyPr>
          <a:lstStyle/>
          <a:p>
            <a:pPr algn="ctr"/>
            <a:r>
              <a:rPr lang="en-GB" sz="1550" u="sng" dirty="0">
                <a:latin typeface="Comic Sans MS" panose="030F0702030302020204" pitchFamily="66" charset="0"/>
              </a:rPr>
              <a:t>History  Curriculum</a:t>
            </a:r>
          </a:p>
        </p:txBody>
      </p:sp>
      <p:sp>
        <p:nvSpPr>
          <p:cNvPr id="16" name="TextBox 15"/>
          <p:cNvSpPr txBox="1"/>
          <p:nvPr/>
        </p:nvSpPr>
        <p:spPr>
          <a:xfrm>
            <a:off x="7977673" y="147124"/>
            <a:ext cx="2736915" cy="830997"/>
          </a:xfrm>
          <a:prstGeom prst="rect">
            <a:avLst/>
          </a:prstGeom>
          <a:noFill/>
        </p:spPr>
        <p:txBody>
          <a:bodyPr wrap="square" rtlCol="0">
            <a:spAutoFit/>
          </a:bodyPr>
          <a:lstStyle/>
          <a:p>
            <a:r>
              <a:rPr lang="en-US" sz="1600" b="1" dirty="0" smtClean="0"/>
              <a:t>“We study History not to be  </a:t>
            </a:r>
          </a:p>
          <a:p>
            <a:r>
              <a:rPr lang="en-US" sz="1600" b="1" dirty="0"/>
              <a:t> </a:t>
            </a:r>
            <a:r>
              <a:rPr lang="en-US" sz="1600" b="1" dirty="0" smtClean="0"/>
              <a:t> clever in another time, but  </a:t>
            </a:r>
          </a:p>
          <a:p>
            <a:r>
              <a:rPr lang="en-US" sz="1600" b="1" dirty="0"/>
              <a:t> </a:t>
            </a:r>
            <a:r>
              <a:rPr lang="en-US" sz="1600" b="1" dirty="0" smtClean="0"/>
              <a:t> to be wise always,” Cicero</a:t>
            </a:r>
            <a:endParaRPr lang="en-GB" sz="1600" b="1" dirty="0"/>
          </a:p>
        </p:txBody>
      </p:sp>
    </p:spTree>
    <p:extLst>
      <p:ext uri="{BB962C8B-B14F-4D97-AF65-F5344CB8AC3E}">
        <p14:creationId xmlns:p14="http://schemas.microsoft.com/office/powerpoint/2010/main" val="3544951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8958" y="104464"/>
            <a:ext cx="2583283" cy="338554"/>
          </a:xfrm>
          <a:prstGeom prst="rect">
            <a:avLst/>
          </a:prstGeom>
          <a:noFill/>
          <a:ln w="28575">
            <a:solidFill>
              <a:schemeClr val="tx1"/>
            </a:solidFill>
          </a:ln>
        </p:spPr>
        <p:txBody>
          <a:bodyPr wrap="square" rtlCol="0">
            <a:spAutoFit/>
          </a:bodyPr>
          <a:lstStyle/>
          <a:p>
            <a:pPr algn="ctr"/>
            <a:r>
              <a:rPr lang="en-GB" sz="1600" u="sng" dirty="0">
                <a:latin typeface="Comic Sans MS" panose="030F0702030302020204" pitchFamily="66" charset="0"/>
              </a:rPr>
              <a:t>History Curriculum</a:t>
            </a:r>
          </a:p>
        </p:txBody>
      </p:sp>
      <p:sp>
        <p:nvSpPr>
          <p:cNvPr id="7" name="TextBox 6"/>
          <p:cNvSpPr txBox="1"/>
          <p:nvPr/>
        </p:nvSpPr>
        <p:spPr>
          <a:xfrm>
            <a:off x="7594601" y="143877"/>
            <a:ext cx="4283756" cy="307777"/>
          </a:xfrm>
          <a:prstGeom prst="rect">
            <a:avLst/>
          </a:prstGeom>
          <a:noFill/>
          <a:ln>
            <a:solidFill>
              <a:srgbClr val="00B050"/>
            </a:solidFill>
          </a:ln>
        </p:spPr>
        <p:txBody>
          <a:bodyPr wrap="square" rtlCol="0">
            <a:spAutoFit/>
          </a:bodyPr>
          <a:lstStyle/>
          <a:p>
            <a:pPr algn="ctr"/>
            <a:r>
              <a:rPr lang="en-GB" sz="1400" b="1" dirty="0">
                <a:solidFill>
                  <a:srgbClr val="00B050"/>
                </a:solidFill>
              </a:rPr>
              <a:t>Main Learning Points/National Curriculum Objectives</a:t>
            </a:r>
          </a:p>
        </p:txBody>
      </p:sp>
      <p:sp>
        <p:nvSpPr>
          <p:cNvPr id="18" name="Rectangle 17"/>
          <p:cNvSpPr/>
          <p:nvPr/>
        </p:nvSpPr>
        <p:spPr>
          <a:xfrm>
            <a:off x="101599" y="551007"/>
            <a:ext cx="5909733" cy="6124754"/>
          </a:xfrm>
          <a:prstGeom prst="rect">
            <a:avLst/>
          </a:prstGeom>
          <a:solidFill>
            <a:schemeClr val="accent6">
              <a:lumMod val="40000"/>
              <a:lumOff val="60000"/>
            </a:schemeClr>
          </a:solidFill>
        </p:spPr>
        <p:txBody>
          <a:bodyPr wrap="square">
            <a:spAutoFit/>
          </a:bodyPr>
          <a:lstStyle/>
          <a:p>
            <a:r>
              <a:rPr lang="en-GB" sz="1400" b="1" u="sng" dirty="0">
                <a:latin typeface="Century Gothic" panose="020B0502020202020204" pitchFamily="34" charset="0"/>
              </a:rPr>
              <a:t>KS2</a:t>
            </a:r>
            <a:r>
              <a:rPr lang="en-GB" sz="1400" u="sng" dirty="0">
                <a:latin typeface="Century Gothic" panose="020B0502020202020204" pitchFamily="34" charset="0"/>
              </a:rPr>
              <a:t> History National Curriculum </a:t>
            </a:r>
            <a:endParaRPr lang="en-GB" sz="1100" dirty="0">
              <a:solidFill>
                <a:srgbClr val="00B050"/>
              </a:solidFill>
              <a:latin typeface="Century Gothic" panose="020B0502020202020204" pitchFamily="34" charset="0"/>
            </a:endParaRPr>
          </a:p>
          <a:p>
            <a:endParaRPr lang="en-GB" sz="400" u="sng" dirty="0">
              <a:latin typeface="Century Gothic" panose="020B0502020202020204" pitchFamily="34" charset="0"/>
            </a:endParaRPr>
          </a:p>
          <a:p>
            <a:r>
              <a:rPr lang="en-GB" sz="1000" u="sng" dirty="0">
                <a:latin typeface="Century Gothic" panose="020B0502020202020204" pitchFamily="34" charset="0"/>
              </a:rPr>
              <a:t>Aims: </a:t>
            </a:r>
            <a:endParaRPr lang="en-GB" dirty="0"/>
          </a:p>
          <a:p>
            <a:pPr marL="171450" indent="-171450">
              <a:buFont typeface="Arial" panose="020B0604020202020204" pitchFamily="34" charset="0"/>
              <a:buChar char="•"/>
            </a:pPr>
            <a:r>
              <a:rPr lang="en-GB" sz="1000" dirty="0">
                <a:latin typeface="Century Gothic" panose="020B0502020202020204" pitchFamily="34" charset="0"/>
              </a:rPr>
              <a:t>Know and understand the history of these islands as a coherent, chronological narrative, from the earliest times to the present day: how people’s lives have shaped this nation and how Britain has influenced and been influenced by the wider world </a:t>
            </a:r>
          </a:p>
          <a:p>
            <a:pPr marL="171450" indent="-171450">
              <a:buFont typeface="Arial" panose="020B0604020202020204" pitchFamily="34" charset="0"/>
              <a:buChar char="•"/>
            </a:pPr>
            <a:r>
              <a:rPr lang="en-GB" sz="1000" dirty="0">
                <a:latin typeface="Century Gothic" panose="020B0502020202020204" pitchFamily="34" charset="0"/>
              </a:rPr>
              <a:t>Know and understand significant aspects of the history of the wider world: the nature of ancient civilisations; the expansion and dissolution of empires; characteristic features of past non-European societies; achievements and follies of mankind </a:t>
            </a:r>
          </a:p>
          <a:p>
            <a:pPr marL="171450" indent="-171450">
              <a:buFont typeface="Arial" panose="020B0604020202020204" pitchFamily="34" charset="0"/>
              <a:buChar char="•"/>
            </a:pPr>
            <a:r>
              <a:rPr lang="en-GB" sz="1000" dirty="0">
                <a:latin typeface="Century Gothic" panose="020B0502020202020204" pitchFamily="34" charset="0"/>
              </a:rPr>
              <a:t>Gain and deploy a historically grounded understanding of abstract terms such as ‘empire’, ‘civilisation’, ‘parliament’ and ‘peasantry’ </a:t>
            </a:r>
          </a:p>
          <a:p>
            <a:pPr marL="171450" indent="-171450">
              <a:buFont typeface="Arial" panose="020B0604020202020204" pitchFamily="34" charset="0"/>
              <a:buChar char="•"/>
            </a:pPr>
            <a:r>
              <a:rPr lang="en-GB" sz="1000" dirty="0">
                <a:latin typeface="Century Gothic" panose="020B0502020202020204" pitchFamily="34" charset="0"/>
              </a:rPr>
              <a:t>Understand historical concepts such as continuity and change, cause and consequence, similarity, difference and significance, and use them to make connections, draw contrasts, analyse trends, frame historically-valid questions and create their own structured accounts, including written narratives and analyses </a:t>
            </a:r>
          </a:p>
          <a:p>
            <a:pPr marL="171450" indent="-171450">
              <a:buFont typeface="Arial" panose="020B0604020202020204" pitchFamily="34" charset="0"/>
              <a:buChar char="•"/>
            </a:pPr>
            <a:r>
              <a:rPr lang="en-GB" sz="1000" dirty="0">
                <a:latin typeface="Century Gothic" panose="020B0502020202020204" pitchFamily="34" charset="0"/>
              </a:rPr>
              <a:t>Understand the methods of historical enquiry, including how evidence is used rigorously to make historical claims, and discern how and why contrasting arguments and interpretations of the past have been constructed </a:t>
            </a:r>
            <a:endParaRPr lang="en-GB" sz="1000" dirty="0"/>
          </a:p>
          <a:p>
            <a:pPr marL="171450" indent="-171450">
              <a:buFont typeface="Arial" panose="020B0604020202020204" pitchFamily="34" charset="0"/>
              <a:buChar char="•"/>
            </a:pPr>
            <a:r>
              <a:rPr lang="en-GB" sz="1000" dirty="0">
                <a:latin typeface="Century Gothic" panose="020B0502020202020204" pitchFamily="34" charset="0"/>
              </a:rPr>
              <a:t>Gain historical perspective by placing their growing knowledge into different contexts, understanding the connections between local, regional, national and international history; between cultural, economic, military, political, religious and social history; and between short- and long-term timescales. </a:t>
            </a:r>
          </a:p>
          <a:p>
            <a:endParaRPr lang="en-GB" sz="400" dirty="0">
              <a:latin typeface="Century Gothic" panose="020B0502020202020204" pitchFamily="34" charset="0"/>
            </a:endParaRPr>
          </a:p>
          <a:p>
            <a:r>
              <a:rPr lang="en-GB" sz="1000" u="sng" dirty="0">
                <a:latin typeface="Century Gothic" panose="020B0502020202020204" pitchFamily="34" charset="0"/>
              </a:rPr>
              <a:t>Subject Content:</a:t>
            </a:r>
            <a:endParaRPr lang="en-GB" sz="1000" dirty="0">
              <a:latin typeface="Century Gothic" panose="020B0502020202020204" pitchFamily="34" charset="0"/>
            </a:endParaRPr>
          </a:p>
          <a:p>
            <a:pPr marL="171450" indent="-171450">
              <a:buFont typeface="Arial" panose="020B0604020202020204" pitchFamily="34" charset="0"/>
              <a:buChar char="•"/>
            </a:pPr>
            <a:r>
              <a:rPr lang="en-GB" sz="1000" dirty="0">
                <a:latin typeface="Century Gothic" panose="020B0502020202020204" pitchFamily="34" charset="0"/>
              </a:rPr>
              <a:t>Pupils should continue to develop a chronologically secure knowledge and understanding of British, local and world history, establishing clear narratives within and across the periods they study. </a:t>
            </a:r>
          </a:p>
          <a:p>
            <a:pPr marL="171450" indent="-171450">
              <a:buFont typeface="Arial" panose="020B0604020202020204" pitchFamily="34" charset="0"/>
              <a:buChar char="•"/>
            </a:pPr>
            <a:r>
              <a:rPr lang="en-GB" sz="1000" dirty="0">
                <a:latin typeface="Century Gothic" panose="020B0502020202020204" pitchFamily="34" charset="0"/>
              </a:rPr>
              <a:t>They should note connections, contrasts and trends over time and develop the appropriate use of historical terms. </a:t>
            </a:r>
          </a:p>
          <a:p>
            <a:pPr marL="171450" indent="-171450">
              <a:buFont typeface="Arial" panose="020B0604020202020204" pitchFamily="34" charset="0"/>
              <a:buChar char="•"/>
            </a:pPr>
            <a:r>
              <a:rPr lang="en-GB" sz="1000" dirty="0">
                <a:latin typeface="Century Gothic" panose="020B0502020202020204" pitchFamily="34" charset="0"/>
              </a:rPr>
              <a:t>They should regularly address and sometimes devise historically valid questions about change, cause, similarity and difference, and significance.</a:t>
            </a:r>
          </a:p>
          <a:p>
            <a:pPr marL="171450" indent="-171450">
              <a:buFont typeface="Arial" panose="020B0604020202020204" pitchFamily="34" charset="0"/>
              <a:buChar char="•"/>
            </a:pPr>
            <a:r>
              <a:rPr lang="en-GB" sz="1000" dirty="0">
                <a:latin typeface="Century Gothic" panose="020B0502020202020204" pitchFamily="34" charset="0"/>
              </a:rPr>
              <a:t>They should construct informed responses that involve thoughtful selection and organisation of relevant historical information. </a:t>
            </a:r>
          </a:p>
          <a:p>
            <a:pPr marL="171450" indent="-171450">
              <a:buFont typeface="Arial" panose="020B0604020202020204" pitchFamily="34" charset="0"/>
              <a:buChar char="•"/>
            </a:pPr>
            <a:r>
              <a:rPr lang="en-GB" sz="1000" dirty="0">
                <a:latin typeface="Century Gothic" panose="020B0502020202020204" pitchFamily="34" charset="0"/>
              </a:rPr>
              <a:t>They should understand how our knowledge of the past is constructed from a range of sources. </a:t>
            </a:r>
          </a:p>
          <a:p>
            <a:pPr marL="171450" indent="-171450">
              <a:buFont typeface="Arial" panose="020B0604020202020204" pitchFamily="34" charset="0"/>
              <a:buChar char="•"/>
            </a:pPr>
            <a:r>
              <a:rPr lang="en-GB" sz="1000" dirty="0">
                <a:latin typeface="Century Gothic" panose="020B0502020202020204" pitchFamily="34" charset="0"/>
              </a:rPr>
              <a:t>In planning to ensure the progression described above through teaching the British, local and world history outlined below, teachers should combine overview and depth studies to help pupils understand both the long arc of development and the complexity of specific aspects of the content. </a:t>
            </a:r>
          </a:p>
          <a:p>
            <a:endParaRPr lang="en-GB" sz="1000" dirty="0">
              <a:solidFill>
                <a:srgbClr val="00B050"/>
              </a:solidFill>
              <a:latin typeface="Century Gothic" panose="020B0502020202020204" pitchFamily="34" charset="0"/>
            </a:endParaRPr>
          </a:p>
        </p:txBody>
      </p:sp>
      <p:sp>
        <p:nvSpPr>
          <p:cNvPr id="19" name="Rectangle 18"/>
          <p:cNvSpPr/>
          <p:nvPr/>
        </p:nvSpPr>
        <p:spPr>
          <a:xfrm>
            <a:off x="6146800" y="551007"/>
            <a:ext cx="5943225" cy="6124754"/>
          </a:xfrm>
          <a:prstGeom prst="rect">
            <a:avLst/>
          </a:prstGeom>
          <a:solidFill>
            <a:schemeClr val="accent4">
              <a:lumMod val="40000"/>
              <a:lumOff val="60000"/>
            </a:schemeClr>
          </a:solidFill>
        </p:spPr>
        <p:txBody>
          <a:bodyPr wrap="square">
            <a:spAutoFit/>
          </a:bodyPr>
          <a:lstStyle/>
          <a:p>
            <a:pPr lvl="0">
              <a:defRPr/>
            </a:pPr>
            <a:r>
              <a:rPr lang="en-GB" sz="1400" b="1" u="sng" dirty="0">
                <a:latin typeface="Century Gothic" panose="020B0502020202020204" pitchFamily="34" charset="0"/>
              </a:rPr>
              <a:t>KS3</a:t>
            </a:r>
            <a:r>
              <a:rPr lang="en-GB" sz="1400" u="sng" dirty="0">
                <a:latin typeface="Century Gothic" panose="020B0502020202020204" pitchFamily="34" charset="0"/>
              </a:rPr>
              <a:t> History National Curriculum</a:t>
            </a:r>
          </a:p>
          <a:p>
            <a:pPr lvl="0">
              <a:defRPr/>
            </a:pPr>
            <a:endParaRPr lang="en-GB" sz="400" dirty="0">
              <a:latin typeface="Century Gothic" panose="020B0502020202020204" pitchFamily="34" charset="0"/>
            </a:endParaRPr>
          </a:p>
          <a:p>
            <a:pPr>
              <a:defRPr/>
            </a:pPr>
            <a:r>
              <a:rPr lang="en-GB" sz="1000" u="sng" dirty="0">
                <a:latin typeface="Century Gothic" panose="020B0502020202020204" pitchFamily="34" charset="0"/>
              </a:rPr>
              <a:t>Aims: </a:t>
            </a:r>
            <a:endParaRPr lang="en-GB" sz="1000" dirty="0">
              <a:latin typeface="Century Gothic" panose="020B0502020202020204" pitchFamily="34" charset="0"/>
            </a:endParaRPr>
          </a:p>
          <a:p>
            <a:pPr marL="171450" lvl="0" indent="-171450">
              <a:buFont typeface="Arial" panose="020B0604020202020204" pitchFamily="34" charset="0"/>
              <a:buChar char="•"/>
              <a:defRPr/>
            </a:pPr>
            <a:r>
              <a:rPr lang="en-GB" sz="1000" dirty="0">
                <a:latin typeface="Century Gothic" panose="020B0502020202020204" pitchFamily="34" charset="0"/>
              </a:rPr>
              <a:t>Know and understand the history of these islands as a coherent, chronological narrative, from the earliest times to the present day: how people’s lives have shaped this nation and how Britain has influenced and been influenced by the wider world </a:t>
            </a:r>
          </a:p>
          <a:p>
            <a:pPr marL="171450" indent="-171450">
              <a:buFont typeface="Arial" panose="020B0604020202020204" pitchFamily="34" charset="0"/>
              <a:buChar char="•"/>
            </a:pPr>
            <a:r>
              <a:rPr lang="en-GB" sz="1000" dirty="0">
                <a:latin typeface="Century Gothic" panose="020B0502020202020204" pitchFamily="34" charset="0"/>
              </a:rPr>
              <a:t>Know and understand significant aspects of the history of the wider world: the nature of ancient civilisations; the expansion and dissolution of empires; characteristic features of past non-European societies; achievements and follies of mankind </a:t>
            </a:r>
          </a:p>
          <a:p>
            <a:pPr marL="171450" indent="-171450">
              <a:buFont typeface="Arial" panose="020B0604020202020204" pitchFamily="34" charset="0"/>
              <a:buChar char="•"/>
            </a:pPr>
            <a:r>
              <a:rPr lang="en-GB" sz="1000" dirty="0">
                <a:latin typeface="Century Gothic" panose="020B0502020202020204" pitchFamily="34" charset="0"/>
              </a:rPr>
              <a:t>Gain and deploy a historically grounded understanding of abstract terms such as ‘empire’, ‘civilisation’, ‘parliament’ and ‘peasantry’ </a:t>
            </a:r>
          </a:p>
          <a:p>
            <a:pPr marL="171450" indent="-171450">
              <a:buFont typeface="Arial" panose="020B0604020202020204" pitchFamily="34" charset="0"/>
              <a:buChar char="•"/>
            </a:pPr>
            <a:r>
              <a:rPr lang="en-GB" sz="1000" dirty="0">
                <a:latin typeface="Century Gothic" panose="020B0502020202020204" pitchFamily="34" charset="0"/>
              </a:rPr>
              <a:t>Understand historical concepts such as continuity and change, cause and consequence, similarity, difference and significance, and use them to make connections, draw contrasts, analyse trends, frame historically-valid questions and create their own structured accounts, including written narratives and analyses </a:t>
            </a:r>
          </a:p>
          <a:p>
            <a:pPr marL="171450" indent="-171450">
              <a:buFont typeface="Arial" panose="020B0604020202020204" pitchFamily="34" charset="0"/>
              <a:buChar char="•"/>
            </a:pPr>
            <a:r>
              <a:rPr lang="en-GB" sz="1000" dirty="0">
                <a:latin typeface="Century Gothic" panose="020B0502020202020204" pitchFamily="34" charset="0"/>
              </a:rPr>
              <a:t>Understand the methods of historical enquiry, including how evidence is used rigorously to make historical claims, and discern how and why contrasting arguments and interpretations of the past have been constructed</a:t>
            </a:r>
          </a:p>
          <a:p>
            <a:pPr marL="171450" indent="-171450">
              <a:buFont typeface="Arial" panose="020B0604020202020204" pitchFamily="34" charset="0"/>
              <a:buChar char="•"/>
            </a:pPr>
            <a:r>
              <a:rPr lang="en-GB" sz="1000" dirty="0">
                <a:latin typeface="Century Gothic" panose="020B0502020202020204" pitchFamily="34" charset="0"/>
              </a:rPr>
              <a:t>Gain historical perspective by placing their growing knowledge into different contexts, understanding the connections between local, regional, national and international history; between cultural, economic, military, political, religious and social history; and between short- and long-term timescales. </a:t>
            </a:r>
          </a:p>
          <a:p>
            <a:endParaRPr lang="en-GB" sz="400" u="sng" dirty="0">
              <a:latin typeface="Century Gothic" panose="020B0502020202020204" pitchFamily="34" charset="0"/>
            </a:endParaRPr>
          </a:p>
          <a:p>
            <a:r>
              <a:rPr lang="en-GB" sz="1000" u="sng" dirty="0">
                <a:latin typeface="Century Gothic" panose="020B0502020202020204" pitchFamily="34" charset="0"/>
              </a:rPr>
              <a:t>Subject Content:</a:t>
            </a:r>
            <a:endParaRPr lang="en-GB" sz="1000" dirty="0">
              <a:latin typeface="Century Gothic" panose="020B0502020202020204" pitchFamily="34" charset="0"/>
            </a:endParaRPr>
          </a:p>
          <a:p>
            <a:pPr marL="171450" indent="-171450">
              <a:buFont typeface="Arial" panose="020B0604020202020204" pitchFamily="34" charset="0"/>
              <a:buChar char="•"/>
            </a:pPr>
            <a:r>
              <a:rPr lang="en-GB" sz="1000" dirty="0">
                <a:latin typeface="Century Gothic" panose="020B0502020202020204" pitchFamily="34" charset="0"/>
              </a:rPr>
              <a:t>Pupils should extend and deepen their chronologically secure knowledge and understanding of British, local and world history, so that it provides a well-informed context for wider learning. </a:t>
            </a:r>
          </a:p>
          <a:p>
            <a:pPr marL="171450" indent="-171450">
              <a:buFont typeface="Arial" panose="020B0604020202020204" pitchFamily="34" charset="0"/>
              <a:buChar char="•"/>
            </a:pPr>
            <a:r>
              <a:rPr lang="en-GB" sz="1000" dirty="0">
                <a:latin typeface="Century Gothic" panose="020B0502020202020204" pitchFamily="34" charset="0"/>
              </a:rPr>
              <a:t>Pupils should identify significant events, make connections, draw contrasts, and analyse trends within periods and over long arcs of time. </a:t>
            </a:r>
          </a:p>
          <a:p>
            <a:pPr marL="171450" indent="-171450">
              <a:buFont typeface="Arial" panose="020B0604020202020204" pitchFamily="34" charset="0"/>
              <a:buChar char="•"/>
            </a:pPr>
            <a:r>
              <a:rPr lang="en-GB" sz="1000" dirty="0">
                <a:latin typeface="Century Gothic" panose="020B0502020202020204" pitchFamily="34" charset="0"/>
              </a:rPr>
              <a:t>They should use historical terms and concepts in increasingly sophisticated ways. </a:t>
            </a:r>
          </a:p>
          <a:p>
            <a:pPr marL="171450" indent="-171450">
              <a:buFont typeface="Arial" panose="020B0604020202020204" pitchFamily="34" charset="0"/>
              <a:buChar char="•"/>
            </a:pPr>
            <a:r>
              <a:rPr lang="en-GB" sz="1000" dirty="0">
                <a:latin typeface="Century Gothic" panose="020B0502020202020204" pitchFamily="34" charset="0"/>
              </a:rPr>
              <a:t>They should pursue historically valid enquiries including some they have framed themselves, and create relevant, structured and evidentially supported accounts in response. </a:t>
            </a:r>
          </a:p>
          <a:p>
            <a:pPr marL="171450" indent="-171450">
              <a:buFont typeface="Arial" panose="020B0604020202020204" pitchFamily="34" charset="0"/>
              <a:buChar char="•"/>
            </a:pPr>
            <a:r>
              <a:rPr lang="en-GB" sz="1000" dirty="0">
                <a:latin typeface="Century Gothic" panose="020B0502020202020204" pitchFamily="34" charset="0"/>
              </a:rPr>
              <a:t>They should understand how different types of historical sources are used rigorously to make historical claims and discern how and why contrasting arguments and interpretations of the past have been constructed. </a:t>
            </a:r>
          </a:p>
          <a:p>
            <a:pPr marL="171450" indent="-171450">
              <a:buFont typeface="Arial" panose="020B0604020202020204" pitchFamily="34" charset="0"/>
              <a:buChar char="•"/>
            </a:pPr>
            <a:r>
              <a:rPr lang="en-GB" sz="1000" dirty="0">
                <a:latin typeface="Century Gothic" panose="020B0502020202020204" pitchFamily="34" charset="0"/>
              </a:rPr>
              <a:t>In planning to ensure the progression described above through teaching the British, local and world history outlined below, teachers should combine overview and depth studies to help pupils understand both the long arc of development and the complexity of specific aspects of the content. </a:t>
            </a:r>
          </a:p>
        </p:txBody>
      </p:sp>
    </p:spTree>
    <p:extLst>
      <p:ext uri="{BB962C8B-B14F-4D97-AF65-F5344CB8AC3E}">
        <p14:creationId xmlns:p14="http://schemas.microsoft.com/office/powerpoint/2010/main" val="1383279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1524000" y="0"/>
            <a:ext cx="9144000" cy="518795"/>
          </a:xfrm>
          <a:gradFill>
            <a:gsLst>
              <a:gs pos="0">
                <a:schemeClr val="accent6">
                  <a:lumMod val="20000"/>
                  <a:lumOff val="80000"/>
                </a:schemeClr>
              </a:gs>
              <a:gs pos="35000">
                <a:schemeClr val="accent6">
                  <a:lumMod val="60000"/>
                  <a:lumOff val="40000"/>
                </a:schemeClr>
              </a:gs>
              <a:gs pos="100000">
                <a:schemeClr val="accent6">
                  <a:lumMod val="50000"/>
                </a:schemeClr>
              </a:gs>
            </a:gsLst>
          </a:gradFill>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en-GB" b="1" dirty="0" smtClean="0">
                <a:solidFill>
                  <a:schemeClr val="accent6">
                    <a:lumMod val="50000"/>
                  </a:schemeClr>
                </a:solidFill>
              </a:rPr>
              <a:t>Global Learning KS2 </a:t>
            </a:r>
            <a:r>
              <a:rPr lang="en-GB" b="1" dirty="0">
                <a:solidFill>
                  <a:schemeClr val="accent6">
                    <a:lumMod val="50000"/>
                  </a:schemeClr>
                </a:solidFill>
              </a:rPr>
              <a:t>&amp;</a:t>
            </a:r>
            <a:r>
              <a:rPr lang="en-GB" b="1" dirty="0" smtClean="0">
                <a:solidFill>
                  <a:schemeClr val="accent6">
                    <a:lumMod val="50000"/>
                  </a:schemeClr>
                </a:solidFill>
              </a:rPr>
              <a:t> KS3</a:t>
            </a:r>
            <a:endParaRPr lang="en-GB" b="1" dirty="0">
              <a:solidFill>
                <a:schemeClr val="accent6">
                  <a:lumMod val="50000"/>
                </a:schemeClr>
              </a:solidFill>
            </a:endParaRPr>
          </a:p>
        </p:txBody>
      </p:sp>
      <p:sp>
        <p:nvSpPr>
          <p:cNvPr id="4" name="Slide Number Placeholder 3"/>
          <p:cNvSpPr>
            <a:spLocks noGrp="1"/>
          </p:cNvSpPr>
          <p:nvPr>
            <p:ph type="sldNum" sz="quarter" idx="12"/>
          </p:nvPr>
        </p:nvSpPr>
        <p:spPr/>
        <p:txBody>
          <a:bodyPr/>
          <a:lstStyle/>
          <a:p>
            <a:pPr>
              <a:defRPr/>
            </a:pPr>
            <a:fld id="{2BFB339F-DC54-43A2-A985-DE64F48AF747}" type="slidenum">
              <a:rPr lang="en-US" smtClean="0"/>
              <a:pPr>
                <a:defRPr/>
              </a:pPr>
              <a:t>4</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099082845"/>
              </p:ext>
            </p:extLst>
          </p:nvPr>
        </p:nvGraphicFramePr>
        <p:xfrm>
          <a:off x="233652" y="657465"/>
          <a:ext cx="11737524" cy="4846320"/>
        </p:xfrm>
        <a:graphic>
          <a:graphicData uri="http://schemas.openxmlformats.org/drawingml/2006/table">
            <a:tbl>
              <a:tblPr firstRow="1" bandRow="1">
                <a:tableStyleId>{10A1B5D5-9B99-4C35-A422-299274C87663}</a:tableStyleId>
              </a:tblPr>
              <a:tblGrid>
                <a:gridCol w="2854781">
                  <a:extLst>
                    <a:ext uri="{9D8B030D-6E8A-4147-A177-3AD203B41FA5}">
                      <a16:colId xmlns:a16="http://schemas.microsoft.com/office/drawing/2014/main" val="3961221082"/>
                    </a:ext>
                  </a:extLst>
                </a:gridCol>
                <a:gridCol w="8882743">
                  <a:extLst>
                    <a:ext uri="{9D8B030D-6E8A-4147-A177-3AD203B41FA5}">
                      <a16:colId xmlns:a16="http://schemas.microsoft.com/office/drawing/2014/main" val="403965561"/>
                    </a:ext>
                  </a:extLst>
                </a:gridCol>
              </a:tblGrid>
              <a:tr h="447783">
                <a:tc>
                  <a:txBody>
                    <a:bodyPr/>
                    <a:lstStyle/>
                    <a:p>
                      <a:pPr algn="l"/>
                      <a:r>
                        <a:rPr lang="en-US" sz="1400" b="1" dirty="0" smtClean="0">
                          <a:solidFill>
                            <a:schemeClr val="accent6">
                              <a:lumMod val="50000"/>
                            </a:schemeClr>
                          </a:solidFill>
                        </a:rPr>
                        <a:t>Explore differences and similarities between events, people, places, cultures and environments through time, and the interconnectedness</a:t>
                      </a:r>
                      <a:r>
                        <a:rPr lang="en-US" sz="1400" b="1" baseline="0" dirty="0" smtClean="0">
                          <a:solidFill>
                            <a:schemeClr val="accent6">
                              <a:lumMod val="50000"/>
                            </a:schemeClr>
                          </a:solidFill>
                        </a:rPr>
                        <a:t> and interdependence of our world’s History</a:t>
                      </a:r>
                      <a:endParaRPr lang="en-GB" sz="1400" b="1"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285750" lvl="0" indent="-285750">
                        <a:buFont typeface="Wingdings" panose="05000000000000000000" pitchFamily="2" charset="2"/>
                        <a:buChar char="§"/>
                      </a:pPr>
                      <a:r>
                        <a:rPr lang="en-US" sz="1400" b="0" dirty="0" smtClean="0">
                          <a:solidFill>
                            <a:schemeClr val="accent6">
                              <a:lumMod val="50000"/>
                            </a:schemeClr>
                          </a:solidFill>
                        </a:rPr>
                        <a:t>Y5 Brilliant Britain</a:t>
                      </a:r>
                      <a:r>
                        <a:rPr lang="en-US" sz="1400" b="0" baseline="0" dirty="0" smtClean="0">
                          <a:solidFill>
                            <a:schemeClr val="accent6">
                              <a:lumMod val="50000"/>
                            </a:schemeClr>
                          </a:solidFill>
                        </a:rPr>
                        <a:t> – the bombing and rebuilding of cities after World War one</a:t>
                      </a:r>
                    </a:p>
                    <a:p>
                      <a:pPr marL="285750" lvl="0" indent="-285750">
                        <a:buFont typeface="Wingdings" panose="05000000000000000000" pitchFamily="2" charset="2"/>
                        <a:buChar char="§"/>
                      </a:pPr>
                      <a:r>
                        <a:rPr lang="en-US" sz="1400" b="0" baseline="0" dirty="0" smtClean="0">
                          <a:solidFill>
                            <a:schemeClr val="accent6">
                              <a:lumMod val="50000"/>
                            </a:schemeClr>
                          </a:solidFill>
                        </a:rPr>
                        <a:t>Y6 Mighty Mountains - Nomads</a:t>
                      </a:r>
                    </a:p>
                    <a:p>
                      <a:pPr marL="285750" lvl="0" indent="-285750">
                        <a:buFont typeface="Wingdings" panose="05000000000000000000" pitchFamily="2" charset="2"/>
                        <a:buChar char="§"/>
                      </a:pPr>
                      <a:r>
                        <a:rPr lang="en-US" sz="1400" b="0" baseline="0" dirty="0" smtClean="0">
                          <a:solidFill>
                            <a:schemeClr val="accent6">
                              <a:lumMod val="50000"/>
                            </a:schemeClr>
                          </a:solidFill>
                        </a:rPr>
                        <a:t>Y7 Medieval England - The effects during and after the Black Death</a:t>
                      </a:r>
                    </a:p>
                    <a:p>
                      <a:pPr marL="171450" lvl="0" indent="-171450">
                        <a:buFont typeface="Wingdings" panose="05000000000000000000" pitchFamily="2" charset="2"/>
                        <a:buChar char="§"/>
                      </a:pPr>
                      <a:r>
                        <a:rPr lang="en-US" sz="1400" b="0" baseline="0" dirty="0" smtClean="0">
                          <a:solidFill>
                            <a:schemeClr val="accent6">
                              <a:lumMod val="50000"/>
                            </a:schemeClr>
                          </a:solidFill>
                        </a:rPr>
                        <a:t>    Y8 Reformation – Protestant and Catholic treatment during this period, including the Dissolution of the Monasteries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3684934"/>
                  </a:ext>
                </a:extLst>
              </a:tr>
              <a:tr h="877749">
                <a:tc>
                  <a:txBody>
                    <a:bodyPr/>
                    <a:lstStyle/>
                    <a:p>
                      <a:pPr algn="l"/>
                      <a:r>
                        <a:rPr lang="en-US" sz="1400" b="1" dirty="0" smtClean="0">
                          <a:solidFill>
                            <a:schemeClr val="accent6">
                              <a:lumMod val="50000"/>
                            </a:schemeClr>
                          </a:solidFill>
                        </a:rPr>
                        <a:t>Consider questions of power and privilege, and critically think about reasons why history</a:t>
                      </a:r>
                      <a:r>
                        <a:rPr lang="en-US" sz="1400" b="1" baseline="0" dirty="0" smtClean="0">
                          <a:solidFill>
                            <a:schemeClr val="accent6">
                              <a:lumMod val="50000"/>
                            </a:schemeClr>
                          </a:solidFill>
                        </a:rPr>
                        <a:t> is interpreted in different ways</a:t>
                      </a:r>
                      <a:endParaRPr lang="en-GB" sz="1400" b="1"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0" baseline="0" dirty="0" smtClean="0">
                          <a:solidFill>
                            <a:schemeClr val="accent6">
                              <a:lumMod val="50000"/>
                            </a:schemeClr>
                          </a:solidFill>
                        </a:rPr>
                        <a:t>Y5 Shang Dynasty - Social hierarchy, King to Slave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0" baseline="0" dirty="0" smtClean="0">
                          <a:solidFill>
                            <a:schemeClr val="accent6">
                              <a:lumMod val="50000"/>
                            </a:schemeClr>
                          </a:solidFill>
                        </a:rPr>
                        <a:t>Y6 Titanic Tragedy – Upper Class to Lower Class passenger experiences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0" baseline="0" dirty="0" smtClean="0">
                          <a:solidFill>
                            <a:schemeClr val="accent6">
                              <a:lumMod val="50000"/>
                            </a:schemeClr>
                          </a:solidFill>
                        </a:rPr>
                        <a:t>Y7 The Feudal System</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0" dirty="0" smtClean="0">
                          <a:solidFill>
                            <a:schemeClr val="accent6">
                              <a:lumMod val="50000"/>
                            </a:schemeClr>
                          </a:solidFill>
                        </a:rPr>
                        <a:t>Y8 Civil War – Civil War</a:t>
                      </a:r>
                      <a:r>
                        <a:rPr lang="en-US" sz="1400" b="0" baseline="0" dirty="0" smtClean="0">
                          <a:solidFill>
                            <a:schemeClr val="accent6">
                              <a:lumMod val="50000"/>
                            </a:schemeClr>
                          </a:solidFill>
                        </a:rPr>
                        <a:t> – beheading of Charles II</a:t>
                      </a:r>
                      <a:endParaRPr lang="en-US" sz="1400" b="0" dirty="0" smtClean="0">
                        <a:solidFill>
                          <a:schemeClr val="accent6">
                            <a:lumMod val="50000"/>
                          </a:schemeClr>
                        </a:solidFill>
                      </a:endParaRPr>
                    </a:p>
                    <a:p>
                      <a:pPr marL="285750" lvl="0" indent="-285750">
                        <a:buFont typeface="Wingdings" panose="05000000000000000000" pitchFamily="2" charset="2"/>
                        <a:buChar char="§"/>
                      </a:pPr>
                      <a:endParaRPr lang="en-US" sz="1400" baseline="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147217479"/>
                  </a:ext>
                </a:extLst>
              </a:tr>
              <a:tr h="923731">
                <a:tc>
                  <a:txBody>
                    <a:bodyPr/>
                    <a:lstStyle/>
                    <a:p>
                      <a:pPr algn="l"/>
                      <a:r>
                        <a:rPr lang="en-US" sz="1400" b="1" dirty="0" smtClean="0">
                          <a:solidFill>
                            <a:schemeClr val="accent6">
                              <a:lumMod val="50000"/>
                            </a:schemeClr>
                          </a:solidFill>
                        </a:rPr>
                        <a:t>Consider</a:t>
                      </a:r>
                      <a:r>
                        <a:rPr lang="en-US" sz="1400" b="1" baseline="0" dirty="0" smtClean="0">
                          <a:solidFill>
                            <a:schemeClr val="accent6">
                              <a:lumMod val="50000"/>
                            </a:schemeClr>
                          </a:solidFill>
                        </a:rPr>
                        <a:t> significance of individual and collective action and questions of civic and social responsibility</a:t>
                      </a:r>
                      <a:endParaRPr lang="en-GB" sz="1400" b="1"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285750" lvl="0" indent="-285750">
                        <a:buFont typeface="Wingdings" panose="05000000000000000000" pitchFamily="2" charset="2"/>
                        <a:buChar char="§"/>
                      </a:pPr>
                      <a:r>
                        <a:rPr lang="en-US" sz="1400" b="0" baseline="0" dirty="0" smtClean="0">
                          <a:solidFill>
                            <a:schemeClr val="accent6">
                              <a:lumMod val="50000"/>
                            </a:schemeClr>
                          </a:solidFill>
                        </a:rPr>
                        <a:t>Y5 Brilliant Britain - Migration – Windrush Generation</a:t>
                      </a:r>
                    </a:p>
                    <a:p>
                      <a:pPr marL="171450" lvl="0" indent="-171450">
                        <a:buFont typeface="Wingdings" panose="05000000000000000000" pitchFamily="2" charset="2"/>
                        <a:buChar char="§"/>
                      </a:pPr>
                      <a:r>
                        <a:rPr lang="en-US" sz="1400" b="0" baseline="0" dirty="0" smtClean="0">
                          <a:solidFill>
                            <a:schemeClr val="accent6">
                              <a:lumMod val="50000"/>
                            </a:schemeClr>
                          </a:solidFill>
                        </a:rPr>
                        <a:t>    Y6 Venturesome Vikings – Alfred the Great – unification – Danelaw</a:t>
                      </a:r>
                    </a:p>
                    <a:p>
                      <a:pPr marL="171450" lvl="0" indent="-171450">
                        <a:buFont typeface="Wingdings" panose="05000000000000000000" pitchFamily="2" charset="2"/>
                        <a:buChar char="§"/>
                      </a:pPr>
                      <a:r>
                        <a:rPr lang="en-US" sz="1400" b="0" baseline="0" dirty="0" smtClean="0">
                          <a:solidFill>
                            <a:schemeClr val="accent6">
                              <a:lumMod val="50000"/>
                            </a:schemeClr>
                          </a:solidFill>
                        </a:rPr>
                        <a:t>    Y7 Peasants Revolt under the leadership of Wat Tyler</a:t>
                      </a:r>
                    </a:p>
                    <a:p>
                      <a:pPr marL="171450" lvl="0" indent="-171450">
                        <a:buFont typeface="Wingdings" panose="05000000000000000000" pitchFamily="2" charset="2"/>
                        <a:buChar char="§"/>
                      </a:pPr>
                      <a:r>
                        <a:rPr lang="en-US" sz="1400" b="0" baseline="0" dirty="0" smtClean="0">
                          <a:solidFill>
                            <a:schemeClr val="accent6">
                              <a:lumMod val="50000"/>
                            </a:schemeClr>
                          </a:solidFill>
                        </a:rPr>
                        <a:t>    Y8 Slavery – Abolition - Wilberforce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708968062"/>
                  </a:ext>
                </a:extLst>
              </a:tr>
              <a:tr h="1312020">
                <a:tc>
                  <a:txBody>
                    <a:bodyPr/>
                    <a:lstStyle/>
                    <a:p>
                      <a:pPr algn="l"/>
                      <a:r>
                        <a:rPr lang="en-US" sz="1400" b="1" dirty="0" smtClean="0">
                          <a:solidFill>
                            <a:schemeClr val="accent6">
                              <a:lumMod val="50000"/>
                            </a:schemeClr>
                          </a:solidFill>
                        </a:rPr>
                        <a:t>Explore themes such</a:t>
                      </a:r>
                      <a:r>
                        <a:rPr lang="en-US" sz="1400" b="1" baseline="0" dirty="0" smtClean="0">
                          <a:solidFill>
                            <a:schemeClr val="accent6">
                              <a:lumMod val="50000"/>
                            </a:schemeClr>
                          </a:solidFill>
                        </a:rPr>
                        <a:t> as inequality, prejudice, conflict and oppression and relating historical examples to contemporary events and experiences</a:t>
                      </a:r>
                      <a:endParaRPr lang="en-GB" sz="1400" b="1"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285750" indent="-285750">
                        <a:buFont typeface="Wingdings" panose="05000000000000000000" pitchFamily="2" charset="2"/>
                        <a:buChar char="§"/>
                      </a:pPr>
                      <a:r>
                        <a:rPr lang="en-US" sz="1400" b="0" baseline="0" dirty="0" smtClean="0">
                          <a:solidFill>
                            <a:schemeClr val="accent6">
                              <a:lumMod val="50000"/>
                            </a:schemeClr>
                          </a:solidFill>
                        </a:rPr>
                        <a:t>Y5 Benin - </a:t>
                      </a:r>
                      <a:r>
                        <a:rPr lang="en-GB" sz="1400" b="0" i="0" kern="1200" baseline="0" dirty="0" smtClean="0">
                          <a:solidFill>
                            <a:schemeClr val="accent6">
                              <a:lumMod val="50000"/>
                            </a:schemeClr>
                          </a:solidFill>
                          <a:effectLst/>
                          <a:latin typeface="+mn-lt"/>
                          <a:ea typeface="+mn-ea"/>
                          <a:cs typeface="+mn-cs"/>
                        </a:rPr>
                        <a:t>R</a:t>
                      </a:r>
                      <a:r>
                        <a:rPr lang="en-GB" sz="1400" b="0" i="0" kern="1200" dirty="0" smtClean="0">
                          <a:solidFill>
                            <a:schemeClr val="accent6">
                              <a:lumMod val="50000"/>
                            </a:schemeClr>
                          </a:solidFill>
                          <a:effectLst/>
                          <a:latin typeface="+mn-lt"/>
                          <a:ea typeface="+mn-ea"/>
                          <a:cs typeface="+mn-cs"/>
                        </a:rPr>
                        <a:t>ecognize and challenge common stereotypes about Africa, such as portraying it as a place of only poverty, conflict or lack of advancement</a:t>
                      </a:r>
                      <a:endParaRPr lang="en-US" sz="1400" b="0" baseline="0" dirty="0" smtClean="0">
                        <a:solidFill>
                          <a:schemeClr val="accent6">
                            <a:lumMod val="50000"/>
                          </a:schemeClr>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0" baseline="0" dirty="0" smtClean="0">
                          <a:solidFill>
                            <a:schemeClr val="accent6">
                              <a:lumMod val="50000"/>
                            </a:schemeClr>
                          </a:solidFill>
                        </a:rPr>
                        <a:t>Y6 Mighty Mountains Aboriginal Tribes</a:t>
                      </a:r>
                    </a:p>
                    <a:p>
                      <a:pPr marL="285750" indent="-285750">
                        <a:buFont typeface="Wingdings" panose="05000000000000000000" pitchFamily="2" charset="2"/>
                        <a:buChar char="§"/>
                      </a:pPr>
                      <a:r>
                        <a:rPr lang="en-US" sz="1400" b="0" baseline="0" dirty="0" smtClean="0">
                          <a:solidFill>
                            <a:schemeClr val="accent6">
                              <a:lumMod val="50000"/>
                            </a:schemeClr>
                          </a:solidFill>
                        </a:rPr>
                        <a:t>Y7 Domesday Book - William the Conqueror – enabling efficient taxation and solidifying Norman rule </a:t>
                      </a:r>
                    </a:p>
                    <a:p>
                      <a:pPr marL="285750" indent="-285750">
                        <a:buFont typeface="Wingdings" panose="05000000000000000000" pitchFamily="2" charset="2"/>
                        <a:buChar char="§"/>
                      </a:pPr>
                      <a:r>
                        <a:rPr lang="en-US" sz="1400" b="0" baseline="0" dirty="0" smtClean="0">
                          <a:solidFill>
                            <a:schemeClr val="accent6">
                              <a:lumMod val="50000"/>
                            </a:schemeClr>
                          </a:solidFill>
                        </a:rPr>
                        <a:t>Y8 Industrialisation - Child Labour</a:t>
                      </a:r>
                    </a:p>
                    <a:p>
                      <a:pPr marL="0" indent="0">
                        <a:buFont typeface="Wingdings" panose="05000000000000000000" pitchFamily="2" charset="2"/>
                        <a:buNone/>
                      </a:pPr>
                      <a:endParaRPr lang="en-US" sz="1400" baseline="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95477137"/>
                  </a:ext>
                </a:extLst>
              </a:tr>
            </a:tbl>
          </a:graphicData>
        </a:graphic>
      </p:graphicFrame>
      <p:sp>
        <p:nvSpPr>
          <p:cNvPr id="3" name="TextBox 2"/>
          <p:cNvSpPr txBox="1"/>
          <p:nvPr/>
        </p:nvSpPr>
        <p:spPr>
          <a:xfrm>
            <a:off x="240066" y="6088259"/>
            <a:ext cx="11737524" cy="307777"/>
          </a:xfrm>
          <a:prstGeom prst="rect">
            <a:avLst/>
          </a:prstGeom>
          <a:noFill/>
        </p:spPr>
        <p:txBody>
          <a:bodyPr wrap="square" rtlCol="0">
            <a:spAutoFit/>
          </a:bodyPr>
          <a:lstStyle/>
          <a:p>
            <a:r>
              <a:rPr lang="en-US" sz="1400" b="1" dirty="0" smtClean="0"/>
              <a:t>Issues</a:t>
            </a:r>
            <a:r>
              <a:rPr lang="en-US" sz="1400" dirty="0" smtClean="0"/>
              <a:t>: Poverty, Inequality, Conflict</a:t>
            </a:r>
            <a:endParaRPr lang="en-GB" sz="1400" dirty="0"/>
          </a:p>
        </p:txBody>
      </p:sp>
      <p:sp>
        <p:nvSpPr>
          <p:cNvPr id="6" name="TextBox 5"/>
          <p:cNvSpPr txBox="1"/>
          <p:nvPr/>
        </p:nvSpPr>
        <p:spPr>
          <a:xfrm>
            <a:off x="233652" y="6413698"/>
            <a:ext cx="11737524" cy="307777"/>
          </a:xfrm>
          <a:prstGeom prst="rect">
            <a:avLst/>
          </a:prstGeom>
          <a:noFill/>
        </p:spPr>
        <p:txBody>
          <a:bodyPr wrap="square" rtlCol="0">
            <a:spAutoFit/>
          </a:bodyPr>
          <a:lstStyle/>
          <a:p>
            <a:r>
              <a:rPr lang="en-US" sz="1400" b="1" dirty="0" smtClean="0"/>
              <a:t>Concepts</a:t>
            </a:r>
            <a:r>
              <a:rPr lang="en-US" sz="1400" dirty="0" smtClean="0"/>
              <a:t>: Social Justice, Sustainable Development, Human Rights, Cultural Diversity</a:t>
            </a:r>
            <a:endParaRPr lang="en-GB" sz="1400" dirty="0"/>
          </a:p>
        </p:txBody>
      </p:sp>
    </p:spTree>
    <p:extLst>
      <p:ext uri="{BB962C8B-B14F-4D97-AF65-F5344CB8AC3E}">
        <p14:creationId xmlns:p14="http://schemas.microsoft.com/office/powerpoint/2010/main" val="2796096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0" y="0"/>
            <a:ext cx="12192000" cy="518795"/>
          </a:xfrm>
          <a:gradFill>
            <a:gsLst>
              <a:gs pos="0">
                <a:schemeClr val="accent6">
                  <a:lumMod val="20000"/>
                  <a:lumOff val="80000"/>
                </a:schemeClr>
              </a:gs>
              <a:gs pos="35000">
                <a:schemeClr val="accent6">
                  <a:lumMod val="60000"/>
                  <a:lumOff val="40000"/>
                </a:schemeClr>
              </a:gs>
              <a:gs pos="100000">
                <a:schemeClr val="accent6">
                  <a:lumMod val="50000"/>
                </a:schemeClr>
              </a:gs>
            </a:gsLst>
          </a:gradFill>
        </p:spPr>
        <p:style>
          <a:lnRef idx="1">
            <a:schemeClr val="accent3"/>
          </a:lnRef>
          <a:fillRef idx="2">
            <a:schemeClr val="accent3"/>
          </a:fillRef>
          <a:effectRef idx="1">
            <a:schemeClr val="accent3"/>
          </a:effectRef>
          <a:fontRef idx="minor">
            <a:schemeClr val="dk1"/>
          </a:fontRef>
        </p:style>
        <p:txBody>
          <a:bodyPr>
            <a:noAutofit/>
          </a:bodyPr>
          <a:lstStyle/>
          <a:p>
            <a:pPr algn="ctr"/>
            <a:r>
              <a:rPr lang="en-GB" sz="3200" b="1" dirty="0" smtClean="0">
                <a:solidFill>
                  <a:schemeClr val="accent6">
                    <a:lumMod val="50000"/>
                  </a:schemeClr>
                </a:solidFill>
              </a:rPr>
              <a:t>Our Global View - KS2 &amp; KS3 History &amp; Geography Lessons</a:t>
            </a:r>
            <a:endParaRPr lang="en-GB" sz="3200" b="1" dirty="0">
              <a:solidFill>
                <a:schemeClr val="accent6">
                  <a:lumMod val="50000"/>
                </a:schemeClr>
              </a:solidFill>
            </a:endParaRPr>
          </a:p>
        </p:txBody>
      </p:sp>
      <p:sp>
        <p:nvSpPr>
          <p:cNvPr id="4" name="Slide Number Placeholder 3"/>
          <p:cNvSpPr>
            <a:spLocks noGrp="1"/>
          </p:cNvSpPr>
          <p:nvPr>
            <p:ph type="sldNum" sz="quarter" idx="12"/>
          </p:nvPr>
        </p:nvSpPr>
        <p:spPr/>
        <p:txBody>
          <a:bodyPr/>
          <a:lstStyle/>
          <a:p>
            <a:pPr>
              <a:defRPr/>
            </a:pPr>
            <a:fld id="{2BFB339F-DC54-43A2-A985-DE64F48AF747}" type="slidenum">
              <a:rPr lang="en-US" smtClean="0"/>
              <a:pPr>
                <a:defRPr/>
              </a:pPr>
              <a:t>5</a:t>
            </a:fld>
            <a:endParaRPr lang="en-US" dirty="0"/>
          </a:p>
        </p:txBody>
      </p:sp>
      <p:pic>
        <p:nvPicPr>
          <p:cNvPr id="3" name="Picture 2"/>
          <p:cNvPicPr>
            <a:picLocks noChangeAspect="1"/>
          </p:cNvPicPr>
          <p:nvPr/>
        </p:nvPicPr>
        <p:blipFill>
          <a:blip r:embed="rId2"/>
          <a:stretch>
            <a:fillRect/>
          </a:stretch>
        </p:blipFill>
        <p:spPr>
          <a:xfrm>
            <a:off x="1412855" y="557212"/>
            <a:ext cx="9372815" cy="6300788"/>
          </a:xfrm>
          <a:prstGeom prst="rect">
            <a:avLst/>
          </a:prstGeom>
        </p:spPr>
      </p:pic>
    </p:spTree>
    <p:extLst>
      <p:ext uri="{BB962C8B-B14F-4D97-AF65-F5344CB8AC3E}">
        <p14:creationId xmlns:p14="http://schemas.microsoft.com/office/powerpoint/2010/main" val="1821728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1524000" y="0"/>
            <a:ext cx="9144000" cy="518795"/>
          </a:xfrm>
          <a:gradFill>
            <a:gsLst>
              <a:gs pos="0">
                <a:schemeClr val="accent6">
                  <a:lumMod val="20000"/>
                  <a:lumOff val="80000"/>
                </a:schemeClr>
              </a:gs>
              <a:gs pos="35000">
                <a:schemeClr val="accent6">
                  <a:lumMod val="60000"/>
                  <a:lumOff val="40000"/>
                </a:schemeClr>
              </a:gs>
              <a:gs pos="100000">
                <a:schemeClr val="accent6">
                  <a:lumMod val="50000"/>
                </a:schemeClr>
              </a:gs>
            </a:gsLst>
          </a:gradFill>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en-GB" b="1" dirty="0" smtClean="0">
                <a:solidFill>
                  <a:schemeClr val="accent6">
                    <a:lumMod val="50000"/>
                  </a:schemeClr>
                </a:solidFill>
              </a:rPr>
              <a:t>Cross-curricular Writing KS2 </a:t>
            </a:r>
            <a:r>
              <a:rPr lang="en-GB" b="1" dirty="0">
                <a:solidFill>
                  <a:schemeClr val="accent6">
                    <a:lumMod val="50000"/>
                  </a:schemeClr>
                </a:solidFill>
              </a:rPr>
              <a:t>&amp;</a:t>
            </a:r>
            <a:r>
              <a:rPr lang="en-GB" b="1" dirty="0" smtClean="0">
                <a:solidFill>
                  <a:schemeClr val="accent6">
                    <a:lumMod val="50000"/>
                  </a:schemeClr>
                </a:solidFill>
              </a:rPr>
              <a:t> KS3</a:t>
            </a:r>
            <a:endParaRPr lang="en-GB" b="1" dirty="0">
              <a:solidFill>
                <a:schemeClr val="accent6">
                  <a:lumMod val="50000"/>
                </a:schemeClr>
              </a:solidFill>
            </a:endParaRPr>
          </a:p>
        </p:txBody>
      </p:sp>
      <p:sp>
        <p:nvSpPr>
          <p:cNvPr id="4" name="Slide Number Placeholder 3"/>
          <p:cNvSpPr>
            <a:spLocks noGrp="1"/>
          </p:cNvSpPr>
          <p:nvPr>
            <p:ph type="sldNum" sz="quarter" idx="12"/>
          </p:nvPr>
        </p:nvSpPr>
        <p:spPr/>
        <p:txBody>
          <a:bodyPr/>
          <a:lstStyle/>
          <a:p>
            <a:pPr>
              <a:defRPr/>
            </a:pPr>
            <a:fld id="{2BFB339F-DC54-43A2-A985-DE64F48AF747}" type="slidenum">
              <a:rPr lang="en-US" smtClean="0"/>
              <a:pPr>
                <a:defRPr/>
              </a:pPr>
              <a:t>6</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553774614"/>
              </p:ext>
            </p:extLst>
          </p:nvPr>
        </p:nvGraphicFramePr>
        <p:xfrm>
          <a:off x="233652" y="834107"/>
          <a:ext cx="11605844" cy="5823010"/>
        </p:xfrm>
        <a:graphic>
          <a:graphicData uri="http://schemas.openxmlformats.org/drawingml/2006/table">
            <a:tbl>
              <a:tblPr firstRow="1" bandRow="1">
                <a:tableStyleId>{10A1B5D5-9B99-4C35-A422-299274C87663}</a:tableStyleId>
              </a:tblPr>
              <a:tblGrid>
                <a:gridCol w="351209">
                  <a:extLst>
                    <a:ext uri="{9D8B030D-6E8A-4147-A177-3AD203B41FA5}">
                      <a16:colId xmlns:a16="http://schemas.microsoft.com/office/drawing/2014/main" val="3961221082"/>
                    </a:ext>
                  </a:extLst>
                </a:gridCol>
                <a:gridCol w="4947622">
                  <a:extLst>
                    <a:ext uri="{9D8B030D-6E8A-4147-A177-3AD203B41FA5}">
                      <a16:colId xmlns:a16="http://schemas.microsoft.com/office/drawing/2014/main" val="403965561"/>
                    </a:ext>
                  </a:extLst>
                </a:gridCol>
                <a:gridCol w="492369">
                  <a:extLst>
                    <a:ext uri="{9D8B030D-6E8A-4147-A177-3AD203B41FA5}">
                      <a16:colId xmlns:a16="http://schemas.microsoft.com/office/drawing/2014/main" val="2669632630"/>
                    </a:ext>
                  </a:extLst>
                </a:gridCol>
                <a:gridCol w="5814644">
                  <a:extLst>
                    <a:ext uri="{9D8B030D-6E8A-4147-A177-3AD203B41FA5}">
                      <a16:colId xmlns:a16="http://schemas.microsoft.com/office/drawing/2014/main" val="1856538132"/>
                    </a:ext>
                  </a:extLst>
                </a:gridCol>
              </a:tblGrid>
              <a:tr h="490659">
                <a:tc rowSpan="3">
                  <a:txBody>
                    <a:bodyPr/>
                    <a:lstStyle/>
                    <a:p>
                      <a:pPr algn="ctr"/>
                      <a:r>
                        <a:rPr lang="en-GB" sz="2800" b="1" dirty="0" smtClean="0">
                          <a:solidFill>
                            <a:schemeClr val="accent6">
                              <a:lumMod val="50000"/>
                            </a:schemeClr>
                          </a:solidFill>
                        </a:rPr>
                        <a:t>Y5</a:t>
                      </a:r>
                      <a:endParaRPr lang="en-GB" sz="2800" b="1"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285750" indent="-285750">
                        <a:buFont typeface="Wingdings" panose="05000000000000000000" pitchFamily="2" charset="2"/>
                        <a:buChar char="§"/>
                      </a:pPr>
                      <a:r>
                        <a:rPr lang="en-US" sz="1600" b="0" dirty="0" smtClean="0">
                          <a:solidFill>
                            <a:schemeClr val="accent6">
                              <a:lumMod val="50000"/>
                            </a:schemeClr>
                          </a:solidFill>
                        </a:rPr>
                        <a:t>Diary - Life in Benin</a:t>
                      </a:r>
                    </a:p>
                    <a:p>
                      <a:pPr marL="285750" indent="-285750">
                        <a:buFont typeface="Wingdings" panose="05000000000000000000" pitchFamily="2" charset="2"/>
                        <a:buChar char="§"/>
                      </a:pPr>
                      <a:r>
                        <a:rPr lang="en-US" sz="1600" b="0" dirty="0" smtClean="0">
                          <a:solidFill>
                            <a:schemeClr val="accent6">
                              <a:lumMod val="50000"/>
                            </a:schemeClr>
                          </a:solidFill>
                        </a:rPr>
                        <a:t>Letter - Benin Slavery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rowSpan="3">
                  <a:txBody>
                    <a:bodyPr/>
                    <a:lstStyle/>
                    <a:p>
                      <a:pPr marL="0" indent="0">
                        <a:buFont typeface="Wingdings" panose="05000000000000000000" pitchFamily="2" charset="2"/>
                        <a:buNone/>
                      </a:pPr>
                      <a:r>
                        <a:rPr lang="en-GB" sz="2800" b="1" dirty="0" smtClean="0">
                          <a:solidFill>
                            <a:schemeClr val="accent6">
                              <a:lumMod val="50000"/>
                            </a:schemeClr>
                          </a:solidFill>
                        </a:rPr>
                        <a:t>Y7</a:t>
                      </a:r>
                      <a:endParaRPr lang="en-GB" sz="2800" b="1"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rowSpan="2">
                  <a:txBody>
                    <a:bodyPr/>
                    <a:lstStyle/>
                    <a:p>
                      <a:pPr marL="285750" indent="-285750">
                        <a:buFont typeface="Wingdings" panose="05000000000000000000" pitchFamily="2" charset="2"/>
                        <a:buChar char="§"/>
                      </a:pPr>
                      <a:r>
                        <a:rPr lang="en-US" sz="1600" b="0" dirty="0" smtClean="0">
                          <a:solidFill>
                            <a:schemeClr val="accent6">
                              <a:lumMod val="50000"/>
                            </a:schemeClr>
                          </a:solidFill>
                        </a:rPr>
                        <a:t>Voting Card</a:t>
                      </a:r>
                      <a:r>
                        <a:rPr lang="en-US" sz="1600" b="0" baseline="0" dirty="0" smtClean="0">
                          <a:solidFill>
                            <a:schemeClr val="accent6">
                              <a:lumMod val="50000"/>
                            </a:schemeClr>
                          </a:solidFill>
                        </a:rPr>
                        <a:t> - Claimants to throne</a:t>
                      </a:r>
                    </a:p>
                    <a:p>
                      <a:pPr marL="285750" indent="-285750">
                        <a:buFont typeface="Wingdings" panose="05000000000000000000" pitchFamily="2" charset="2"/>
                        <a:buChar char="§"/>
                      </a:pPr>
                      <a:r>
                        <a:rPr lang="en-US" sz="1600" b="0" dirty="0" smtClean="0">
                          <a:solidFill>
                            <a:schemeClr val="accent6">
                              <a:lumMod val="50000"/>
                            </a:schemeClr>
                          </a:solidFill>
                        </a:rPr>
                        <a:t>Domesday Book Record</a:t>
                      </a:r>
                    </a:p>
                    <a:p>
                      <a:pPr marL="285750" indent="-285750">
                        <a:buFont typeface="Wingdings" panose="05000000000000000000" pitchFamily="2" charset="2"/>
                        <a:buChar char="§"/>
                      </a:pPr>
                      <a:r>
                        <a:rPr lang="en-US" sz="1600" b="0" dirty="0" smtClean="0">
                          <a:solidFill>
                            <a:schemeClr val="accent6">
                              <a:lumMod val="50000"/>
                            </a:schemeClr>
                          </a:solidFill>
                        </a:rPr>
                        <a:t>Advert -</a:t>
                      </a:r>
                      <a:r>
                        <a:rPr lang="en-US" sz="1600" b="0" baseline="0" dirty="0" smtClean="0">
                          <a:solidFill>
                            <a:schemeClr val="accent6">
                              <a:lumMod val="50000"/>
                            </a:schemeClr>
                          </a:solidFill>
                        </a:rPr>
                        <a:t> </a:t>
                      </a:r>
                      <a:r>
                        <a:rPr lang="en-US" sz="1600" b="0" dirty="0" smtClean="0">
                          <a:solidFill>
                            <a:schemeClr val="accent6">
                              <a:lumMod val="50000"/>
                            </a:schemeClr>
                          </a:solidFill>
                        </a:rPr>
                        <a:t>Knight</a:t>
                      </a:r>
                      <a:r>
                        <a:rPr lang="en-US" sz="1600" b="0" baseline="0" dirty="0" smtClean="0">
                          <a:solidFill>
                            <a:schemeClr val="accent6">
                              <a:lumMod val="50000"/>
                            </a:schemeClr>
                          </a:solidFill>
                        </a:rPr>
                        <a:t> requesting help</a:t>
                      </a:r>
                    </a:p>
                    <a:p>
                      <a:pPr marL="285750" indent="-285750">
                        <a:buFont typeface="Wingdings" panose="05000000000000000000" pitchFamily="2" charset="2"/>
                        <a:buChar char="§"/>
                      </a:pPr>
                      <a:r>
                        <a:rPr lang="en-US" sz="1600" b="0" baseline="0" dirty="0" smtClean="0">
                          <a:solidFill>
                            <a:schemeClr val="accent6">
                              <a:lumMod val="50000"/>
                            </a:schemeClr>
                          </a:solidFill>
                        </a:rPr>
                        <a:t>Non-chronological report - Medieval Life</a:t>
                      </a:r>
                    </a:p>
                    <a:p>
                      <a:pPr marL="285750" indent="-285750">
                        <a:buFont typeface="Wingdings" panose="05000000000000000000" pitchFamily="2" charset="2"/>
                        <a:buChar char="§"/>
                      </a:pPr>
                      <a:r>
                        <a:rPr lang="en-US" sz="1600" b="0" baseline="0" dirty="0" smtClean="0">
                          <a:solidFill>
                            <a:schemeClr val="accent6">
                              <a:lumMod val="50000"/>
                            </a:schemeClr>
                          </a:solidFill>
                        </a:rPr>
                        <a:t>Argument - Joan of Arc Warrior, Saint or Witch?</a:t>
                      </a:r>
                    </a:p>
                    <a:p>
                      <a:pPr marL="285750" indent="-285750">
                        <a:buFont typeface="Wingdings" panose="05000000000000000000" pitchFamily="2" charset="2"/>
                        <a:buChar char="§"/>
                      </a:pPr>
                      <a:r>
                        <a:rPr lang="en-US" sz="1600" b="0" baseline="0" dirty="0" smtClean="0">
                          <a:solidFill>
                            <a:schemeClr val="accent6">
                              <a:lumMod val="50000"/>
                            </a:schemeClr>
                          </a:solidFill>
                        </a:rPr>
                        <a:t>Newspaper - Black Death HITS West Moors</a:t>
                      </a:r>
                    </a:p>
                    <a:p>
                      <a:pPr marL="285750" indent="-285750">
                        <a:buFont typeface="Wingdings" panose="05000000000000000000" pitchFamily="2" charset="2"/>
                        <a:buChar char="§"/>
                      </a:pPr>
                      <a:r>
                        <a:rPr lang="en-US" sz="1600" b="0" baseline="0" dirty="0" smtClean="0">
                          <a:solidFill>
                            <a:schemeClr val="accent6">
                              <a:lumMod val="50000"/>
                            </a:schemeClr>
                          </a:solidFill>
                        </a:rPr>
                        <a:t>Essay - Q: What was life like for peasants living at this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3684934"/>
                  </a:ext>
                </a:extLst>
              </a:tr>
              <a:tr h="1010180">
                <a:tc vMerge="1">
                  <a:txBody>
                    <a:bodyPr/>
                    <a:lstStyle/>
                    <a:p>
                      <a:endParaRPr lang="en-GB"/>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600" b="0" dirty="0" smtClean="0">
                          <a:solidFill>
                            <a:schemeClr val="accent6">
                              <a:lumMod val="50000"/>
                            </a:schemeClr>
                          </a:solidFill>
                        </a:rPr>
                        <a:t>Diary - Being a</a:t>
                      </a:r>
                      <a:r>
                        <a:rPr lang="en-US" sz="1600" b="0" baseline="0" dirty="0" smtClean="0">
                          <a:solidFill>
                            <a:schemeClr val="accent6">
                              <a:lumMod val="50000"/>
                            </a:schemeClr>
                          </a:solidFill>
                        </a:rPr>
                        <a:t> general in the Shang Military</a:t>
                      </a:r>
                      <a:endParaRPr lang="en-US" sz="1600" b="0" dirty="0" smtClean="0">
                        <a:solidFill>
                          <a:schemeClr val="accent6">
                            <a:lumMod val="50000"/>
                          </a:schemeClr>
                        </a:solidFill>
                      </a:endParaRPr>
                    </a:p>
                    <a:p>
                      <a:pPr marL="285750" indent="-285750">
                        <a:buFont typeface="Wingdings" panose="05000000000000000000" pitchFamily="2" charset="2"/>
                        <a:buChar char="§"/>
                      </a:pPr>
                      <a:r>
                        <a:rPr lang="en-US" sz="1600" b="0" dirty="0" smtClean="0">
                          <a:solidFill>
                            <a:schemeClr val="accent6">
                              <a:lumMod val="50000"/>
                            </a:schemeClr>
                          </a:solidFill>
                        </a:rPr>
                        <a:t>Poem - Shang Kings</a:t>
                      </a:r>
                    </a:p>
                    <a:p>
                      <a:pPr marL="285750" indent="-285750">
                        <a:buFont typeface="Wingdings" panose="05000000000000000000" pitchFamily="2" charset="2"/>
                        <a:buChar char="§"/>
                      </a:pPr>
                      <a:r>
                        <a:rPr lang="en-US" sz="1600" b="0" dirty="0" smtClean="0">
                          <a:solidFill>
                            <a:schemeClr val="accent6">
                              <a:lumMod val="50000"/>
                            </a:schemeClr>
                          </a:solidFill>
                        </a:rPr>
                        <a:t>Play script -</a:t>
                      </a:r>
                      <a:r>
                        <a:rPr lang="en-US" sz="1600" b="0" baseline="0" dirty="0" smtClean="0">
                          <a:solidFill>
                            <a:schemeClr val="accent6">
                              <a:lumMod val="50000"/>
                            </a:schemeClr>
                          </a:solidFill>
                        </a:rPr>
                        <a:t> Life in the Shang Dynasty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659038323"/>
                  </a:ext>
                </a:extLst>
              </a:tr>
              <a:tr h="692695">
                <a:tc vMerge="1">
                  <a:txBody>
                    <a:bodyPr/>
                    <a:lstStyle/>
                    <a:p>
                      <a:endParaRPr lang="en-GB"/>
                    </a:p>
                  </a:txBody>
                  <a:tcPr/>
                </a:tc>
                <a:tc>
                  <a:txBody>
                    <a:bodyPr/>
                    <a:lstStyle/>
                    <a:p>
                      <a:pPr marL="285750" indent="-285750">
                        <a:buFont typeface="Wingdings" panose="05000000000000000000" pitchFamily="2" charset="2"/>
                        <a:buChar char="§"/>
                      </a:pPr>
                      <a:r>
                        <a:rPr lang="en-US" sz="1600" b="0" baseline="0" dirty="0" smtClean="0">
                          <a:solidFill>
                            <a:schemeClr val="accent6">
                              <a:lumMod val="50000"/>
                            </a:schemeClr>
                          </a:solidFill>
                        </a:rPr>
                        <a:t>Speech - Vote for Attlee</a:t>
                      </a:r>
                    </a:p>
                    <a:p>
                      <a:pPr marL="285750" indent="-285750">
                        <a:buFont typeface="Wingdings" panose="05000000000000000000" pitchFamily="2" charset="2"/>
                        <a:buChar char="§"/>
                      </a:pPr>
                      <a:r>
                        <a:rPr lang="en-US" sz="1600" b="0" baseline="0" dirty="0" smtClean="0">
                          <a:solidFill>
                            <a:schemeClr val="accent6">
                              <a:lumMod val="50000"/>
                            </a:schemeClr>
                          </a:solidFill>
                        </a:rPr>
                        <a:t>Radio Advert - Promote NHS</a:t>
                      </a:r>
                    </a:p>
                    <a:p>
                      <a:pPr marL="285750" indent="-285750">
                        <a:buFont typeface="Wingdings" panose="05000000000000000000" pitchFamily="2" charset="2"/>
                        <a:buChar char="§"/>
                      </a:pPr>
                      <a:r>
                        <a:rPr lang="en-US" sz="1600" b="0" baseline="0" dirty="0" smtClean="0">
                          <a:solidFill>
                            <a:schemeClr val="accent6">
                              <a:lumMod val="50000"/>
                            </a:schemeClr>
                          </a:solidFill>
                        </a:rPr>
                        <a:t>Fact file - Caribbean Figure</a:t>
                      </a:r>
                      <a:endParaRPr lang="en-GB" sz="160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vMerge="1">
                  <a:txBody>
                    <a:bodyPr/>
                    <a:lstStyle/>
                    <a:p>
                      <a:endParaRPr lang="en-GB"/>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600" b="0" baseline="0" dirty="0" smtClean="0">
                          <a:solidFill>
                            <a:schemeClr val="accent6">
                              <a:lumMod val="50000"/>
                            </a:schemeClr>
                          </a:solidFill>
                        </a:rPr>
                        <a:t>National Trust Brochure (Corfe Castle)</a:t>
                      </a:r>
                      <a:endParaRPr lang="en-GB" sz="1600" b="0" dirty="0" smtClean="0">
                        <a:solidFill>
                          <a:schemeClr val="accent6">
                            <a:lumMod val="50000"/>
                          </a:schemeClr>
                        </a:solidFill>
                      </a:endParaRPr>
                    </a:p>
                    <a:p>
                      <a:pPr marL="0" indent="0">
                        <a:buFont typeface="Wingdings" panose="05000000000000000000" pitchFamily="2" charset="2"/>
                        <a:buNone/>
                      </a:pPr>
                      <a:endParaRPr lang="en-GB" sz="1600"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960174897"/>
                  </a:ext>
                </a:extLst>
              </a:tr>
              <a:tr h="692695">
                <a:tc rowSpan="4">
                  <a:txBody>
                    <a:bodyPr/>
                    <a:lstStyle/>
                    <a:p>
                      <a:pPr algn="ctr"/>
                      <a:r>
                        <a:rPr lang="en-GB" sz="2800" b="1" dirty="0" smtClean="0">
                          <a:solidFill>
                            <a:schemeClr val="accent6">
                              <a:lumMod val="50000"/>
                            </a:schemeClr>
                          </a:solidFill>
                        </a:rPr>
                        <a:t>Y6</a:t>
                      </a:r>
                      <a:endParaRPr lang="en-GB" sz="2800" b="1"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285750" indent="-285750">
                        <a:buFont typeface="Wingdings" panose="05000000000000000000" pitchFamily="2" charset="2"/>
                        <a:buChar char="§"/>
                      </a:pPr>
                      <a:r>
                        <a:rPr lang="en-US" sz="1600" dirty="0" smtClean="0">
                          <a:solidFill>
                            <a:schemeClr val="accent6">
                              <a:lumMod val="50000"/>
                            </a:schemeClr>
                          </a:solidFill>
                        </a:rPr>
                        <a:t>Newspaper report –</a:t>
                      </a:r>
                      <a:r>
                        <a:rPr lang="en-US" sz="1600" baseline="0" dirty="0" smtClean="0">
                          <a:solidFill>
                            <a:schemeClr val="accent6">
                              <a:lumMod val="50000"/>
                            </a:schemeClr>
                          </a:solidFill>
                        </a:rPr>
                        <a:t> </a:t>
                      </a:r>
                      <a:r>
                        <a:rPr lang="en-US" sz="1600" dirty="0" smtClean="0">
                          <a:solidFill>
                            <a:schemeClr val="accent6">
                              <a:lumMod val="50000"/>
                            </a:schemeClr>
                          </a:solidFill>
                        </a:rPr>
                        <a:t>Lindisfarne</a:t>
                      </a:r>
                      <a:r>
                        <a:rPr lang="en-US" sz="1600" baseline="0" dirty="0" smtClean="0">
                          <a:solidFill>
                            <a:schemeClr val="accent6">
                              <a:lumMod val="50000"/>
                            </a:schemeClr>
                          </a:solidFill>
                        </a:rPr>
                        <a:t> Monastery</a:t>
                      </a:r>
                    </a:p>
                    <a:p>
                      <a:pPr marL="285750" indent="-285750">
                        <a:buFont typeface="Wingdings" panose="05000000000000000000" pitchFamily="2" charset="2"/>
                        <a:buChar char="§"/>
                      </a:pPr>
                      <a:r>
                        <a:rPr lang="en-US" sz="1600" baseline="0" dirty="0" smtClean="0">
                          <a:solidFill>
                            <a:schemeClr val="accent6">
                              <a:lumMod val="50000"/>
                            </a:schemeClr>
                          </a:solidFill>
                        </a:rPr>
                        <a:t>Interview – Beowulf </a:t>
                      </a:r>
                    </a:p>
                    <a:p>
                      <a:pPr marL="285750" indent="-285750">
                        <a:buFont typeface="Wingdings" panose="05000000000000000000" pitchFamily="2" charset="2"/>
                        <a:buChar char="§"/>
                      </a:pPr>
                      <a:r>
                        <a:rPr lang="en-US" sz="1600" baseline="0" dirty="0" smtClean="0">
                          <a:solidFill>
                            <a:schemeClr val="accent6">
                              <a:lumMod val="50000"/>
                            </a:schemeClr>
                          </a:solidFill>
                        </a:rPr>
                        <a:t>Letter - Claim to Throne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rowSpan="4">
                  <a:txBody>
                    <a:bodyPr/>
                    <a:lstStyle/>
                    <a:p>
                      <a:pPr marL="0" indent="0">
                        <a:buFont typeface="Wingdings" panose="05000000000000000000" pitchFamily="2" charset="2"/>
                        <a:buNone/>
                      </a:pPr>
                      <a:r>
                        <a:rPr lang="en-GB" sz="2800" b="1" dirty="0" smtClean="0">
                          <a:solidFill>
                            <a:schemeClr val="accent6">
                              <a:lumMod val="50000"/>
                            </a:schemeClr>
                          </a:solidFill>
                        </a:rPr>
                        <a:t>Y8</a:t>
                      </a:r>
                      <a:endParaRPr lang="en-GB" sz="2800" b="1"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rowSpan="2">
                  <a:txBody>
                    <a:bodyPr/>
                    <a:lstStyle/>
                    <a:p>
                      <a:pPr marL="285750" indent="-285750">
                        <a:buFont typeface="Wingdings" panose="05000000000000000000" pitchFamily="2" charset="2"/>
                        <a:buChar char="§"/>
                      </a:pPr>
                      <a:r>
                        <a:rPr lang="en-US" sz="1600" dirty="0" smtClean="0">
                          <a:solidFill>
                            <a:schemeClr val="accent6">
                              <a:lumMod val="50000"/>
                            </a:schemeClr>
                          </a:solidFill>
                        </a:rPr>
                        <a:t>Argument -For/against Mary I</a:t>
                      </a:r>
                      <a:r>
                        <a:rPr lang="en-US" sz="1600" baseline="0" dirty="0" smtClean="0">
                          <a:solidFill>
                            <a:schemeClr val="accent6">
                              <a:lumMod val="50000"/>
                            </a:schemeClr>
                          </a:solidFill>
                        </a:rPr>
                        <a:t> having nickname ‘Bloody Mary’</a:t>
                      </a:r>
                    </a:p>
                    <a:p>
                      <a:pPr marL="285750" indent="-285750">
                        <a:buFont typeface="Wingdings" panose="05000000000000000000" pitchFamily="2" charset="2"/>
                        <a:buChar char="§"/>
                      </a:pPr>
                      <a:r>
                        <a:rPr lang="en-US" sz="1600" baseline="0" dirty="0" smtClean="0">
                          <a:solidFill>
                            <a:schemeClr val="accent6">
                              <a:lumMod val="50000"/>
                            </a:schemeClr>
                          </a:solidFill>
                        </a:rPr>
                        <a:t>Radio Broadcast  - Armada arrives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600" baseline="0" dirty="0" smtClean="0">
                          <a:solidFill>
                            <a:schemeClr val="accent6">
                              <a:lumMod val="50000"/>
                            </a:schemeClr>
                          </a:solidFill>
                        </a:rPr>
                        <a:t>Essay - Q: How much did life under the Tudors change?</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baseline="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147217479"/>
                  </a:ext>
                </a:extLst>
              </a:tr>
              <a:tr h="202036">
                <a:tc vMerge="1">
                  <a:txBody>
                    <a:bodyPr/>
                    <a:lstStyle/>
                    <a:p>
                      <a:endParaRPr lang="en-GB"/>
                    </a:p>
                  </a:txBody>
                  <a:tcPr/>
                </a:tc>
                <a:tc rowSpan="2">
                  <a:txBody>
                    <a:bodyPr/>
                    <a:lstStyle/>
                    <a:p>
                      <a:pPr marL="285750" indent="-285750">
                        <a:buFont typeface="Wingdings" panose="05000000000000000000" pitchFamily="2" charset="2"/>
                        <a:buChar char="§"/>
                      </a:pPr>
                      <a:r>
                        <a:rPr lang="en-US" sz="1600" baseline="0" dirty="0" smtClean="0">
                          <a:solidFill>
                            <a:schemeClr val="accent6">
                              <a:lumMod val="50000"/>
                            </a:schemeClr>
                          </a:solidFill>
                        </a:rPr>
                        <a:t>Non chronological Report  -Khoi People/ Apache Tribe)</a:t>
                      </a:r>
                    </a:p>
                    <a:p>
                      <a:pPr marL="285750" indent="-285750">
                        <a:buFont typeface="Wingdings" panose="05000000000000000000" pitchFamily="2" charset="2"/>
                        <a:buChar char="§"/>
                      </a:pPr>
                      <a:r>
                        <a:rPr lang="en-US" sz="1600" baseline="0" dirty="0" smtClean="0">
                          <a:solidFill>
                            <a:schemeClr val="accent6">
                              <a:lumMod val="50000"/>
                            </a:schemeClr>
                          </a:solidFill>
                        </a:rPr>
                        <a:t>Estate Agent Advert - Mount Olympus</a:t>
                      </a:r>
                    </a:p>
                    <a:p>
                      <a:pPr marL="285750" indent="-285750">
                        <a:buFont typeface="Wingdings" panose="05000000000000000000" pitchFamily="2" charset="2"/>
                        <a:buChar char="§"/>
                      </a:pPr>
                      <a:r>
                        <a:rPr lang="en-US" sz="1600" baseline="0" dirty="0" smtClean="0">
                          <a:solidFill>
                            <a:schemeClr val="accent6">
                              <a:lumMod val="50000"/>
                            </a:schemeClr>
                          </a:solidFill>
                        </a:rPr>
                        <a:t>Interview - Edmund Hilary</a:t>
                      </a:r>
                    </a:p>
                    <a:p>
                      <a:pPr marL="285750" indent="-285750">
                        <a:buFont typeface="Wingdings" panose="05000000000000000000" pitchFamily="2" charset="2"/>
                        <a:buChar char="§"/>
                      </a:pPr>
                      <a:r>
                        <a:rPr lang="en-US" sz="1600" baseline="0" dirty="0" smtClean="0">
                          <a:solidFill>
                            <a:schemeClr val="accent6">
                              <a:lumMod val="50000"/>
                            </a:schemeClr>
                          </a:solidFill>
                        </a:rPr>
                        <a:t>Crossword - Aboriginal Tribe</a:t>
                      </a:r>
                    </a:p>
                    <a:p>
                      <a:pPr marL="0" indent="0">
                        <a:buFont typeface="Wingdings" panose="05000000000000000000" pitchFamily="2" charset="2"/>
                        <a:buNone/>
                      </a:pPr>
                      <a:endParaRPr lang="en-GB" sz="160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334762676"/>
                  </a:ext>
                </a:extLst>
              </a:tr>
              <a:tr h="894731">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600" baseline="0" dirty="0" smtClean="0">
                          <a:solidFill>
                            <a:schemeClr val="accent6">
                              <a:lumMod val="50000"/>
                            </a:schemeClr>
                          </a:solidFill>
                        </a:rPr>
                        <a:t>Advert  - Recruiting a Roundheads/ Cavalier</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600" baseline="0" dirty="0" smtClean="0">
                          <a:solidFill>
                            <a:schemeClr val="accent6">
                              <a:lumMod val="50000"/>
                            </a:schemeClr>
                          </a:solidFill>
                        </a:rPr>
                        <a:t>Diary -Charles I execution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528654053"/>
                  </a:ext>
                </a:extLst>
              </a:tr>
              <a:tr h="824290">
                <a:tc vMerge="1">
                  <a:txBody>
                    <a:bodyPr/>
                    <a:lstStyle/>
                    <a:p>
                      <a:endParaRPr lang="en-GB"/>
                    </a:p>
                  </a:txBody>
                  <a:tcPr/>
                </a:tc>
                <a:tc>
                  <a:txBody>
                    <a:bodyPr/>
                    <a:lstStyle/>
                    <a:p>
                      <a:pPr marL="285750" indent="-285750">
                        <a:buFont typeface="Wingdings" panose="05000000000000000000" pitchFamily="2" charset="2"/>
                        <a:buChar char="§"/>
                      </a:pPr>
                      <a:r>
                        <a:rPr lang="en-US" sz="1600" baseline="0" dirty="0" smtClean="0">
                          <a:solidFill>
                            <a:schemeClr val="accent6">
                              <a:lumMod val="50000"/>
                            </a:schemeClr>
                          </a:solidFill>
                        </a:rPr>
                        <a:t>Diary - Life onboard the Titanic</a:t>
                      </a:r>
                    </a:p>
                    <a:p>
                      <a:pPr marL="285750" indent="-285750">
                        <a:buFont typeface="Wingdings" panose="05000000000000000000" pitchFamily="2" charset="2"/>
                        <a:buChar char="§"/>
                      </a:pPr>
                      <a:r>
                        <a:rPr lang="en-US" sz="1600" baseline="0" dirty="0" smtClean="0">
                          <a:solidFill>
                            <a:schemeClr val="accent6">
                              <a:lumMod val="50000"/>
                            </a:schemeClr>
                          </a:solidFill>
                        </a:rPr>
                        <a:t>Interview - Titanic survivor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vMerge="1">
                  <a:txBody>
                    <a:bodyPr/>
                    <a:lstStyle/>
                    <a:p>
                      <a:endParaRPr lang="en-GB"/>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600" baseline="0" dirty="0" smtClean="0">
                          <a:solidFill>
                            <a:schemeClr val="accent6">
                              <a:lumMod val="50000"/>
                            </a:schemeClr>
                          </a:solidFill>
                        </a:rPr>
                        <a:t>Essay - Q: Cromwell, hero or villain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600" baseline="0" dirty="0" smtClean="0">
                          <a:solidFill>
                            <a:schemeClr val="accent6">
                              <a:lumMod val="50000"/>
                            </a:schemeClr>
                          </a:solidFill>
                        </a:rPr>
                        <a:t>Argument - For/against child exploitation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572141053"/>
                  </a:ext>
                </a:extLst>
              </a:tr>
            </a:tbl>
          </a:graphicData>
        </a:graphic>
      </p:graphicFrame>
    </p:spTree>
    <p:extLst>
      <p:ext uri="{BB962C8B-B14F-4D97-AF65-F5344CB8AC3E}">
        <p14:creationId xmlns:p14="http://schemas.microsoft.com/office/powerpoint/2010/main" val="3352913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1524000" y="0"/>
            <a:ext cx="9144000" cy="518795"/>
          </a:xfrm>
          <a:gradFill>
            <a:gsLst>
              <a:gs pos="0">
                <a:schemeClr val="accent6">
                  <a:lumMod val="20000"/>
                  <a:lumOff val="80000"/>
                </a:schemeClr>
              </a:gs>
              <a:gs pos="35000">
                <a:schemeClr val="accent6">
                  <a:lumMod val="60000"/>
                  <a:lumOff val="40000"/>
                </a:schemeClr>
              </a:gs>
              <a:gs pos="100000">
                <a:schemeClr val="accent6">
                  <a:lumMod val="50000"/>
                </a:schemeClr>
              </a:gs>
            </a:gsLst>
          </a:gradFill>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en-US" b="1" dirty="0" smtClean="0">
                <a:solidFill>
                  <a:schemeClr val="accent6">
                    <a:lumMod val="50000"/>
                  </a:schemeClr>
                </a:solidFill>
              </a:rPr>
              <a:t>Speaking and Listening KS2 </a:t>
            </a:r>
            <a:r>
              <a:rPr lang="en-US" b="1" dirty="0">
                <a:solidFill>
                  <a:schemeClr val="accent6">
                    <a:lumMod val="50000"/>
                  </a:schemeClr>
                </a:solidFill>
              </a:rPr>
              <a:t>&amp;</a:t>
            </a:r>
            <a:r>
              <a:rPr lang="en-US" b="1" dirty="0" smtClean="0">
                <a:solidFill>
                  <a:schemeClr val="accent6">
                    <a:lumMod val="50000"/>
                  </a:schemeClr>
                </a:solidFill>
              </a:rPr>
              <a:t> KS3</a:t>
            </a:r>
            <a:endParaRPr lang="en-GB" b="1" dirty="0">
              <a:solidFill>
                <a:schemeClr val="accent6">
                  <a:lumMod val="50000"/>
                </a:schemeClr>
              </a:solidFill>
            </a:endParaRPr>
          </a:p>
        </p:txBody>
      </p:sp>
      <p:sp>
        <p:nvSpPr>
          <p:cNvPr id="4" name="Slide Number Placeholder 3"/>
          <p:cNvSpPr>
            <a:spLocks noGrp="1"/>
          </p:cNvSpPr>
          <p:nvPr>
            <p:ph type="sldNum" sz="quarter" idx="12"/>
          </p:nvPr>
        </p:nvSpPr>
        <p:spPr/>
        <p:txBody>
          <a:bodyPr/>
          <a:lstStyle/>
          <a:p>
            <a:pPr>
              <a:defRPr/>
            </a:pPr>
            <a:fld id="{2BFB339F-DC54-43A2-A985-DE64F48AF747}" type="slidenum">
              <a:rPr lang="en-US" smtClean="0"/>
              <a:pPr>
                <a:defRPr/>
              </a:pPr>
              <a:t>7</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590562127"/>
              </p:ext>
            </p:extLst>
          </p:nvPr>
        </p:nvGraphicFramePr>
        <p:xfrm>
          <a:off x="134984" y="670945"/>
          <a:ext cx="5744490" cy="3144310"/>
        </p:xfrm>
        <a:graphic>
          <a:graphicData uri="http://schemas.openxmlformats.org/drawingml/2006/table">
            <a:tbl>
              <a:tblPr firstRow="1" bandRow="1">
                <a:tableStyleId>{10A1B5D5-9B99-4C35-A422-299274C87663}</a:tableStyleId>
              </a:tblPr>
              <a:tblGrid>
                <a:gridCol w="1914830">
                  <a:extLst>
                    <a:ext uri="{9D8B030D-6E8A-4147-A177-3AD203B41FA5}">
                      <a16:colId xmlns:a16="http://schemas.microsoft.com/office/drawing/2014/main" val="1201128714"/>
                    </a:ext>
                  </a:extLst>
                </a:gridCol>
                <a:gridCol w="1914830">
                  <a:extLst>
                    <a:ext uri="{9D8B030D-6E8A-4147-A177-3AD203B41FA5}">
                      <a16:colId xmlns:a16="http://schemas.microsoft.com/office/drawing/2014/main" val="826872604"/>
                    </a:ext>
                  </a:extLst>
                </a:gridCol>
                <a:gridCol w="1914830">
                  <a:extLst>
                    <a:ext uri="{9D8B030D-6E8A-4147-A177-3AD203B41FA5}">
                      <a16:colId xmlns:a16="http://schemas.microsoft.com/office/drawing/2014/main" val="3057332064"/>
                    </a:ext>
                  </a:extLst>
                </a:gridCol>
              </a:tblGrid>
              <a:tr h="289243">
                <a:tc>
                  <a:txBody>
                    <a:bodyPr/>
                    <a:lstStyle/>
                    <a:p>
                      <a:pPr algn="ctr"/>
                      <a:r>
                        <a:rPr lang="en-GB" sz="1600" dirty="0"/>
                        <a:t>YEAR 5 - Term 1 </a:t>
                      </a:r>
                    </a:p>
                    <a:p>
                      <a:pPr algn="ctr"/>
                      <a:r>
                        <a:rPr lang="en-GB" sz="1300" dirty="0"/>
                        <a:t>Amazing</a:t>
                      </a:r>
                      <a:r>
                        <a:rPr lang="en-GB" sz="1300" baseline="0" dirty="0"/>
                        <a:t> Africa</a:t>
                      </a:r>
                      <a:endParaRPr lang="en-GB"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a:t>
                      </a:r>
                      <a:r>
                        <a:rPr lang="en-GB" sz="1600" baseline="0" dirty="0"/>
                        <a:t> 5- Term 2</a:t>
                      </a:r>
                    </a:p>
                    <a:p>
                      <a:pPr algn="ctr"/>
                      <a:r>
                        <a:rPr lang="en-GB" sz="1300" dirty="0"/>
                        <a:t>Captivating</a:t>
                      </a:r>
                      <a:r>
                        <a:rPr lang="en-GB" sz="1300" baseline="0" dirty="0"/>
                        <a:t> China</a:t>
                      </a:r>
                      <a:endParaRPr lang="en-GB"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5 - Term 3</a:t>
                      </a:r>
                    </a:p>
                    <a:p>
                      <a:pPr algn="ctr"/>
                      <a:r>
                        <a:rPr lang="en-GB" sz="1300" dirty="0"/>
                        <a:t>Brilliant Britain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2610910">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Benin – Creation Story reenactments</a:t>
                      </a:r>
                      <a:r>
                        <a:rPr lang="en-US" sz="1400" b="0" baseline="0" dirty="0" smtClean="0">
                          <a:solidFill>
                            <a:schemeClr val="accent6">
                              <a:lumMod val="50000"/>
                            </a:schemeClr>
                          </a:solidFill>
                        </a:rPr>
                        <a:t> through freeze frames.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baseline="0" dirty="0" smtClean="0">
                          <a:solidFill>
                            <a:schemeClr val="accent6">
                              <a:lumMod val="50000"/>
                            </a:schemeClr>
                          </a:solidFill>
                        </a:rPr>
                        <a:t>Parents plea to their Oba to stop them taking their children as slaves.</a:t>
                      </a:r>
                      <a:endParaRPr lang="en-GB" sz="1400"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Shang Dynasty – Everyday life play scripts and performances using the school amphitheatre.</a:t>
                      </a:r>
                      <a:endParaRPr lang="en-GB" sz="140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Evacuees share their experiences leaving London.</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Atlee election speech to become the new Prime Minster succeeding Winston Churchill.</a:t>
                      </a:r>
                      <a:endParaRPr lang="en-GB" sz="140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272386721"/>
              </p:ext>
            </p:extLst>
          </p:nvPr>
        </p:nvGraphicFramePr>
        <p:xfrm>
          <a:off x="6096000" y="670945"/>
          <a:ext cx="5879439" cy="3185160"/>
        </p:xfrm>
        <a:graphic>
          <a:graphicData uri="http://schemas.openxmlformats.org/drawingml/2006/table">
            <a:tbl>
              <a:tblPr firstRow="1" bandRow="1">
                <a:tableStyleId>{10A1B5D5-9B99-4C35-A422-299274C87663}</a:tableStyleId>
              </a:tblPr>
              <a:tblGrid>
                <a:gridCol w="1959813">
                  <a:extLst>
                    <a:ext uri="{9D8B030D-6E8A-4147-A177-3AD203B41FA5}">
                      <a16:colId xmlns:a16="http://schemas.microsoft.com/office/drawing/2014/main" val="601181539"/>
                    </a:ext>
                  </a:extLst>
                </a:gridCol>
                <a:gridCol w="1959813">
                  <a:extLst>
                    <a:ext uri="{9D8B030D-6E8A-4147-A177-3AD203B41FA5}">
                      <a16:colId xmlns:a16="http://schemas.microsoft.com/office/drawing/2014/main" val="1201128714"/>
                    </a:ext>
                  </a:extLst>
                </a:gridCol>
                <a:gridCol w="1959813">
                  <a:extLst>
                    <a:ext uri="{9D8B030D-6E8A-4147-A177-3AD203B41FA5}">
                      <a16:colId xmlns:a16="http://schemas.microsoft.com/office/drawing/2014/main" val="3057332064"/>
                    </a:ext>
                  </a:extLst>
                </a:gridCol>
              </a:tblGrid>
              <a:tr h="493074">
                <a:tc>
                  <a:txBody>
                    <a:bodyPr/>
                    <a:lstStyle/>
                    <a:p>
                      <a:pPr algn="ctr"/>
                      <a:r>
                        <a:rPr lang="en-GB" sz="1600" dirty="0"/>
                        <a:t>YEAR 6  - Term 1</a:t>
                      </a:r>
                    </a:p>
                    <a:p>
                      <a:pPr algn="ctr"/>
                      <a:r>
                        <a:rPr lang="en-GB" sz="1250" dirty="0"/>
                        <a:t>Venturesome Vikings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YEAR 6 – Term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Mighty Mountains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6 – Term 3</a:t>
                      </a:r>
                    </a:p>
                    <a:p>
                      <a:pPr algn="ctr"/>
                      <a:r>
                        <a:rPr lang="en-GB" sz="1300" dirty="0"/>
                        <a:t>Titanic Tragedy</a:t>
                      </a:r>
                      <a:r>
                        <a:rPr lang="en-GB" sz="1300" baseline="0" dirty="0"/>
                        <a:t> </a:t>
                      </a:r>
                      <a:endParaRPr lang="en-GB"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2174280">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kern="1200" dirty="0" smtClean="0">
                          <a:solidFill>
                            <a:schemeClr val="accent6">
                              <a:lumMod val="50000"/>
                            </a:schemeClr>
                          </a:solidFill>
                          <a:effectLst/>
                          <a:latin typeface="+mn-lt"/>
                          <a:ea typeface="+mn-ea"/>
                          <a:cs typeface="+mn-cs"/>
                        </a:rPr>
                        <a:t> Question</a:t>
                      </a:r>
                      <a:r>
                        <a:rPr lang="en-US" sz="1400" b="0" kern="1200" baseline="0" dirty="0" smtClean="0">
                          <a:solidFill>
                            <a:schemeClr val="accent6">
                              <a:lumMod val="50000"/>
                            </a:schemeClr>
                          </a:solidFill>
                          <a:effectLst/>
                          <a:latin typeface="+mn-lt"/>
                          <a:ea typeface="+mn-ea"/>
                          <a:cs typeface="+mn-cs"/>
                        </a:rPr>
                        <a:t> and interview session of characters from the story, Beowulf.</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kern="1200" baseline="0" dirty="0" smtClean="0">
                          <a:solidFill>
                            <a:schemeClr val="accent6">
                              <a:lumMod val="50000"/>
                            </a:schemeClr>
                          </a:solidFill>
                          <a:effectLst/>
                          <a:latin typeface="+mn-lt"/>
                          <a:ea typeface="+mn-ea"/>
                          <a:cs typeface="+mn-cs"/>
                        </a:rPr>
                        <a:t>Reporting live from Lindisfarne, witnessing the burning remains of the monastery.</a:t>
                      </a:r>
                      <a:endParaRPr lang="en-GB" sz="1400" b="0" kern="1200" dirty="0">
                        <a:solidFill>
                          <a:schemeClr val="accent6">
                            <a:lumMod val="50000"/>
                          </a:schemeClr>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Question and interview session of Edmund Hillary</a:t>
                      </a:r>
                      <a:r>
                        <a:rPr lang="en-US" sz="1400" b="0" baseline="0" dirty="0" smtClean="0">
                          <a:solidFill>
                            <a:schemeClr val="accent6">
                              <a:lumMod val="50000"/>
                            </a:schemeClr>
                          </a:solidFill>
                        </a:rPr>
                        <a:t> and Tenzing Norgay, sharing their experiences of climbing Mount Everest.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baseline="0" dirty="0" smtClean="0">
                          <a:solidFill>
                            <a:schemeClr val="accent6">
                              <a:lumMod val="50000"/>
                            </a:schemeClr>
                          </a:solidFill>
                        </a:rPr>
                        <a:t>Radio broadcast, sharing eye witness reports of the eruption of Vesuvius. </a:t>
                      </a:r>
                      <a:endParaRPr lang="en-GB" sz="1400"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kern="1200" dirty="0" smtClean="0">
                          <a:solidFill>
                            <a:schemeClr val="accent6">
                              <a:lumMod val="50000"/>
                            </a:schemeClr>
                          </a:solidFill>
                          <a:effectLst/>
                          <a:latin typeface="+mn-lt"/>
                          <a:ea typeface="+mn-ea"/>
                          <a:cs typeface="+mn-cs"/>
                        </a:rPr>
                        <a:t>BBC News reporting live from New York as Titanic survivors arrive on their rescue vessel.</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kern="1200" dirty="0" smtClean="0">
                          <a:solidFill>
                            <a:schemeClr val="accent6">
                              <a:lumMod val="50000"/>
                            </a:schemeClr>
                          </a:solidFill>
                          <a:effectLst/>
                          <a:latin typeface="+mn-lt"/>
                          <a:ea typeface="+mn-ea"/>
                          <a:cs typeface="+mn-cs"/>
                        </a:rPr>
                        <a:t>Debate, who or what was the biggest cause for the sinking of the Titanic?</a:t>
                      </a:r>
                      <a:endParaRPr lang="en-GB" sz="1400" b="0" kern="1200" dirty="0" smtClean="0">
                        <a:solidFill>
                          <a:schemeClr val="accent6">
                            <a:lumMod val="50000"/>
                          </a:schemeClr>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661587568"/>
              </p:ext>
            </p:extLst>
          </p:nvPr>
        </p:nvGraphicFramePr>
        <p:xfrm>
          <a:off x="895793" y="3983661"/>
          <a:ext cx="3829660" cy="2545080"/>
        </p:xfrm>
        <a:graphic>
          <a:graphicData uri="http://schemas.openxmlformats.org/drawingml/2006/table">
            <a:tbl>
              <a:tblPr firstRow="1" bandRow="1">
                <a:tableStyleId>{10A1B5D5-9B99-4C35-A422-299274C87663}</a:tableStyleId>
              </a:tblPr>
              <a:tblGrid>
                <a:gridCol w="1914830">
                  <a:extLst>
                    <a:ext uri="{9D8B030D-6E8A-4147-A177-3AD203B41FA5}">
                      <a16:colId xmlns:a16="http://schemas.microsoft.com/office/drawing/2014/main" val="1201128714"/>
                    </a:ext>
                  </a:extLst>
                </a:gridCol>
                <a:gridCol w="1914830">
                  <a:extLst>
                    <a:ext uri="{9D8B030D-6E8A-4147-A177-3AD203B41FA5}">
                      <a16:colId xmlns:a16="http://schemas.microsoft.com/office/drawing/2014/main" val="826872604"/>
                    </a:ext>
                  </a:extLst>
                </a:gridCol>
              </a:tblGrid>
              <a:tr h="506934">
                <a:tc>
                  <a:txBody>
                    <a:bodyPr/>
                    <a:lstStyle/>
                    <a:p>
                      <a:pPr algn="ctr"/>
                      <a:r>
                        <a:rPr lang="en-GB" sz="1600" dirty="0" smtClean="0"/>
                        <a:t> </a:t>
                      </a:r>
                      <a:r>
                        <a:rPr lang="en-GB" sz="1400" dirty="0" smtClean="0"/>
                        <a:t>YEAR 7 – Term 1</a:t>
                      </a:r>
                    </a:p>
                    <a:p>
                      <a:pPr algn="ctr"/>
                      <a:r>
                        <a:rPr lang="en-GB" sz="1200" dirty="0" smtClean="0"/>
                        <a:t>Medieval</a:t>
                      </a:r>
                      <a:r>
                        <a:rPr lang="en-GB" sz="1200" baseline="0" dirty="0" smtClean="0"/>
                        <a:t> Mania</a:t>
                      </a:r>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7 – Term 3</a:t>
                      </a:r>
                    </a:p>
                    <a:p>
                      <a:pPr algn="ctr"/>
                      <a:r>
                        <a:rPr lang="en-GB" sz="1300" dirty="0"/>
                        <a:t>Curious</a:t>
                      </a:r>
                      <a:r>
                        <a:rPr lang="en-GB" sz="1300" baseline="0" dirty="0"/>
                        <a:t> Castles</a:t>
                      </a:r>
                      <a:endParaRPr lang="en-GB"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1911760">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Debate</a:t>
                      </a:r>
                      <a:r>
                        <a:rPr lang="en-US" sz="1400" b="0" baseline="0" dirty="0" smtClean="0">
                          <a:solidFill>
                            <a:schemeClr val="accent6">
                              <a:lumMod val="50000"/>
                            </a:schemeClr>
                          </a:solidFill>
                        </a:rPr>
                        <a:t> to decide who has the right to the British Throne between – Harald, Harold and William.</a:t>
                      </a:r>
                      <a:endParaRPr lang="en-US" sz="1400" b="0" dirty="0" smtClean="0">
                        <a:solidFill>
                          <a:schemeClr val="accent6">
                            <a:lumMod val="50000"/>
                          </a:schemeClr>
                        </a:solidFill>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BBC anchorman reports</a:t>
                      </a:r>
                      <a:r>
                        <a:rPr lang="en-US" sz="1400" b="0" baseline="0" dirty="0" smtClean="0">
                          <a:solidFill>
                            <a:schemeClr val="accent6">
                              <a:lumMod val="50000"/>
                            </a:schemeClr>
                          </a:solidFill>
                        </a:rPr>
                        <a:t> as Black Death unfolds in West Moors Village.</a:t>
                      </a:r>
                      <a:endParaRPr lang="en-GB" sz="1400"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National Trust role – sharing key features of Corfe Castle.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Reenactment of scenes from the Bayeux Tapestry.</a:t>
                      </a:r>
                      <a:endParaRPr lang="en-GB" sz="140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667849982"/>
              </p:ext>
            </p:extLst>
          </p:nvPr>
        </p:nvGraphicFramePr>
        <p:xfrm>
          <a:off x="5474361" y="4008256"/>
          <a:ext cx="5879439" cy="2406085"/>
        </p:xfrm>
        <a:graphic>
          <a:graphicData uri="http://schemas.openxmlformats.org/drawingml/2006/table">
            <a:tbl>
              <a:tblPr firstRow="1" bandRow="1">
                <a:tableStyleId>{10A1B5D5-9B99-4C35-A422-299274C87663}</a:tableStyleId>
              </a:tblPr>
              <a:tblGrid>
                <a:gridCol w="1959813">
                  <a:extLst>
                    <a:ext uri="{9D8B030D-6E8A-4147-A177-3AD203B41FA5}">
                      <a16:colId xmlns:a16="http://schemas.microsoft.com/office/drawing/2014/main" val="601181539"/>
                    </a:ext>
                  </a:extLst>
                </a:gridCol>
                <a:gridCol w="1959813">
                  <a:extLst>
                    <a:ext uri="{9D8B030D-6E8A-4147-A177-3AD203B41FA5}">
                      <a16:colId xmlns:a16="http://schemas.microsoft.com/office/drawing/2014/main" val="1201128714"/>
                    </a:ext>
                  </a:extLst>
                </a:gridCol>
                <a:gridCol w="1959813">
                  <a:extLst>
                    <a:ext uri="{9D8B030D-6E8A-4147-A177-3AD203B41FA5}">
                      <a16:colId xmlns:a16="http://schemas.microsoft.com/office/drawing/2014/main" val="3057332064"/>
                    </a:ext>
                  </a:extLst>
                </a:gridCol>
              </a:tblGrid>
              <a:tr h="556753">
                <a:tc>
                  <a:txBody>
                    <a:bodyPr/>
                    <a:lstStyle/>
                    <a:p>
                      <a:pPr algn="ctr"/>
                      <a:r>
                        <a:rPr lang="en-GB" sz="1600" dirty="0"/>
                        <a:t>YEAR 8 – Term </a:t>
                      </a:r>
                      <a:r>
                        <a:rPr lang="en-GB" sz="1600" dirty="0" smtClean="0"/>
                        <a:t>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300" baseline="0" dirty="0" smtClean="0"/>
                        <a:t>Reformation Rebels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600" dirty="0"/>
                        <a:t>YEAR</a:t>
                      </a:r>
                      <a:r>
                        <a:rPr lang="en-GB" sz="1600" baseline="0" dirty="0"/>
                        <a:t> 8 – Term 2</a:t>
                      </a:r>
                    </a:p>
                    <a:p>
                      <a:pPr algn="ctr"/>
                      <a:r>
                        <a:rPr lang="en-US" sz="1300" baseline="0" dirty="0" smtClean="0"/>
                        <a:t>English Civil War</a:t>
                      </a:r>
                      <a:endParaRPr lang="en-GB" sz="13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600" dirty="0"/>
                        <a:t>YEAR 8 – Term </a:t>
                      </a:r>
                      <a:r>
                        <a:rPr lang="en-GB" sz="1600" dirty="0" smtClean="0"/>
                        <a:t>3</a:t>
                      </a:r>
                    </a:p>
                    <a:p>
                      <a:pPr marL="0" indent="0" algn="ctr">
                        <a:buNone/>
                      </a:pPr>
                      <a:r>
                        <a:rPr lang="en-US" sz="1100" dirty="0" smtClean="0"/>
                        <a:t>1) Industry &amp; Empire </a:t>
                      </a:r>
                      <a:r>
                        <a:rPr lang="en-GB" sz="1100" baseline="0" dirty="0" smtClean="0"/>
                        <a:t>                         2) Slavery &amp; civil rights</a:t>
                      </a: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13192461"/>
                  </a:ext>
                </a:extLst>
              </a:tr>
              <a:tr h="1735525">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kern="1200" dirty="0" smtClean="0">
                          <a:solidFill>
                            <a:schemeClr val="accent6">
                              <a:lumMod val="50000"/>
                            </a:schemeClr>
                          </a:solidFill>
                          <a:effectLst/>
                          <a:latin typeface="+mn-lt"/>
                          <a:ea typeface="+mn-ea"/>
                          <a:cs typeface="+mn-cs"/>
                        </a:rPr>
                        <a:t>Debate – Does Mary I</a:t>
                      </a:r>
                      <a:r>
                        <a:rPr lang="en-US" sz="1400" b="0" kern="1200" baseline="0" dirty="0" smtClean="0">
                          <a:solidFill>
                            <a:schemeClr val="accent6">
                              <a:lumMod val="50000"/>
                            </a:schemeClr>
                          </a:solidFill>
                          <a:effectLst/>
                          <a:latin typeface="+mn-lt"/>
                          <a:ea typeface="+mn-ea"/>
                          <a:cs typeface="+mn-cs"/>
                        </a:rPr>
                        <a:t> deserve her nickname ‘ Bloody Mary’?</a:t>
                      </a:r>
                      <a:endParaRPr lang="en-GB" sz="1400" b="0" kern="1200" baseline="0" dirty="0" smtClean="0">
                        <a:solidFill>
                          <a:schemeClr val="accent6">
                            <a:lumMod val="50000"/>
                          </a:schemeClr>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kern="1200" baseline="0" dirty="0" smtClean="0">
                          <a:solidFill>
                            <a:schemeClr val="accent6">
                              <a:lumMod val="50000"/>
                            </a:schemeClr>
                          </a:solidFill>
                          <a:effectLst/>
                          <a:latin typeface="+mn-lt"/>
                          <a:ea typeface="+mn-ea"/>
                          <a:cs typeface="+mn-cs"/>
                        </a:rPr>
                        <a:t>Play script - reenacting courtroom scenes of the trial of Charles I.</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Debate – Was Cromwell a hero or a villain?</a:t>
                      </a:r>
                      <a:endParaRPr lang="en-GB" sz="1400"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kern="1200" dirty="0" smtClean="0">
                          <a:solidFill>
                            <a:schemeClr val="accent6">
                              <a:lumMod val="50000"/>
                            </a:schemeClr>
                          </a:solidFill>
                          <a:effectLst/>
                          <a:latin typeface="+mn-lt"/>
                          <a:ea typeface="+mn-ea"/>
                          <a:cs typeface="+mn-cs"/>
                        </a:rPr>
                        <a:t>Debate – Which invention was the best? Why?</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kern="1200" dirty="0" smtClean="0">
                          <a:solidFill>
                            <a:schemeClr val="accent6">
                              <a:lumMod val="50000"/>
                            </a:schemeClr>
                          </a:solidFill>
                          <a:effectLst/>
                          <a:latin typeface="+mn-lt"/>
                          <a:ea typeface="+mn-ea"/>
                          <a:cs typeface="+mn-cs"/>
                        </a:rPr>
                        <a:t>If you were a slave, would</a:t>
                      </a:r>
                      <a:r>
                        <a:rPr lang="en-US" sz="1400" b="0" kern="1200" baseline="0" dirty="0" smtClean="0">
                          <a:solidFill>
                            <a:schemeClr val="accent6">
                              <a:lumMod val="50000"/>
                            </a:schemeClr>
                          </a:solidFill>
                          <a:effectLst/>
                          <a:latin typeface="+mn-lt"/>
                          <a:ea typeface="+mn-ea"/>
                          <a:cs typeface="+mn-cs"/>
                        </a:rPr>
                        <a:t> you try to escape? Discuss.</a:t>
                      </a:r>
                      <a:endParaRPr lang="en-GB" sz="1400" b="0" kern="1200" dirty="0" smtClean="0">
                        <a:solidFill>
                          <a:schemeClr val="accent6">
                            <a:lumMod val="50000"/>
                          </a:schemeClr>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35769451"/>
                  </a:ext>
                </a:extLst>
              </a:tr>
            </a:tbl>
          </a:graphicData>
        </a:graphic>
      </p:graphicFrame>
    </p:spTree>
    <p:extLst>
      <p:ext uri="{BB962C8B-B14F-4D97-AF65-F5344CB8AC3E}">
        <p14:creationId xmlns:p14="http://schemas.microsoft.com/office/powerpoint/2010/main" val="1038194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1524000" y="0"/>
            <a:ext cx="9144000" cy="518795"/>
          </a:xfrm>
          <a:gradFill>
            <a:gsLst>
              <a:gs pos="0">
                <a:schemeClr val="accent6">
                  <a:lumMod val="20000"/>
                  <a:lumOff val="80000"/>
                </a:schemeClr>
              </a:gs>
              <a:gs pos="35000">
                <a:schemeClr val="accent6">
                  <a:lumMod val="60000"/>
                  <a:lumOff val="40000"/>
                </a:schemeClr>
              </a:gs>
              <a:gs pos="100000">
                <a:schemeClr val="accent6">
                  <a:lumMod val="50000"/>
                </a:schemeClr>
              </a:gs>
            </a:gsLst>
          </a:gradFill>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en-US" b="1" dirty="0" smtClean="0">
                <a:solidFill>
                  <a:schemeClr val="accent6">
                    <a:lumMod val="50000"/>
                  </a:schemeClr>
                </a:solidFill>
              </a:rPr>
              <a:t>Hook and Sparkle KS2 </a:t>
            </a:r>
            <a:r>
              <a:rPr lang="en-US" b="1" dirty="0">
                <a:solidFill>
                  <a:schemeClr val="accent6">
                    <a:lumMod val="50000"/>
                  </a:schemeClr>
                </a:solidFill>
              </a:rPr>
              <a:t>&amp;</a:t>
            </a:r>
            <a:r>
              <a:rPr lang="en-US" b="1" dirty="0" smtClean="0">
                <a:solidFill>
                  <a:schemeClr val="accent6">
                    <a:lumMod val="50000"/>
                  </a:schemeClr>
                </a:solidFill>
              </a:rPr>
              <a:t> KS3</a:t>
            </a:r>
            <a:endParaRPr lang="en-GB" b="1" dirty="0">
              <a:solidFill>
                <a:schemeClr val="accent6">
                  <a:lumMod val="50000"/>
                </a:schemeClr>
              </a:solidFill>
            </a:endParaRPr>
          </a:p>
        </p:txBody>
      </p:sp>
      <p:sp>
        <p:nvSpPr>
          <p:cNvPr id="4" name="Slide Number Placeholder 3"/>
          <p:cNvSpPr>
            <a:spLocks noGrp="1"/>
          </p:cNvSpPr>
          <p:nvPr>
            <p:ph type="sldNum" sz="quarter" idx="12"/>
          </p:nvPr>
        </p:nvSpPr>
        <p:spPr/>
        <p:txBody>
          <a:bodyPr/>
          <a:lstStyle/>
          <a:p>
            <a:pPr>
              <a:defRPr/>
            </a:pPr>
            <a:fld id="{2BFB339F-DC54-43A2-A985-DE64F48AF747}" type="slidenum">
              <a:rPr lang="en-US" smtClean="0"/>
              <a:pPr>
                <a:defRPr/>
              </a:pPr>
              <a:t>8</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05692067"/>
              </p:ext>
            </p:extLst>
          </p:nvPr>
        </p:nvGraphicFramePr>
        <p:xfrm>
          <a:off x="167135" y="606342"/>
          <a:ext cx="5744490" cy="3291840"/>
        </p:xfrm>
        <a:graphic>
          <a:graphicData uri="http://schemas.openxmlformats.org/drawingml/2006/table">
            <a:tbl>
              <a:tblPr firstRow="1" bandRow="1">
                <a:tableStyleId>{10A1B5D5-9B99-4C35-A422-299274C87663}</a:tableStyleId>
              </a:tblPr>
              <a:tblGrid>
                <a:gridCol w="1914830">
                  <a:extLst>
                    <a:ext uri="{9D8B030D-6E8A-4147-A177-3AD203B41FA5}">
                      <a16:colId xmlns:a16="http://schemas.microsoft.com/office/drawing/2014/main" val="1201128714"/>
                    </a:ext>
                  </a:extLst>
                </a:gridCol>
                <a:gridCol w="1914830">
                  <a:extLst>
                    <a:ext uri="{9D8B030D-6E8A-4147-A177-3AD203B41FA5}">
                      <a16:colId xmlns:a16="http://schemas.microsoft.com/office/drawing/2014/main" val="826872604"/>
                    </a:ext>
                  </a:extLst>
                </a:gridCol>
                <a:gridCol w="1914830">
                  <a:extLst>
                    <a:ext uri="{9D8B030D-6E8A-4147-A177-3AD203B41FA5}">
                      <a16:colId xmlns:a16="http://schemas.microsoft.com/office/drawing/2014/main" val="3057332064"/>
                    </a:ext>
                  </a:extLst>
                </a:gridCol>
              </a:tblGrid>
              <a:tr h="511727">
                <a:tc>
                  <a:txBody>
                    <a:bodyPr/>
                    <a:lstStyle/>
                    <a:p>
                      <a:pPr algn="ctr"/>
                      <a:r>
                        <a:rPr lang="en-GB" sz="1600" dirty="0"/>
                        <a:t>YEAR 5 - Term 1 </a:t>
                      </a:r>
                    </a:p>
                    <a:p>
                      <a:pPr algn="ctr"/>
                      <a:r>
                        <a:rPr lang="en-GB" sz="1300" dirty="0" smtClean="0"/>
                        <a:t>Amazing</a:t>
                      </a:r>
                      <a:r>
                        <a:rPr lang="en-GB" sz="1300" baseline="0" dirty="0" smtClean="0"/>
                        <a:t> Africa</a:t>
                      </a:r>
                      <a:endParaRPr lang="en-GB"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a:t>
                      </a:r>
                      <a:r>
                        <a:rPr lang="en-GB" sz="1600" baseline="0" dirty="0"/>
                        <a:t> 5- Term 2</a:t>
                      </a:r>
                    </a:p>
                    <a:p>
                      <a:pPr algn="ctr"/>
                      <a:r>
                        <a:rPr lang="en-GB" sz="1300" dirty="0"/>
                        <a:t>Captivating</a:t>
                      </a:r>
                      <a:r>
                        <a:rPr lang="en-GB" sz="1300" baseline="0" dirty="0"/>
                        <a:t> China</a:t>
                      </a:r>
                      <a:endParaRPr lang="en-GB"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5 - Term 3</a:t>
                      </a:r>
                    </a:p>
                    <a:p>
                      <a:pPr algn="ctr"/>
                      <a:r>
                        <a:rPr lang="en-GB" sz="1300" dirty="0"/>
                        <a:t>Brilliant Britain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2365349">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baseline="0" dirty="0" smtClean="0">
                          <a:solidFill>
                            <a:schemeClr val="accent6">
                              <a:lumMod val="50000"/>
                            </a:schemeClr>
                          </a:solidFill>
                          <a:latin typeface="+mn-lt"/>
                        </a:rPr>
                        <a:t>Benin mystery and weird facts!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baseline="0" dirty="0" smtClean="0">
                          <a:solidFill>
                            <a:schemeClr val="accent6">
                              <a:lumMod val="50000"/>
                            </a:schemeClr>
                          </a:solidFill>
                          <a:latin typeface="+mn-lt"/>
                        </a:rPr>
                        <a:t>Matching artefacts to their museum label.</a:t>
                      </a:r>
                      <a:endParaRPr lang="en-US" sz="1250" b="0" dirty="0" smtClean="0">
                        <a:solidFill>
                          <a:schemeClr val="accent6">
                            <a:lumMod val="50000"/>
                          </a:schemeClr>
                        </a:solidFill>
                        <a:latin typeface="+mn-lt"/>
                      </a:endParaRPr>
                    </a:p>
                    <a:p>
                      <a:pPr marL="285750" indent="-285750">
                        <a:buFont typeface="Wingdings" panose="05000000000000000000" pitchFamily="2" charset="2"/>
                        <a:buChar char="q"/>
                      </a:pPr>
                      <a:r>
                        <a:rPr lang="en-US" sz="1250" b="0" dirty="0" smtClean="0">
                          <a:solidFill>
                            <a:schemeClr val="accent6">
                              <a:lumMod val="50000"/>
                            </a:schemeClr>
                          </a:solidFill>
                          <a:latin typeface="+mn-lt"/>
                        </a:rPr>
                        <a:t>Benin Thumb Piano</a:t>
                      </a:r>
                      <a:r>
                        <a:rPr lang="en-US" sz="1250" b="0" baseline="0" dirty="0" smtClean="0">
                          <a:solidFill>
                            <a:schemeClr val="accent6">
                              <a:lumMod val="50000"/>
                            </a:schemeClr>
                          </a:solidFill>
                          <a:latin typeface="+mn-lt"/>
                        </a:rPr>
                        <a:t> Home work Project.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latin typeface="+mn-lt"/>
                        </a:rPr>
                        <a:t>Tomb artefacts from the Obas.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latin typeface="+mn-lt"/>
                        </a:rPr>
                        <a:t>Writing</a:t>
                      </a:r>
                      <a:r>
                        <a:rPr lang="en-US" sz="1250" b="0" baseline="0" dirty="0" smtClean="0">
                          <a:solidFill>
                            <a:schemeClr val="accent6">
                              <a:lumMod val="50000"/>
                            </a:schemeClr>
                          </a:solidFill>
                          <a:latin typeface="+mn-lt"/>
                        </a:rPr>
                        <a:t> names and numbers in the style used in the era from the </a:t>
                      </a:r>
                      <a:r>
                        <a:rPr lang="en-US" sz="1250" b="0" dirty="0" smtClean="0">
                          <a:solidFill>
                            <a:schemeClr val="accent6">
                              <a:lumMod val="50000"/>
                            </a:schemeClr>
                          </a:solidFill>
                          <a:latin typeface="+mn-lt"/>
                        </a:rPr>
                        <a:t>Shang Dynasty -</a:t>
                      </a:r>
                      <a:r>
                        <a:rPr lang="en-US" sz="1250" b="0" baseline="0" dirty="0" smtClean="0">
                          <a:solidFill>
                            <a:schemeClr val="accent6">
                              <a:lumMod val="50000"/>
                            </a:schemeClr>
                          </a:solidFill>
                          <a:latin typeface="+mn-lt"/>
                        </a:rPr>
                        <a:t> </a:t>
                      </a:r>
                      <a:r>
                        <a:rPr lang="en-US" sz="1250" b="0" dirty="0" smtClean="0">
                          <a:solidFill>
                            <a:schemeClr val="accent6">
                              <a:lumMod val="50000"/>
                            </a:schemeClr>
                          </a:solidFill>
                          <a:latin typeface="+mn-lt"/>
                        </a:rPr>
                        <a:t>using pictographs.</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25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GB" sz="1250" b="0" dirty="0" smtClean="0">
                          <a:solidFill>
                            <a:schemeClr val="accent6">
                              <a:lumMod val="50000"/>
                            </a:schemeClr>
                          </a:solidFill>
                        </a:rPr>
                        <a:t>Virtual Anderson Shelte</a:t>
                      </a:r>
                      <a:r>
                        <a:rPr lang="en-GB" sz="1250" b="0" dirty="0" smtClean="0">
                          <a:solidFill>
                            <a:schemeClr val="tx1"/>
                          </a:solidFill>
                        </a:rPr>
                        <a:t>r:</a:t>
                      </a:r>
                      <a:r>
                        <a:rPr lang="en-GB" sz="1250" b="0" baseline="0" dirty="0" smtClean="0">
                          <a:solidFill>
                            <a:schemeClr val="tx1"/>
                          </a:solidFill>
                        </a:rPr>
                        <a:t> </a:t>
                      </a:r>
                      <a:r>
                        <a:rPr lang="en-GB" sz="1250" u="sng" kern="1200" dirty="0" smtClean="0">
                          <a:solidFill>
                            <a:schemeClr val="dk1"/>
                          </a:solidFill>
                          <a:effectLst/>
                          <a:latin typeface="+mn-lt"/>
                          <a:ea typeface="+mn-ea"/>
                          <a:cs typeface="+mn-cs"/>
                          <a:hlinkClick r:id="rId2"/>
                        </a:rPr>
                        <a:t>https://www.youtube.com/watch?v=L76e6vVJbI0</a:t>
                      </a:r>
                      <a:r>
                        <a:rPr lang="en-GB" sz="1250" kern="1200" dirty="0" smtClean="0">
                          <a:solidFill>
                            <a:schemeClr val="dk1"/>
                          </a:solidFill>
                          <a:effectLst/>
                          <a:latin typeface="+mn-lt"/>
                          <a:ea typeface="+mn-ea"/>
                          <a:cs typeface="+mn-cs"/>
                        </a:rPr>
                        <a:t> </a:t>
                      </a:r>
                      <a:endParaRPr lang="en-US" sz="1250" b="0" dirty="0" smtClean="0">
                        <a:solidFill>
                          <a:schemeClr val="accent6">
                            <a:lumMod val="50000"/>
                          </a:schemeClr>
                        </a:solidFill>
                        <a:latin typeface="+mn-lt"/>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latin typeface="+mn-lt"/>
                        </a:rPr>
                        <a:t>Winston Churchill radio address to the nation.</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latin typeface="+mn-lt"/>
                        </a:rPr>
                        <a:t>Diary extract from Anne Frank.</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latin typeface="+mn-lt"/>
                        </a:rPr>
                        <a:t>WW2 - Redesigning ‘new towns’ architect project.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latin typeface="+mn-lt"/>
                        </a:rPr>
                        <a:t>Poster</a:t>
                      </a:r>
                      <a:r>
                        <a:rPr lang="en-US" sz="1250" b="0" baseline="0" dirty="0" smtClean="0">
                          <a:solidFill>
                            <a:schemeClr val="accent6">
                              <a:lumMod val="50000"/>
                            </a:schemeClr>
                          </a:solidFill>
                          <a:latin typeface="+mn-lt"/>
                        </a:rPr>
                        <a:t> Project on theme of choice.</a:t>
                      </a:r>
                      <a:endParaRPr lang="en-GB" sz="1250" b="0" dirty="0" smtClean="0">
                        <a:solidFill>
                          <a:schemeClr val="accent6">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78571036"/>
              </p:ext>
            </p:extLst>
          </p:nvPr>
        </p:nvGraphicFramePr>
        <p:xfrm>
          <a:off x="6096000" y="606342"/>
          <a:ext cx="5879439" cy="3158573"/>
        </p:xfrm>
        <a:graphic>
          <a:graphicData uri="http://schemas.openxmlformats.org/drawingml/2006/table">
            <a:tbl>
              <a:tblPr firstRow="1" bandRow="1">
                <a:tableStyleId>{10A1B5D5-9B99-4C35-A422-299274C87663}</a:tableStyleId>
              </a:tblPr>
              <a:tblGrid>
                <a:gridCol w="1959813">
                  <a:extLst>
                    <a:ext uri="{9D8B030D-6E8A-4147-A177-3AD203B41FA5}">
                      <a16:colId xmlns:a16="http://schemas.microsoft.com/office/drawing/2014/main" val="601181539"/>
                    </a:ext>
                  </a:extLst>
                </a:gridCol>
                <a:gridCol w="1959813">
                  <a:extLst>
                    <a:ext uri="{9D8B030D-6E8A-4147-A177-3AD203B41FA5}">
                      <a16:colId xmlns:a16="http://schemas.microsoft.com/office/drawing/2014/main" val="1201128714"/>
                    </a:ext>
                  </a:extLst>
                </a:gridCol>
                <a:gridCol w="1959813">
                  <a:extLst>
                    <a:ext uri="{9D8B030D-6E8A-4147-A177-3AD203B41FA5}">
                      <a16:colId xmlns:a16="http://schemas.microsoft.com/office/drawing/2014/main" val="3057332064"/>
                    </a:ext>
                  </a:extLst>
                </a:gridCol>
              </a:tblGrid>
              <a:tr h="537011">
                <a:tc>
                  <a:txBody>
                    <a:bodyPr/>
                    <a:lstStyle/>
                    <a:p>
                      <a:pPr algn="ctr"/>
                      <a:r>
                        <a:rPr lang="en-GB" sz="1600" dirty="0"/>
                        <a:t>YEAR 6  - Term 1</a:t>
                      </a:r>
                    </a:p>
                    <a:p>
                      <a:pPr algn="ctr"/>
                      <a:r>
                        <a:rPr lang="en-GB" sz="1250" dirty="0"/>
                        <a:t>Venturesome Vikings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YEAR 6 – Term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Mighty Mountains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6 – Term 3</a:t>
                      </a:r>
                    </a:p>
                    <a:p>
                      <a:pPr algn="ctr"/>
                      <a:r>
                        <a:rPr lang="en-GB" sz="1300" dirty="0"/>
                        <a:t>Titanic Tragedy</a:t>
                      </a:r>
                      <a:r>
                        <a:rPr lang="en-GB" sz="1300" baseline="0" dirty="0"/>
                        <a:t> </a:t>
                      </a:r>
                      <a:endParaRPr lang="en-GB"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2621562">
                <a:tc>
                  <a:txBody>
                    <a:bodyPr/>
                    <a:lstStyle/>
                    <a:p>
                      <a:pPr marL="285750" indent="-285750">
                        <a:buFont typeface="Wingdings" panose="05000000000000000000" pitchFamily="2" charset="2"/>
                        <a:buChar char="§"/>
                      </a:pPr>
                      <a:r>
                        <a:rPr lang="en-US" sz="1250" b="0" dirty="0" smtClean="0">
                          <a:solidFill>
                            <a:schemeClr val="accent6">
                              <a:lumMod val="50000"/>
                            </a:schemeClr>
                          </a:solidFill>
                          <a:latin typeface="+mn-lt"/>
                        </a:rPr>
                        <a:t>Viking Song to introduce the Unit. Plan Bee resource.</a:t>
                      </a:r>
                    </a:p>
                    <a:p>
                      <a:pPr marL="285750" indent="-285750">
                        <a:buFont typeface="Wingdings" panose="05000000000000000000" pitchFamily="2" charset="2"/>
                        <a:buChar char="§"/>
                      </a:pPr>
                      <a:r>
                        <a:rPr lang="en-US" sz="1250" b="0" dirty="0" smtClean="0">
                          <a:solidFill>
                            <a:schemeClr val="accent6">
                              <a:lumMod val="50000"/>
                            </a:schemeClr>
                          </a:solidFill>
                          <a:latin typeface="+mn-lt"/>
                        </a:rPr>
                        <a:t>Matching artefacts to their museum label.</a:t>
                      </a:r>
                    </a:p>
                    <a:p>
                      <a:pPr marL="285750" indent="-285750">
                        <a:buFont typeface="Wingdings" panose="05000000000000000000" pitchFamily="2" charset="2"/>
                        <a:buChar char="§"/>
                      </a:pPr>
                      <a:r>
                        <a:rPr lang="en-US" sz="1250" b="0" dirty="0" smtClean="0">
                          <a:solidFill>
                            <a:schemeClr val="accent6">
                              <a:lumMod val="50000"/>
                            </a:schemeClr>
                          </a:solidFill>
                          <a:latin typeface="+mn-lt"/>
                        </a:rPr>
                        <a:t>Matching Viking  Gods and Goddesses  and different mythical creatures to their descriptions.</a:t>
                      </a:r>
                    </a:p>
                    <a:p>
                      <a:pPr marL="285750" indent="-285750">
                        <a:buFont typeface="Wingdings" panose="05000000000000000000" pitchFamily="2" charset="2"/>
                        <a:buChar char="§"/>
                      </a:pPr>
                      <a:r>
                        <a:rPr lang="en-US" sz="1250" b="0" dirty="0" smtClean="0">
                          <a:solidFill>
                            <a:schemeClr val="accent6">
                              <a:lumMod val="50000"/>
                            </a:schemeClr>
                          </a:solidFill>
                          <a:latin typeface="+mn-lt"/>
                        </a:rPr>
                        <a:t>Creating a model</a:t>
                      </a:r>
                      <a:r>
                        <a:rPr lang="en-US" sz="1250" b="0" baseline="0" dirty="0" smtClean="0">
                          <a:solidFill>
                            <a:schemeClr val="accent6">
                              <a:lumMod val="50000"/>
                            </a:schemeClr>
                          </a:solidFill>
                          <a:latin typeface="+mn-lt"/>
                        </a:rPr>
                        <a:t> Viking Longships homework project.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baseline="0" dirty="0" smtClean="0">
                          <a:solidFill>
                            <a:schemeClr val="accent6">
                              <a:lumMod val="50000"/>
                            </a:schemeClr>
                          </a:solidFill>
                          <a:latin typeface="+mn-lt"/>
                        </a:rPr>
                        <a:t>Vesuvius eruption animation. </a:t>
                      </a:r>
                      <a:r>
                        <a:rPr lang="en-US" sz="1250" u="sng" dirty="0" smtClean="0">
                          <a:effectLst/>
                          <a:latin typeface="Arial Narrow" panose="020B0606020202030204" pitchFamily="34" charset="0"/>
                          <a:ea typeface="MS Mincho" panose="02020609040205080304" pitchFamily="49" charset="-128"/>
                          <a:cs typeface="Times New Roman" panose="02020603050405020304" pitchFamily="18" charset="0"/>
                          <a:hlinkClick r:id="rId3"/>
                        </a:rPr>
                        <a:t>https://www.youtube.com/watch?v=dY_3ggKg0Bc</a:t>
                      </a:r>
                      <a:endParaRPr lang="en-US" sz="1250" b="0" baseline="0" dirty="0" smtClean="0">
                        <a:solidFill>
                          <a:schemeClr val="accent6">
                            <a:lumMod val="50000"/>
                          </a:schemeClr>
                        </a:solidFill>
                        <a:latin typeface="+mn-lt"/>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baseline="0" dirty="0" smtClean="0">
                          <a:solidFill>
                            <a:schemeClr val="accent6">
                              <a:lumMod val="50000"/>
                            </a:schemeClr>
                          </a:solidFill>
                          <a:latin typeface="+mn-lt"/>
                        </a:rPr>
                        <a:t>Creating an erupting volcano homework project.</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2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kern="1200" dirty="0" smtClean="0">
                          <a:solidFill>
                            <a:schemeClr val="accent6">
                              <a:lumMod val="50000"/>
                            </a:schemeClr>
                          </a:solidFill>
                          <a:effectLst/>
                          <a:latin typeface="+mn-lt"/>
                          <a:ea typeface="+mn-ea"/>
                          <a:cs typeface="+mn-cs"/>
                        </a:rPr>
                        <a:t>Underwater footage examining the remains</a:t>
                      </a:r>
                      <a:r>
                        <a:rPr lang="en-US" sz="1250" b="0" kern="1200" baseline="0" dirty="0" smtClean="0">
                          <a:solidFill>
                            <a:schemeClr val="accent6">
                              <a:lumMod val="50000"/>
                            </a:schemeClr>
                          </a:solidFill>
                          <a:effectLst/>
                          <a:latin typeface="+mn-lt"/>
                          <a:ea typeface="+mn-ea"/>
                          <a:cs typeface="+mn-cs"/>
                        </a:rPr>
                        <a:t> of the ship:</a:t>
                      </a:r>
                      <a:r>
                        <a:rPr lang="en-GB" sz="1250" b="0" kern="1200" baseline="0" dirty="0" smtClean="0">
                          <a:solidFill>
                            <a:schemeClr val="dk1"/>
                          </a:solidFill>
                          <a:effectLst/>
                          <a:latin typeface="+mn-lt"/>
                          <a:ea typeface="+mn-ea"/>
                          <a:cs typeface="+mn-cs"/>
                        </a:rPr>
                        <a:t> </a:t>
                      </a:r>
                      <a:r>
                        <a:rPr lang="en-GB" sz="1250" u="sng" kern="1200" dirty="0" smtClean="0">
                          <a:solidFill>
                            <a:schemeClr val="dk1"/>
                          </a:solidFill>
                          <a:effectLst/>
                          <a:latin typeface="+mn-lt"/>
                          <a:ea typeface="+mn-ea"/>
                          <a:cs typeface="+mn-cs"/>
                          <a:hlinkClick r:id="rId4"/>
                        </a:rPr>
                        <a:t>https://www.youtube.com/watch?v=UOCSs8JYU5o</a:t>
                      </a:r>
                      <a:r>
                        <a:rPr lang="en-GB" sz="1250" kern="1200" dirty="0" smtClean="0">
                          <a:solidFill>
                            <a:schemeClr val="dk1"/>
                          </a:solidFill>
                          <a:effectLst/>
                          <a:latin typeface="+mn-lt"/>
                          <a:ea typeface="+mn-ea"/>
                          <a:cs typeface="+mn-cs"/>
                        </a:rPr>
                        <a:t> </a:t>
                      </a:r>
                      <a:endParaRPr lang="en-US" sz="1250" b="0" baseline="0" dirty="0" smtClean="0">
                        <a:solidFill>
                          <a:schemeClr val="accent6">
                            <a:lumMod val="50000"/>
                          </a:schemeClr>
                        </a:solidFill>
                        <a:latin typeface="+mn-lt"/>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baseline="0" dirty="0" smtClean="0">
                          <a:solidFill>
                            <a:schemeClr val="accent6">
                              <a:lumMod val="50000"/>
                            </a:schemeClr>
                          </a:solidFill>
                          <a:latin typeface="+mn-lt"/>
                        </a:rPr>
                        <a:t>Examining photographs and menus from the Titanic. Plan Bee Resources.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kern="1200" dirty="0" smtClean="0">
                          <a:solidFill>
                            <a:schemeClr val="accent6">
                              <a:lumMod val="50000"/>
                            </a:schemeClr>
                          </a:solidFill>
                          <a:effectLst/>
                          <a:latin typeface="+mn-lt"/>
                          <a:ea typeface="+mn-ea"/>
                          <a:cs typeface="+mn-cs"/>
                        </a:rPr>
                        <a:t>Drawing of the cross-section of the ship.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34207043"/>
              </p:ext>
            </p:extLst>
          </p:nvPr>
        </p:nvGraphicFramePr>
        <p:xfrm>
          <a:off x="1009039" y="3985729"/>
          <a:ext cx="3829660" cy="2529840"/>
        </p:xfrm>
        <a:graphic>
          <a:graphicData uri="http://schemas.openxmlformats.org/drawingml/2006/table">
            <a:tbl>
              <a:tblPr firstRow="1" bandRow="1">
                <a:tableStyleId>{10A1B5D5-9B99-4C35-A422-299274C87663}</a:tableStyleId>
              </a:tblPr>
              <a:tblGrid>
                <a:gridCol w="1914830">
                  <a:extLst>
                    <a:ext uri="{9D8B030D-6E8A-4147-A177-3AD203B41FA5}">
                      <a16:colId xmlns:a16="http://schemas.microsoft.com/office/drawing/2014/main" val="1201128714"/>
                    </a:ext>
                  </a:extLst>
                </a:gridCol>
                <a:gridCol w="1914830">
                  <a:extLst>
                    <a:ext uri="{9D8B030D-6E8A-4147-A177-3AD203B41FA5}">
                      <a16:colId xmlns:a16="http://schemas.microsoft.com/office/drawing/2014/main" val="826872604"/>
                    </a:ext>
                  </a:extLst>
                </a:gridCol>
              </a:tblGrid>
              <a:tr h="237343">
                <a:tc>
                  <a:txBody>
                    <a:bodyPr/>
                    <a:lstStyle/>
                    <a:p>
                      <a:pPr algn="ctr"/>
                      <a:r>
                        <a:rPr lang="en-GB" sz="1600" dirty="0" smtClean="0"/>
                        <a:t> </a:t>
                      </a:r>
                      <a:r>
                        <a:rPr lang="en-GB" sz="1400" dirty="0" smtClean="0"/>
                        <a:t>YEAR 7 – Term 1</a:t>
                      </a:r>
                    </a:p>
                    <a:p>
                      <a:pPr algn="ctr"/>
                      <a:r>
                        <a:rPr lang="en-GB" sz="1200" dirty="0" smtClean="0"/>
                        <a:t>Medieval</a:t>
                      </a:r>
                      <a:r>
                        <a:rPr lang="en-GB" sz="1200" baseline="0" dirty="0" smtClean="0"/>
                        <a:t> Mania</a:t>
                      </a:r>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7 – Term 3</a:t>
                      </a:r>
                    </a:p>
                    <a:p>
                      <a:pPr algn="ctr"/>
                      <a:r>
                        <a:rPr lang="en-GB" sz="1300" dirty="0"/>
                        <a:t>Curious</a:t>
                      </a:r>
                      <a:r>
                        <a:rPr lang="en-GB" sz="1300" baseline="0" dirty="0"/>
                        <a:t> Castles</a:t>
                      </a:r>
                      <a:endParaRPr lang="en-GB"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1751046">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latin typeface="+mn-lt"/>
                        </a:rPr>
                        <a:t>Bayeux</a:t>
                      </a:r>
                      <a:r>
                        <a:rPr lang="en-US" sz="1250" b="0" baseline="0" dirty="0" smtClean="0">
                          <a:solidFill>
                            <a:schemeClr val="accent6">
                              <a:lumMod val="50000"/>
                            </a:schemeClr>
                          </a:solidFill>
                          <a:latin typeface="+mn-lt"/>
                        </a:rPr>
                        <a:t> Tapestry scenes from Normandy. What do the many images tell us? Can you find Hayley’s Comet? </a:t>
                      </a:r>
                      <a:r>
                        <a:rPr lang="en-GB" sz="1250" b="0" dirty="0" smtClean="0">
                          <a:solidFill>
                            <a:schemeClr val="accent6">
                              <a:lumMod val="50000"/>
                            </a:schemeClr>
                          </a:solidFill>
                          <a:hlinkClick r:id="rId5"/>
                        </a:rPr>
                        <a:t>https://www.bayeuxmuseum.com/en/</a:t>
                      </a:r>
                      <a:r>
                        <a:rPr lang="en-GB" sz="1250" b="0" dirty="0" smtClean="0">
                          <a:solidFill>
                            <a:schemeClr val="accent6">
                              <a:lumMod val="50000"/>
                            </a:schemeClr>
                          </a:solidFill>
                        </a:rPr>
                        <a:t>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GB" sz="1250" b="0" dirty="0" smtClean="0">
                          <a:solidFill>
                            <a:schemeClr val="accent6">
                              <a:lumMod val="50000"/>
                            </a:schemeClr>
                          </a:solidFill>
                        </a:rPr>
                        <a:t>Matching key events of the Battle of Hastings in</a:t>
                      </a:r>
                      <a:r>
                        <a:rPr lang="en-GB" sz="1250" b="0" baseline="0" dirty="0" smtClean="0">
                          <a:solidFill>
                            <a:schemeClr val="accent6">
                              <a:lumMod val="50000"/>
                            </a:schemeClr>
                          </a:solidFill>
                        </a:rPr>
                        <a:t> chronological order</a:t>
                      </a:r>
                      <a:endParaRPr lang="en-GB" sz="1250"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rPr>
                        <a:t>Horrible Histories – Depicting Castle Jobs.</a:t>
                      </a:r>
                      <a:endParaRPr lang="en-GB" sz="125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047674732"/>
              </p:ext>
            </p:extLst>
          </p:nvPr>
        </p:nvGraphicFramePr>
        <p:xfrm>
          <a:off x="6095999" y="3852462"/>
          <a:ext cx="5879439" cy="2956560"/>
        </p:xfrm>
        <a:graphic>
          <a:graphicData uri="http://schemas.openxmlformats.org/drawingml/2006/table">
            <a:tbl>
              <a:tblPr firstRow="1" bandRow="1">
                <a:tableStyleId>{10A1B5D5-9B99-4C35-A422-299274C87663}</a:tableStyleId>
              </a:tblPr>
              <a:tblGrid>
                <a:gridCol w="1959813">
                  <a:extLst>
                    <a:ext uri="{9D8B030D-6E8A-4147-A177-3AD203B41FA5}">
                      <a16:colId xmlns:a16="http://schemas.microsoft.com/office/drawing/2014/main" val="601181539"/>
                    </a:ext>
                  </a:extLst>
                </a:gridCol>
                <a:gridCol w="1959813">
                  <a:extLst>
                    <a:ext uri="{9D8B030D-6E8A-4147-A177-3AD203B41FA5}">
                      <a16:colId xmlns:a16="http://schemas.microsoft.com/office/drawing/2014/main" val="1201128714"/>
                    </a:ext>
                  </a:extLst>
                </a:gridCol>
                <a:gridCol w="1959813">
                  <a:extLst>
                    <a:ext uri="{9D8B030D-6E8A-4147-A177-3AD203B41FA5}">
                      <a16:colId xmlns:a16="http://schemas.microsoft.com/office/drawing/2014/main" val="3057332064"/>
                    </a:ext>
                  </a:extLst>
                </a:gridCol>
              </a:tblGrid>
              <a:tr h="644603">
                <a:tc>
                  <a:txBody>
                    <a:bodyPr/>
                    <a:lstStyle/>
                    <a:p>
                      <a:pPr algn="ctr"/>
                      <a:r>
                        <a:rPr lang="en-GB" sz="1600" dirty="0"/>
                        <a:t>YEAR 8 – Term </a:t>
                      </a:r>
                      <a:r>
                        <a:rPr lang="en-GB" sz="1600" dirty="0" smtClean="0"/>
                        <a:t>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300" baseline="0" dirty="0" smtClean="0"/>
                        <a:t>Reformation Rebels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a:t>
                      </a:r>
                      <a:r>
                        <a:rPr lang="en-GB" sz="1600" baseline="0" dirty="0"/>
                        <a:t> 8 – Term 2</a:t>
                      </a:r>
                    </a:p>
                    <a:p>
                      <a:pPr algn="ctr"/>
                      <a:r>
                        <a:rPr lang="en-US" sz="1300" baseline="0" dirty="0" smtClean="0"/>
                        <a:t>English Civil War</a:t>
                      </a:r>
                      <a:endParaRPr lang="en-GB" sz="13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8 – Term </a:t>
                      </a:r>
                      <a:r>
                        <a:rPr lang="en-GB" sz="1600" dirty="0" smtClean="0"/>
                        <a:t>3</a:t>
                      </a:r>
                    </a:p>
                    <a:p>
                      <a:pPr marL="0" indent="0" algn="ctr">
                        <a:buNone/>
                      </a:pPr>
                      <a:r>
                        <a:rPr lang="en-US" sz="1100" dirty="0" smtClean="0"/>
                        <a:t>1) Industry &amp; Empire </a:t>
                      </a:r>
                      <a:r>
                        <a:rPr lang="en-GB" sz="1100" baseline="0" dirty="0" smtClean="0"/>
                        <a:t>                         2) Slavery &amp; civil rights</a:t>
                      </a: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1621003">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00" b="0" kern="1200" dirty="0" smtClean="0">
                          <a:solidFill>
                            <a:schemeClr val="accent6">
                              <a:lumMod val="50000"/>
                            </a:schemeClr>
                          </a:solidFill>
                          <a:effectLst/>
                          <a:latin typeface="+mn-lt"/>
                          <a:ea typeface="+mn-ea"/>
                          <a:cs typeface="+mn-cs"/>
                        </a:rPr>
                        <a:t>Gruesome Crime and Punishment facts.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00" b="0" kern="1200" dirty="0" smtClean="0">
                          <a:solidFill>
                            <a:schemeClr val="accent6">
                              <a:lumMod val="50000"/>
                            </a:schemeClr>
                          </a:solidFill>
                          <a:effectLst/>
                          <a:latin typeface="+mn-lt"/>
                          <a:ea typeface="+mn-ea"/>
                          <a:cs typeface="+mn-cs"/>
                        </a:rPr>
                        <a:t>Different portraits depicting Elizabeth I. What can</a:t>
                      </a:r>
                      <a:r>
                        <a:rPr lang="en-US" sz="1200" b="0" kern="1200" baseline="0" dirty="0" smtClean="0">
                          <a:solidFill>
                            <a:schemeClr val="accent6">
                              <a:lumMod val="50000"/>
                            </a:schemeClr>
                          </a:solidFill>
                          <a:effectLst/>
                          <a:latin typeface="+mn-lt"/>
                          <a:ea typeface="+mn-ea"/>
                          <a:cs typeface="+mn-cs"/>
                        </a:rPr>
                        <a:t> we uncover from these images?</a:t>
                      </a:r>
                      <a:endParaRPr lang="en-US" sz="1200" b="0" kern="1200" dirty="0" smtClean="0">
                        <a:solidFill>
                          <a:schemeClr val="accent6">
                            <a:lumMod val="50000"/>
                          </a:schemeClr>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00" b="0" kern="1200" dirty="0" smtClean="0">
                          <a:solidFill>
                            <a:schemeClr val="accent6">
                              <a:lumMod val="50000"/>
                            </a:schemeClr>
                          </a:solidFill>
                          <a:effectLst/>
                          <a:latin typeface="+mn-lt"/>
                          <a:ea typeface="+mn-ea"/>
                          <a:cs typeface="+mn-cs"/>
                        </a:rPr>
                        <a:t>Quote from Elizabeth</a:t>
                      </a:r>
                      <a:r>
                        <a:rPr lang="en-US" sz="1200" b="0" kern="1200" baseline="0" dirty="0" smtClean="0">
                          <a:solidFill>
                            <a:schemeClr val="accent6">
                              <a:lumMod val="50000"/>
                            </a:schemeClr>
                          </a:solidFill>
                          <a:effectLst/>
                          <a:latin typeface="+mn-lt"/>
                          <a:ea typeface="+mn-ea"/>
                          <a:cs typeface="+mn-cs"/>
                        </a:rPr>
                        <a:t> I’s famous Armada speech: </a:t>
                      </a:r>
                      <a:r>
                        <a:rPr lang="en-GB" sz="1200" b="0" kern="1200" dirty="0" smtClean="0">
                          <a:solidFill>
                            <a:schemeClr val="accent6">
                              <a:lumMod val="50000"/>
                            </a:schemeClr>
                          </a:solidFill>
                          <a:effectLst/>
                          <a:latin typeface="+mn-lt"/>
                          <a:ea typeface="+mn-ea"/>
                          <a:cs typeface="+mn-cs"/>
                          <a:hlinkClick r:id="rId6"/>
                        </a:rPr>
                        <a:t>https://www.rmg.co.uk/stories/topics/queen-elizabeth-speech-troops-tilbury</a:t>
                      </a:r>
                      <a:r>
                        <a:rPr lang="en-GB" sz="1200" b="0" kern="1200" dirty="0" smtClean="0">
                          <a:solidFill>
                            <a:schemeClr val="accent6">
                              <a:lumMod val="50000"/>
                            </a:schemeClr>
                          </a:solidFill>
                          <a:effectLst/>
                          <a:latin typeface="+mn-lt"/>
                          <a:ea typeface="+mn-ea"/>
                          <a:cs typeface="+mn-cs"/>
                        </a:rPr>
                        <a:t> </a:t>
                      </a:r>
                      <a:endParaRPr lang="en-GB" sz="1200" b="0" kern="1200" dirty="0">
                        <a:solidFill>
                          <a:schemeClr val="accent6">
                            <a:lumMod val="50000"/>
                          </a:schemeClr>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rPr>
                        <a:t>Film footage of the execution of Charles I</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rPr>
                        <a:t>Different</a:t>
                      </a:r>
                      <a:r>
                        <a:rPr lang="en-US" sz="1250" b="0" baseline="0" dirty="0" smtClean="0">
                          <a:solidFill>
                            <a:schemeClr val="accent6">
                              <a:lumMod val="50000"/>
                            </a:schemeClr>
                          </a:solidFill>
                        </a:rPr>
                        <a:t> Portrait depicting Charles I. </a:t>
                      </a:r>
                      <a:r>
                        <a:rPr lang="en-US" sz="1250" b="0" kern="1200" dirty="0" smtClean="0">
                          <a:solidFill>
                            <a:schemeClr val="accent6">
                              <a:lumMod val="50000"/>
                            </a:schemeClr>
                          </a:solidFill>
                          <a:effectLst/>
                          <a:latin typeface="+mn-lt"/>
                          <a:ea typeface="+mn-ea"/>
                          <a:cs typeface="+mn-cs"/>
                        </a:rPr>
                        <a:t>What can</a:t>
                      </a:r>
                      <a:r>
                        <a:rPr lang="en-US" sz="1250" b="0" kern="1200" baseline="0" dirty="0" smtClean="0">
                          <a:solidFill>
                            <a:schemeClr val="accent6">
                              <a:lumMod val="50000"/>
                            </a:schemeClr>
                          </a:solidFill>
                          <a:effectLst/>
                          <a:latin typeface="+mn-lt"/>
                          <a:ea typeface="+mn-ea"/>
                          <a:cs typeface="+mn-cs"/>
                        </a:rPr>
                        <a:t> we uncover from these images?</a:t>
                      </a:r>
                      <a:endParaRPr lang="en-US" sz="1250" b="0" kern="1200" dirty="0" smtClean="0">
                        <a:solidFill>
                          <a:schemeClr val="accent6">
                            <a:lumMod val="50000"/>
                          </a:schemeClr>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250"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baseline="0" dirty="0" smtClean="0">
                          <a:solidFill>
                            <a:schemeClr val="accent6">
                              <a:lumMod val="50000"/>
                            </a:schemeClr>
                          </a:solidFill>
                          <a:latin typeface="+mn-lt"/>
                        </a:rPr>
                        <a:t>Photographs of children working in industrial Britain</a:t>
                      </a:r>
                      <a:endParaRPr lang="en-US" sz="1250" b="0" kern="1200" dirty="0" smtClean="0">
                        <a:solidFill>
                          <a:schemeClr val="accent6">
                            <a:lumMod val="50000"/>
                          </a:schemeClr>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kern="1200" dirty="0" smtClean="0">
                          <a:solidFill>
                            <a:schemeClr val="accent6">
                              <a:lumMod val="50000"/>
                            </a:schemeClr>
                          </a:solidFill>
                          <a:effectLst/>
                          <a:latin typeface="+mn-lt"/>
                          <a:ea typeface="+mn-ea"/>
                          <a:cs typeface="+mn-cs"/>
                        </a:rPr>
                        <a:t>Artefacts</a:t>
                      </a:r>
                      <a:r>
                        <a:rPr lang="en-US" sz="1250" b="0" kern="1200" baseline="0" dirty="0" smtClean="0">
                          <a:solidFill>
                            <a:schemeClr val="accent6">
                              <a:lumMod val="50000"/>
                            </a:schemeClr>
                          </a:solidFill>
                          <a:effectLst/>
                          <a:latin typeface="+mn-lt"/>
                          <a:ea typeface="+mn-ea"/>
                          <a:cs typeface="+mn-cs"/>
                        </a:rPr>
                        <a:t> from slavery topic – shackles, advertisements of slaves, ship imagery.</a:t>
                      </a:r>
                      <a:endParaRPr lang="en-GB" sz="1250" b="0" kern="1200" dirty="0" smtClean="0">
                        <a:solidFill>
                          <a:schemeClr val="accent6">
                            <a:lumMod val="50000"/>
                          </a:schemeClr>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spTree>
    <p:extLst>
      <p:ext uri="{BB962C8B-B14F-4D97-AF65-F5344CB8AC3E}">
        <p14:creationId xmlns:p14="http://schemas.microsoft.com/office/powerpoint/2010/main" val="3677256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1524000" y="0"/>
            <a:ext cx="9144000" cy="518795"/>
          </a:xfrm>
          <a:gradFill>
            <a:gsLst>
              <a:gs pos="0">
                <a:schemeClr val="accent6">
                  <a:lumMod val="20000"/>
                  <a:lumOff val="80000"/>
                </a:schemeClr>
              </a:gs>
              <a:gs pos="35000">
                <a:schemeClr val="accent6">
                  <a:lumMod val="60000"/>
                  <a:lumOff val="40000"/>
                </a:schemeClr>
              </a:gs>
              <a:gs pos="100000">
                <a:schemeClr val="accent6">
                  <a:lumMod val="50000"/>
                </a:schemeClr>
              </a:gs>
            </a:gsLst>
          </a:gradFill>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en-US" b="1" dirty="0" smtClean="0">
                <a:solidFill>
                  <a:schemeClr val="accent6">
                    <a:lumMod val="50000"/>
                  </a:schemeClr>
                </a:solidFill>
              </a:rPr>
              <a:t>Enrichment KS2 &amp; KS3</a:t>
            </a:r>
            <a:endParaRPr lang="en-GB" b="1" dirty="0">
              <a:solidFill>
                <a:schemeClr val="accent6">
                  <a:lumMod val="50000"/>
                </a:schemeClr>
              </a:solidFill>
            </a:endParaRPr>
          </a:p>
        </p:txBody>
      </p:sp>
      <p:sp>
        <p:nvSpPr>
          <p:cNvPr id="4" name="Slide Number Placeholder 3"/>
          <p:cNvSpPr>
            <a:spLocks noGrp="1"/>
          </p:cNvSpPr>
          <p:nvPr>
            <p:ph type="sldNum" sz="quarter" idx="12"/>
          </p:nvPr>
        </p:nvSpPr>
        <p:spPr/>
        <p:txBody>
          <a:bodyPr/>
          <a:lstStyle/>
          <a:p>
            <a:pPr>
              <a:defRPr/>
            </a:pPr>
            <a:fld id="{2BFB339F-DC54-43A2-A985-DE64F48AF747}" type="slidenum">
              <a:rPr lang="en-US" smtClean="0"/>
              <a:pPr>
                <a:defRPr/>
              </a:pPr>
              <a:t>9</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607648966"/>
              </p:ext>
            </p:extLst>
          </p:nvPr>
        </p:nvGraphicFramePr>
        <p:xfrm>
          <a:off x="261108" y="938568"/>
          <a:ext cx="5744490" cy="2075256"/>
        </p:xfrm>
        <a:graphic>
          <a:graphicData uri="http://schemas.openxmlformats.org/drawingml/2006/table">
            <a:tbl>
              <a:tblPr firstRow="1" bandRow="1">
                <a:tableStyleId>{10A1B5D5-9B99-4C35-A422-299274C87663}</a:tableStyleId>
              </a:tblPr>
              <a:tblGrid>
                <a:gridCol w="1914830">
                  <a:extLst>
                    <a:ext uri="{9D8B030D-6E8A-4147-A177-3AD203B41FA5}">
                      <a16:colId xmlns:a16="http://schemas.microsoft.com/office/drawing/2014/main" val="1201128714"/>
                    </a:ext>
                  </a:extLst>
                </a:gridCol>
                <a:gridCol w="1914830">
                  <a:extLst>
                    <a:ext uri="{9D8B030D-6E8A-4147-A177-3AD203B41FA5}">
                      <a16:colId xmlns:a16="http://schemas.microsoft.com/office/drawing/2014/main" val="826872604"/>
                    </a:ext>
                  </a:extLst>
                </a:gridCol>
                <a:gridCol w="1914830">
                  <a:extLst>
                    <a:ext uri="{9D8B030D-6E8A-4147-A177-3AD203B41FA5}">
                      <a16:colId xmlns:a16="http://schemas.microsoft.com/office/drawing/2014/main" val="3057332064"/>
                    </a:ext>
                  </a:extLst>
                </a:gridCol>
              </a:tblGrid>
              <a:tr h="208988">
                <a:tc>
                  <a:txBody>
                    <a:bodyPr/>
                    <a:lstStyle/>
                    <a:p>
                      <a:pPr algn="ctr"/>
                      <a:r>
                        <a:rPr lang="en-GB" sz="1600" dirty="0"/>
                        <a:t>YEAR 5 - Term 1 </a:t>
                      </a:r>
                    </a:p>
                    <a:p>
                      <a:pPr algn="ctr"/>
                      <a:r>
                        <a:rPr lang="en-GB" sz="1300" dirty="0"/>
                        <a:t>Amazing</a:t>
                      </a:r>
                      <a:r>
                        <a:rPr lang="en-GB" sz="1300" baseline="0" dirty="0"/>
                        <a:t> Africa</a:t>
                      </a:r>
                      <a:endParaRPr lang="en-GB"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a:t>
                      </a:r>
                      <a:r>
                        <a:rPr lang="en-GB" sz="1600" baseline="0" dirty="0"/>
                        <a:t> 5- Term 2</a:t>
                      </a:r>
                    </a:p>
                    <a:p>
                      <a:pPr algn="ctr"/>
                      <a:r>
                        <a:rPr lang="en-GB" sz="1300" dirty="0"/>
                        <a:t>Captivating</a:t>
                      </a:r>
                      <a:r>
                        <a:rPr lang="en-GB" sz="1300" baseline="0" dirty="0"/>
                        <a:t> China</a:t>
                      </a:r>
                      <a:endParaRPr lang="en-GB"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5 - Term 3</a:t>
                      </a:r>
                    </a:p>
                    <a:p>
                      <a:pPr algn="ctr"/>
                      <a:r>
                        <a:rPr lang="en-GB" sz="1300" dirty="0"/>
                        <a:t>Brilliant Britain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1541856">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Artefacts and relics from library/ museum visit.</a:t>
                      </a:r>
                      <a:endParaRPr lang="en-GB" sz="1400"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Artefacts and relics from library/ museum visit.</a:t>
                      </a:r>
                      <a:endParaRPr lang="en-GB" sz="1400" b="0" dirty="0" smtClean="0">
                        <a:solidFill>
                          <a:schemeClr val="accent6">
                            <a:lumMod val="50000"/>
                          </a:schemeClr>
                        </a:solidFill>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40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Visit from Royal Legion to share experiences/ artefacts based on World War Two.</a:t>
                      </a:r>
                      <a:endParaRPr lang="en-GB" sz="140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605743197"/>
              </p:ext>
            </p:extLst>
          </p:nvPr>
        </p:nvGraphicFramePr>
        <p:xfrm>
          <a:off x="6096000" y="938569"/>
          <a:ext cx="5879439" cy="2091462"/>
        </p:xfrm>
        <a:graphic>
          <a:graphicData uri="http://schemas.openxmlformats.org/drawingml/2006/table">
            <a:tbl>
              <a:tblPr firstRow="1" bandRow="1">
                <a:tableStyleId>{10A1B5D5-9B99-4C35-A422-299274C87663}</a:tableStyleId>
              </a:tblPr>
              <a:tblGrid>
                <a:gridCol w="1959813">
                  <a:extLst>
                    <a:ext uri="{9D8B030D-6E8A-4147-A177-3AD203B41FA5}">
                      <a16:colId xmlns:a16="http://schemas.microsoft.com/office/drawing/2014/main" val="601181539"/>
                    </a:ext>
                  </a:extLst>
                </a:gridCol>
                <a:gridCol w="1959813">
                  <a:extLst>
                    <a:ext uri="{9D8B030D-6E8A-4147-A177-3AD203B41FA5}">
                      <a16:colId xmlns:a16="http://schemas.microsoft.com/office/drawing/2014/main" val="1201128714"/>
                    </a:ext>
                  </a:extLst>
                </a:gridCol>
                <a:gridCol w="1959813">
                  <a:extLst>
                    <a:ext uri="{9D8B030D-6E8A-4147-A177-3AD203B41FA5}">
                      <a16:colId xmlns:a16="http://schemas.microsoft.com/office/drawing/2014/main" val="3057332064"/>
                    </a:ext>
                  </a:extLst>
                </a:gridCol>
              </a:tblGrid>
              <a:tr h="517193">
                <a:tc>
                  <a:txBody>
                    <a:bodyPr/>
                    <a:lstStyle/>
                    <a:p>
                      <a:pPr algn="ctr"/>
                      <a:r>
                        <a:rPr lang="en-GB" sz="1600" dirty="0"/>
                        <a:t>YEAR 6  - Term 1</a:t>
                      </a:r>
                    </a:p>
                    <a:p>
                      <a:pPr algn="ctr"/>
                      <a:r>
                        <a:rPr lang="en-GB" sz="1250" dirty="0"/>
                        <a:t>Venturesome Vikings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YEAR 6 – Term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Mighty Mountains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6 – Term 3</a:t>
                      </a:r>
                    </a:p>
                    <a:p>
                      <a:pPr algn="ctr"/>
                      <a:r>
                        <a:rPr lang="en-GB" sz="1300" dirty="0"/>
                        <a:t>Titanic Tragedy</a:t>
                      </a:r>
                      <a:r>
                        <a:rPr lang="en-GB" sz="1300" baseline="0" dirty="0"/>
                        <a:t> </a:t>
                      </a:r>
                      <a:endParaRPr lang="en-GB"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1558062">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kern="1200" dirty="0" smtClean="0">
                          <a:solidFill>
                            <a:schemeClr val="accent6">
                              <a:lumMod val="50000"/>
                            </a:schemeClr>
                          </a:solidFill>
                          <a:effectLst/>
                          <a:latin typeface="+mn-lt"/>
                          <a:ea typeface="+mn-ea"/>
                          <a:cs typeface="+mn-cs"/>
                        </a:rPr>
                        <a:t>Tree House Theatre Viking Drama Day.</a:t>
                      </a:r>
                      <a:endParaRPr lang="en-GB" sz="1400" b="0" kern="1200" dirty="0">
                        <a:solidFill>
                          <a:schemeClr val="accent6">
                            <a:lumMod val="50000"/>
                          </a:schemeClr>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Talk</a:t>
                      </a:r>
                      <a:r>
                        <a:rPr lang="en-US" sz="1400" b="0" baseline="0" dirty="0" smtClean="0">
                          <a:solidFill>
                            <a:schemeClr val="accent6">
                              <a:lumMod val="50000"/>
                            </a:schemeClr>
                          </a:solidFill>
                        </a:rPr>
                        <a:t> from Mrs Kerr who completed the 3 Peaks Challenge</a:t>
                      </a:r>
                      <a:endParaRPr lang="en-GB" sz="1400"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kern="1200" dirty="0" smtClean="0">
                          <a:solidFill>
                            <a:schemeClr val="accent6">
                              <a:lumMod val="50000"/>
                            </a:schemeClr>
                          </a:solidFill>
                          <a:effectLst/>
                          <a:latin typeface="+mn-lt"/>
                          <a:ea typeface="+mn-ea"/>
                          <a:cs typeface="+mn-cs"/>
                        </a:rPr>
                        <a:t>Virtual</a:t>
                      </a:r>
                      <a:r>
                        <a:rPr lang="en-US" sz="1400" b="0" kern="1200" baseline="0" dirty="0" smtClean="0">
                          <a:solidFill>
                            <a:schemeClr val="accent6">
                              <a:lumMod val="50000"/>
                            </a:schemeClr>
                          </a:solidFill>
                          <a:effectLst/>
                          <a:latin typeface="+mn-lt"/>
                          <a:ea typeface="+mn-ea"/>
                          <a:cs typeface="+mn-cs"/>
                        </a:rPr>
                        <a:t> Tour: </a:t>
                      </a:r>
                      <a:r>
                        <a:rPr lang="en-US" sz="1400" b="0" kern="1200" dirty="0" smtClean="0">
                          <a:solidFill>
                            <a:schemeClr val="accent6">
                              <a:lumMod val="50000"/>
                            </a:schemeClr>
                          </a:solidFill>
                          <a:effectLst/>
                          <a:latin typeface="+mn-lt"/>
                          <a:ea typeface="+mn-ea"/>
                          <a:cs typeface="+mn-cs"/>
                          <a:hlinkClick r:id="rId2"/>
                        </a:rPr>
                        <a:t>https://seacityusuem.co.uk</a:t>
                      </a:r>
                      <a:r>
                        <a:rPr lang="en-US" sz="1400" b="0" kern="1200" baseline="0" dirty="0" smtClean="0">
                          <a:solidFill>
                            <a:schemeClr val="accent6">
                              <a:lumMod val="50000"/>
                            </a:schemeClr>
                          </a:solidFill>
                          <a:effectLst/>
                          <a:latin typeface="+mn-lt"/>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kern="1200" baseline="0" dirty="0" smtClean="0">
                          <a:solidFill>
                            <a:schemeClr val="accent6">
                              <a:lumMod val="50000"/>
                            </a:schemeClr>
                          </a:solidFill>
                          <a:effectLst/>
                          <a:latin typeface="+mn-lt"/>
                          <a:ea typeface="+mn-ea"/>
                          <a:cs typeface="+mn-cs"/>
                        </a:rPr>
                        <a:t>Trip to Corfe Castle – preteach of topic before Y7 castle unit</a:t>
                      </a:r>
                      <a:endParaRPr lang="en-GB" sz="1400" b="0" kern="1200" dirty="0" smtClean="0">
                        <a:solidFill>
                          <a:schemeClr val="accent6">
                            <a:lumMod val="50000"/>
                          </a:schemeClr>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001714594"/>
              </p:ext>
            </p:extLst>
          </p:nvPr>
        </p:nvGraphicFramePr>
        <p:xfrm>
          <a:off x="1110297" y="3433597"/>
          <a:ext cx="3829660" cy="1917345"/>
        </p:xfrm>
        <a:graphic>
          <a:graphicData uri="http://schemas.openxmlformats.org/drawingml/2006/table">
            <a:tbl>
              <a:tblPr firstRow="1" bandRow="1">
                <a:tableStyleId>{10A1B5D5-9B99-4C35-A422-299274C87663}</a:tableStyleId>
              </a:tblPr>
              <a:tblGrid>
                <a:gridCol w="1914830">
                  <a:extLst>
                    <a:ext uri="{9D8B030D-6E8A-4147-A177-3AD203B41FA5}">
                      <a16:colId xmlns:a16="http://schemas.microsoft.com/office/drawing/2014/main" val="1201128714"/>
                    </a:ext>
                  </a:extLst>
                </a:gridCol>
                <a:gridCol w="1914830">
                  <a:extLst>
                    <a:ext uri="{9D8B030D-6E8A-4147-A177-3AD203B41FA5}">
                      <a16:colId xmlns:a16="http://schemas.microsoft.com/office/drawing/2014/main" val="826872604"/>
                    </a:ext>
                  </a:extLst>
                </a:gridCol>
              </a:tblGrid>
              <a:tr h="187585">
                <a:tc>
                  <a:txBody>
                    <a:bodyPr/>
                    <a:lstStyle/>
                    <a:p>
                      <a:pPr algn="ctr"/>
                      <a:r>
                        <a:rPr lang="en-GB" sz="1600" dirty="0" smtClean="0"/>
                        <a:t> </a:t>
                      </a:r>
                      <a:r>
                        <a:rPr lang="en-GB" sz="1400" dirty="0" smtClean="0"/>
                        <a:t>YEAR 7 – Term 1</a:t>
                      </a:r>
                    </a:p>
                    <a:p>
                      <a:pPr algn="ctr"/>
                      <a:r>
                        <a:rPr lang="en-GB" sz="1200" dirty="0" smtClean="0"/>
                        <a:t>Medieval</a:t>
                      </a:r>
                      <a:r>
                        <a:rPr lang="en-GB" sz="1200" baseline="0" dirty="0" smtClean="0"/>
                        <a:t> Mania</a:t>
                      </a:r>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7 – Term 3</a:t>
                      </a:r>
                    </a:p>
                    <a:p>
                      <a:pPr algn="ctr"/>
                      <a:r>
                        <a:rPr lang="en-GB" sz="1300" dirty="0"/>
                        <a:t>Curious</a:t>
                      </a:r>
                      <a:r>
                        <a:rPr lang="en-GB" sz="1300" baseline="0" dirty="0"/>
                        <a:t> Castles</a:t>
                      </a:r>
                      <a:endParaRPr lang="en-GB"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1383945">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Visit to Salisbury Cathedral to see the Magna Carta.</a:t>
                      </a:r>
                      <a:endParaRPr lang="en-GB" sz="1400"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Trip to London</a:t>
                      </a:r>
                      <a:r>
                        <a:rPr lang="en-US" sz="1400" b="0" baseline="0" dirty="0" smtClean="0">
                          <a:solidFill>
                            <a:schemeClr val="accent6">
                              <a:lumMod val="50000"/>
                            </a:schemeClr>
                          </a:solidFill>
                        </a:rPr>
                        <a:t> – The Tower of London.</a:t>
                      </a:r>
                      <a:endParaRPr lang="en-US" sz="1400" b="0" dirty="0" smtClean="0">
                        <a:solidFill>
                          <a:schemeClr val="accent6">
                            <a:lumMod val="50000"/>
                          </a:schemeClr>
                        </a:solidFill>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40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26690449"/>
              </p:ext>
            </p:extLst>
          </p:nvPr>
        </p:nvGraphicFramePr>
        <p:xfrm>
          <a:off x="5379691" y="3449805"/>
          <a:ext cx="5879439" cy="1937910"/>
        </p:xfrm>
        <a:graphic>
          <a:graphicData uri="http://schemas.openxmlformats.org/drawingml/2006/table">
            <a:tbl>
              <a:tblPr firstRow="1" bandRow="1">
                <a:tableStyleId>{10A1B5D5-9B99-4C35-A422-299274C87663}</a:tableStyleId>
              </a:tblPr>
              <a:tblGrid>
                <a:gridCol w="1959813">
                  <a:extLst>
                    <a:ext uri="{9D8B030D-6E8A-4147-A177-3AD203B41FA5}">
                      <a16:colId xmlns:a16="http://schemas.microsoft.com/office/drawing/2014/main" val="601181539"/>
                    </a:ext>
                  </a:extLst>
                </a:gridCol>
                <a:gridCol w="1959813">
                  <a:extLst>
                    <a:ext uri="{9D8B030D-6E8A-4147-A177-3AD203B41FA5}">
                      <a16:colId xmlns:a16="http://schemas.microsoft.com/office/drawing/2014/main" val="1201128714"/>
                    </a:ext>
                  </a:extLst>
                </a:gridCol>
                <a:gridCol w="1959813">
                  <a:extLst>
                    <a:ext uri="{9D8B030D-6E8A-4147-A177-3AD203B41FA5}">
                      <a16:colId xmlns:a16="http://schemas.microsoft.com/office/drawing/2014/main" val="3057332064"/>
                    </a:ext>
                  </a:extLst>
                </a:gridCol>
              </a:tblGrid>
              <a:tr h="631156">
                <a:tc>
                  <a:txBody>
                    <a:bodyPr/>
                    <a:lstStyle/>
                    <a:p>
                      <a:pPr algn="ctr"/>
                      <a:r>
                        <a:rPr lang="en-GB" sz="1600" dirty="0"/>
                        <a:t>YEAR 8 – Term </a:t>
                      </a:r>
                      <a:r>
                        <a:rPr lang="en-GB" sz="1600" dirty="0" smtClean="0"/>
                        <a:t>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300" baseline="0" dirty="0" smtClean="0"/>
                        <a:t>Reformation Rebels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a:t>
                      </a:r>
                      <a:r>
                        <a:rPr lang="en-GB" sz="1600" baseline="0" dirty="0"/>
                        <a:t> 8 – Term 2</a:t>
                      </a:r>
                    </a:p>
                    <a:p>
                      <a:pPr algn="ctr"/>
                      <a:r>
                        <a:rPr lang="en-US" sz="1300" baseline="0" dirty="0" smtClean="0"/>
                        <a:t>English Civil War</a:t>
                      </a:r>
                      <a:endParaRPr lang="en-GB" sz="13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8 – Term </a:t>
                      </a:r>
                      <a:r>
                        <a:rPr lang="en-GB" sz="1600" dirty="0" smtClean="0"/>
                        <a:t>3</a:t>
                      </a:r>
                    </a:p>
                    <a:p>
                      <a:pPr marL="0" indent="0" algn="ctr">
                        <a:buNone/>
                      </a:pPr>
                      <a:r>
                        <a:rPr lang="en-US" sz="1100" dirty="0" smtClean="0"/>
                        <a:t>1) Industry &amp; Empire </a:t>
                      </a:r>
                      <a:r>
                        <a:rPr lang="en-GB" sz="1100" baseline="0" dirty="0" smtClean="0"/>
                        <a:t>                         2) Slavery &amp; civil rights</a:t>
                      </a: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1267350">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Artefacts and relics from library/ museum visit.</a:t>
                      </a:r>
                      <a:endParaRPr lang="en-GB" sz="1400" b="0" dirty="0" smtClean="0">
                        <a:solidFill>
                          <a:schemeClr val="accent6">
                            <a:lumMod val="50000"/>
                          </a:schemeClr>
                        </a:solidFill>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400" b="0" kern="1200" dirty="0">
                        <a:solidFill>
                          <a:schemeClr val="accent6">
                            <a:lumMod val="50000"/>
                          </a:schemeClr>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Trip</a:t>
                      </a:r>
                      <a:r>
                        <a:rPr lang="en-US" sz="1400" b="0" baseline="0" dirty="0" smtClean="0">
                          <a:solidFill>
                            <a:schemeClr val="accent6">
                              <a:lumMod val="50000"/>
                            </a:schemeClr>
                          </a:solidFill>
                        </a:rPr>
                        <a:t> to London – Houses of Parliament.</a:t>
                      </a:r>
                      <a:endParaRPr lang="en-GB" sz="1400"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Artefacts and relics from library/ museum visit.</a:t>
                      </a:r>
                      <a:endParaRPr lang="en-GB" sz="1400" b="0" dirty="0" smtClean="0">
                        <a:solidFill>
                          <a:schemeClr val="accent6">
                            <a:lumMod val="50000"/>
                          </a:schemeClr>
                        </a:solidFill>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GB" sz="1400" b="0" kern="1200" dirty="0" smtClean="0">
                        <a:solidFill>
                          <a:schemeClr val="accent6">
                            <a:lumMod val="50000"/>
                          </a:schemeClr>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spTree>
    <p:extLst>
      <p:ext uri="{BB962C8B-B14F-4D97-AF65-F5344CB8AC3E}">
        <p14:creationId xmlns:p14="http://schemas.microsoft.com/office/powerpoint/2010/main" val="2746956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2611</TotalTime>
  <Words>4379</Words>
  <Application>Microsoft Office PowerPoint</Application>
  <PresentationFormat>Widescreen</PresentationFormat>
  <Paragraphs>369</Paragraphs>
  <Slides>9</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Arial</vt:lpstr>
      <vt:lpstr>Arial Narrow</vt:lpstr>
      <vt:lpstr>Calibri</vt:lpstr>
      <vt:lpstr>Calibri Light</vt:lpstr>
      <vt:lpstr>Century Gothic</vt:lpstr>
      <vt:lpstr>Comic Sans MS</vt:lpstr>
      <vt:lpstr>MS Mincho</vt:lpstr>
      <vt:lpstr>Times New Roman</vt:lpstr>
      <vt:lpstr>Wingdings</vt:lpstr>
      <vt:lpstr>Office Theme</vt:lpstr>
      <vt:lpstr>PowerPoint Presentation</vt:lpstr>
      <vt:lpstr>PowerPoint Presentation</vt:lpstr>
      <vt:lpstr>PowerPoint Presentation</vt:lpstr>
      <vt:lpstr>Global Learning KS2 &amp; KS3</vt:lpstr>
      <vt:lpstr>Our Global View - KS2 &amp; KS3 History &amp; Geography Lessons</vt:lpstr>
      <vt:lpstr>Cross-curricular Writing KS2 &amp; KS3</vt:lpstr>
      <vt:lpstr>Speaking and Listening KS2 &amp; KS3</vt:lpstr>
      <vt:lpstr>Hook and Sparkle KS2 &amp; KS3</vt:lpstr>
      <vt:lpstr>Enrichment KS2 &amp; KS3</vt:lpstr>
    </vt:vector>
  </TitlesOfParts>
  <Company>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Charlotte Watkins</dc:creator>
  <cp:lastModifiedBy>Kerry Middleton</cp:lastModifiedBy>
  <cp:revision>274</cp:revision>
  <cp:lastPrinted>2025-04-22T10:57:31Z</cp:lastPrinted>
  <dcterms:created xsi:type="dcterms:W3CDTF">2020-01-22T11:44:23Z</dcterms:created>
  <dcterms:modified xsi:type="dcterms:W3CDTF">2025-07-16T09:24:58Z</dcterms:modified>
</cp:coreProperties>
</file>