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84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3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96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05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00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01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0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1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01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35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DD828-F978-453E-827F-D723F79914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DA097-2B70-48A5-92A2-F30E66E67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93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650" y="1073"/>
            <a:ext cx="1215614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u="sng" dirty="0">
                <a:latin typeface="Comic Sans MS" panose="030F0702030302020204" pitchFamily="66" charset="0"/>
              </a:rPr>
              <a:t>English Curriculum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5538" y="0"/>
            <a:ext cx="8177602" cy="101566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0070C0"/>
                </a:solidFill>
              </a:rPr>
              <a:t>BIG IDEAS: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Write accurately, fluently and at length for pleasure + information.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Articulate thoughts with skill.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Read for pleasure, to understand meaning and to analyse writer’s purpose, impact and techniques.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Unlock doors to worlds you would normally not visit.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Speak confidently &amp; effectively and participate in discussion + debate.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32414" y="1"/>
            <a:ext cx="98970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SMSC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22118" y="0"/>
            <a:ext cx="1669881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B050"/>
                </a:solidFill>
              </a:rPr>
              <a:t>Main Learning Points/NC Objectives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035349"/>
            <a:ext cx="3186503" cy="57554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5</a:t>
            </a:r>
          </a:p>
          <a:p>
            <a:r>
              <a:rPr lang="en-GB" sz="900" u="sng" dirty="0"/>
              <a:t>BOOSTER </a:t>
            </a:r>
            <a:r>
              <a:rPr lang="en-GB" sz="900" dirty="0">
                <a:solidFill>
                  <a:srgbClr val="0070C0"/>
                </a:solidFill>
              </a:rPr>
              <a:t>1 2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Basic punctuation (subject+ verb rule), some fronted adverbials &amp; conjunctions. Use rich and varied vocabulary.</a:t>
            </a:r>
            <a:endParaRPr lang="en-GB" sz="900" u="sng" dirty="0"/>
          </a:p>
          <a:p>
            <a:r>
              <a:rPr lang="en-GB" sz="900" u="sng" dirty="0"/>
              <a:t>RECOUNTS &amp; EXPLANATIONS</a:t>
            </a:r>
            <a:r>
              <a:rPr lang="en-GB" sz="900" u="sng" dirty="0">
                <a:solidFill>
                  <a:srgbClr val="0070C0"/>
                </a:solidFill>
              </a:rPr>
              <a:t>1 2 3 </a:t>
            </a:r>
            <a:r>
              <a:rPr lang="en-GB" sz="900" b="1" u="sng" dirty="0">
                <a:solidFill>
                  <a:srgbClr val="0070C0"/>
                </a:solidFill>
              </a:rPr>
              <a:t>4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Punctuation, extend use of fronted adverbials &amp; conjunctions. Use rich and varied vocabulary. Writing in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 and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 using past and present tense.</a:t>
            </a:r>
            <a:endParaRPr lang="en-GB" sz="900" dirty="0"/>
          </a:p>
          <a:p>
            <a:r>
              <a:rPr lang="en-GB" sz="900" u="sng" dirty="0"/>
              <a:t>ADVENTURE STORIES &amp; NON-CHRONOLGICAL REPORTS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Continue to consolidate punctuation and extend use of fronted adverbials &amp; conjunctions. Use rich and varied vocabulary. Balance description, action + dialogue Writing in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 &amp;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 using past and present tense</a:t>
            </a:r>
            <a:r>
              <a:rPr lang="en-GB" sz="900" b="1" u="sng" dirty="0">
                <a:solidFill>
                  <a:srgbClr val="00B050"/>
                </a:solidFill>
              </a:rPr>
              <a:t>.</a:t>
            </a:r>
            <a:r>
              <a:rPr lang="en-GB" sz="800" b="1" u="sng" dirty="0">
                <a:solidFill>
                  <a:srgbClr val="FF0000"/>
                </a:solidFill>
              </a:rPr>
              <a:t> </a:t>
            </a:r>
            <a:r>
              <a:rPr lang="en-GB" sz="800" dirty="0">
                <a:solidFill>
                  <a:srgbClr val="FF0000"/>
                </a:solidFill>
              </a:rPr>
              <a:t>LOSS WAR BETRAYAL KINDNESS TOLERANCE</a:t>
            </a:r>
            <a:endParaRPr lang="en-GB" sz="800" dirty="0">
              <a:solidFill>
                <a:prstClr val="black"/>
              </a:solidFill>
            </a:endParaRPr>
          </a:p>
          <a:p>
            <a:r>
              <a:rPr lang="en-GB" sz="900" u="sng" dirty="0"/>
              <a:t>PLAYSCRIPTS &amp; DISCUSSION WRITING </a:t>
            </a:r>
            <a:r>
              <a:rPr lang="en-GB" sz="900" b="1" u="sng" dirty="0">
                <a:solidFill>
                  <a:srgbClr val="0070C0"/>
                </a:solidFill>
              </a:rPr>
              <a:t>1 2 3 4 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Continue to extend use of fronted adverbials &amp; conjunctions. Use rich and varied vocabulary.</a:t>
            </a:r>
          </a:p>
          <a:p>
            <a:r>
              <a:rPr lang="en-GB" sz="900" dirty="0">
                <a:solidFill>
                  <a:srgbClr val="00B050"/>
                </a:solidFill>
              </a:rPr>
              <a:t>Effective paragraphing and structure of text as a whole with introduction and conclusion.</a:t>
            </a:r>
            <a:endParaRPr lang="en-GB" sz="1000" dirty="0"/>
          </a:p>
          <a:p>
            <a:pPr lvl="0"/>
            <a:r>
              <a:rPr lang="en-GB" sz="900" dirty="0">
                <a:solidFill>
                  <a:srgbClr val="FF0000"/>
                </a:solidFill>
              </a:rPr>
              <a:t>DISCRIMINATION REFUGEES CIVIL WAR FRIENDSHIP</a:t>
            </a:r>
            <a:endParaRPr lang="en-GB" sz="900" dirty="0"/>
          </a:p>
          <a:p>
            <a:r>
              <a:rPr lang="en-GB" sz="900" u="sng" dirty="0"/>
              <a:t>FINDING STORIES &amp; PERSUASIVE WRITING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Extend use of fronted adverbials &amp; conjunctions further. Use rich and varied vocabulary. Effective paragraphing and structure of text as a whole with introduction and conclusion.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and 3rd person writing</a:t>
            </a:r>
          </a:p>
          <a:p>
            <a:r>
              <a:rPr lang="en-GB" sz="900" u="sng" dirty="0"/>
              <a:t>WISHING STORIES &amp; NARRATIVE POETRY</a:t>
            </a:r>
            <a:r>
              <a:rPr lang="en-GB" sz="900" b="1" u="sng" dirty="0">
                <a:solidFill>
                  <a:srgbClr val="0070C0"/>
                </a:solidFill>
              </a:rPr>
              <a:t> 1 2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Extend use of fronted adverbials &amp; conjunctions further. Use rich and varied vocabulary.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and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 person and range of past tense verbs</a:t>
            </a:r>
            <a:r>
              <a:rPr lang="en-GB" sz="900" b="1" u="sng" dirty="0">
                <a:solidFill>
                  <a:srgbClr val="00B050"/>
                </a:solidFill>
              </a:rPr>
              <a:t>.</a:t>
            </a:r>
            <a:endParaRPr lang="en-GB" sz="900" b="1" u="sng" dirty="0"/>
          </a:p>
          <a:p>
            <a:r>
              <a:rPr lang="en-GB" sz="900" u="sng" dirty="0"/>
              <a:t>PORTAL STORIES &amp; FLASHBACK STORIES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Extend use of fronted adverbials &amp; conjunctions further. Use rich and varied vocabulary. Contrasting perspective writing in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 adventure story.</a:t>
            </a:r>
            <a:r>
              <a:rPr lang="en-GB" sz="900" b="1" u="sng" dirty="0">
                <a:solidFill>
                  <a:srgbClr val="00B050"/>
                </a:solidFill>
              </a:rPr>
              <a:t> </a:t>
            </a:r>
            <a:r>
              <a:rPr lang="en-GB" sz="800" dirty="0">
                <a:solidFill>
                  <a:srgbClr val="FF0000"/>
                </a:solidFill>
              </a:rPr>
              <a:t>WAR LOSS FRIENDSHIP</a:t>
            </a:r>
            <a:endParaRPr lang="en-GB" sz="800" dirty="0">
              <a:solidFill>
                <a:srgbClr val="00B050"/>
              </a:solidFill>
            </a:endParaRPr>
          </a:p>
          <a:p>
            <a:r>
              <a:rPr lang="en-GB" sz="900" b="1" u="sng" dirty="0">
                <a:solidFill>
                  <a:srgbClr val="7030A0"/>
                </a:solidFill>
              </a:rPr>
              <a:t>GUIDED READING (rolling programme throughout the year) </a:t>
            </a:r>
            <a:r>
              <a:rPr lang="en-GB" sz="900" b="1" u="sng" dirty="0">
                <a:solidFill>
                  <a:srgbClr val="0070C0"/>
                </a:solidFill>
              </a:rPr>
              <a:t>2 3 4 5</a:t>
            </a:r>
            <a:endParaRPr lang="en-GB" sz="900" b="1" u="sng" dirty="0">
              <a:solidFill>
                <a:srgbClr val="7030A0"/>
              </a:solidFill>
            </a:endParaRPr>
          </a:p>
          <a:p>
            <a:r>
              <a:rPr lang="en-GB" sz="900" b="1" dirty="0">
                <a:solidFill>
                  <a:srgbClr val="00B050"/>
                </a:solidFill>
              </a:rPr>
              <a:t>Tyke Tiler, Millions &amp; Why the Whales Came/George’s Marvellous Medicine</a:t>
            </a:r>
            <a:r>
              <a:rPr lang="en-GB" sz="900" dirty="0">
                <a:solidFill>
                  <a:srgbClr val="00B050"/>
                </a:solidFill>
              </a:rPr>
              <a:t>: prediction, clarify, inference, summarise, fluency, respond &amp; explain,  retrieve + language for effect. </a:t>
            </a:r>
            <a:r>
              <a:rPr lang="en-GB" sz="900" dirty="0">
                <a:solidFill>
                  <a:srgbClr val="FF0000"/>
                </a:solidFill>
              </a:rPr>
              <a:t>LOSS DIFFERENCE HONESTY GREED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Readers: </a:t>
            </a:r>
            <a:r>
              <a:rPr lang="en-GB" sz="900" b="1" u="sng" dirty="0">
                <a:solidFill>
                  <a:srgbClr val="FFC000"/>
                </a:solidFill>
              </a:rPr>
              <a:t>Oranges in No Man’s Land, Friend or Foe, Tales of the Family from One End Street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86503" y="1018050"/>
            <a:ext cx="4619928" cy="5909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6</a:t>
            </a:r>
          </a:p>
          <a:p>
            <a:r>
              <a:rPr lang="en-GB" sz="900" u="sng" dirty="0"/>
              <a:t>BOOSTER</a:t>
            </a:r>
            <a:r>
              <a:rPr lang="en-GB" sz="900" dirty="0">
                <a:solidFill>
                  <a:srgbClr val="0070C0"/>
                </a:solidFill>
              </a:rPr>
              <a:t> 1 2 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Revise basic punctuation (subject+ verb rule), and extend range of fronted adverbials &amp; conjunctions. Use rich and varied vocabulary.</a:t>
            </a:r>
            <a:endParaRPr lang="en-GB" sz="900" u="sng" dirty="0"/>
          </a:p>
          <a:p>
            <a:r>
              <a:rPr lang="en-GB" sz="900" u="sng" dirty="0"/>
              <a:t>MYSTERY</a:t>
            </a:r>
            <a:r>
              <a:rPr lang="en-GB" sz="900" dirty="0">
                <a:solidFill>
                  <a:srgbClr val="0070C0"/>
                </a:solidFill>
              </a:rPr>
              <a:t> 1 2 3 4 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Continue to extend range of fronted adverbials &amp; conjunctions. Use rich and varied vocabulary. Write to build suspense: short sentences, rhetorical questions, withholding information,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 &amp;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person.</a:t>
            </a:r>
            <a:endParaRPr lang="en-GB" sz="900" b="1" u="sng" dirty="0"/>
          </a:p>
          <a:p>
            <a:r>
              <a:rPr lang="en-GB" sz="900" u="sng" dirty="0"/>
              <a:t>JOURNALISTIC WRITING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</a:t>
            </a:r>
            <a:endParaRPr lang="en-GB" sz="900" b="1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Extend range of fronted adverbials further  to add, contrast + show cause &amp; effect, &amp; conjunctions. Use rich and varied vocabulary,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person, chronological order, quotes &amp; effective paragraphing and structure of text as a whole with introduction and conclusion. </a:t>
            </a:r>
          </a:p>
          <a:p>
            <a:r>
              <a:rPr lang="en-GB" sz="900" u="sng" dirty="0"/>
              <a:t>BIOGRAPHY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Extend range of fronted adverbials to add, contrast + show cause &amp; effect, &amp; conjunctions. Use rich and varied vocabulary,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person, balance of facts with anecdotes, effective paragraphing and structure of text as a whole with introduction and conclusion.</a:t>
            </a:r>
            <a:r>
              <a:rPr lang="en-GB" sz="900" dirty="0">
                <a:solidFill>
                  <a:srgbClr val="FF0000"/>
                </a:solidFill>
              </a:rPr>
              <a:t> DETERMINATION RESILIENCE AMBITION </a:t>
            </a:r>
            <a:r>
              <a:rPr lang="en-GB" sz="900" b="1" u="sng" dirty="0">
                <a:solidFill>
                  <a:srgbClr val="FFC000"/>
                </a:solidFill>
              </a:rPr>
              <a:t>https://</a:t>
            </a:r>
            <a:r>
              <a:rPr lang="en-GB" sz="1100" b="1" u="sng" dirty="0">
                <a:solidFill>
                  <a:srgbClr val="FFC000"/>
                </a:solidFill>
              </a:rPr>
              <a:t>www.blackheroesfoundation.org/people/marcus-rashford</a:t>
            </a:r>
            <a:r>
              <a:rPr lang="en-GB" sz="1100" b="1" dirty="0">
                <a:solidFill>
                  <a:srgbClr val="FFC000"/>
                </a:solidFill>
              </a:rPr>
              <a:t>/</a:t>
            </a:r>
          </a:p>
          <a:p>
            <a:r>
              <a:rPr lang="en-GB" sz="900" u="sng" dirty="0"/>
              <a:t>ARGUMENT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endParaRPr lang="en-GB" sz="900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Further extend  wide range of fronted adverbials to add, contrast + show cause &amp; effect, &amp; conjunctions. Use rich and varied vocabulary,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person, language of debate, modal verbs &amp; effective paragraphing and structure of text as a whole with introduction and conclusion. Class debate. </a:t>
            </a:r>
            <a:r>
              <a:rPr lang="en-GB" sz="800" dirty="0">
                <a:solidFill>
                  <a:srgbClr val="FF0000"/>
                </a:solidFill>
              </a:rPr>
              <a:t>RIGHTS &amp; RESPONSBILITIES </a:t>
            </a:r>
            <a:r>
              <a:rPr lang="en-GB" sz="900" b="1" dirty="0">
                <a:solidFill>
                  <a:srgbClr val="FFC000"/>
                </a:solidFill>
                <a:latin typeface="TheBoldFont"/>
              </a:rPr>
              <a:t>Should the UK take in more refugee children?</a:t>
            </a:r>
            <a:endParaRPr lang="en-GB" sz="900" u="sng" dirty="0">
              <a:solidFill>
                <a:srgbClr val="FFC000"/>
              </a:solidFill>
            </a:endParaRPr>
          </a:p>
          <a:p>
            <a:r>
              <a:rPr lang="en-GB" sz="900" u="sng" dirty="0"/>
              <a:t>LETTERS OF COMPLAINT</a:t>
            </a:r>
            <a:r>
              <a:rPr lang="en-GB" sz="900" dirty="0">
                <a:solidFill>
                  <a:srgbClr val="0070C0"/>
                </a:solidFill>
              </a:rPr>
              <a:t> 1 2 3 4 5</a:t>
            </a:r>
            <a:endParaRPr lang="en-GB" sz="900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Further extend  wide  range of fronted adverbials to add, contrast + show cause &amp; effect, &amp; conjunctions. Use rich and varied vocabulary,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person, vary levels of formality &amp; effective paragraphing and structure of text as a whole with introduction and conclusion. </a:t>
            </a:r>
            <a:r>
              <a:rPr lang="en-GB" sz="800" dirty="0">
                <a:solidFill>
                  <a:srgbClr val="FF0000"/>
                </a:solidFill>
              </a:rPr>
              <a:t>ANTI-SOCIAL BEHAVIOUR</a:t>
            </a:r>
            <a:br>
              <a:rPr lang="en-GB" sz="900" u="sng" dirty="0"/>
            </a:br>
            <a:r>
              <a:rPr lang="en-GB" sz="900" u="sng" dirty="0"/>
              <a:t>NON-CHRONOLOGICAL REPORTS</a:t>
            </a:r>
            <a:r>
              <a:rPr lang="en-GB" sz="900" dirty="0">
                <a:solidFill>
                  <a:srgbClr val="0070C0"/>
                </a:solidFill>
              </a:rPr>
              <a:t> 1 2 3 4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Use a wide range of fronted adverbials to add, contrast + show cause &amp; effect, &amp; conjunctions. Use rich and varied vocabulary, 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person, passive verbs &amp; effective paragraphing and structure of text as a whole with introduction and conclusion. </a:t>
            </a:r>
            <a:r>
              <a:rPr lang="en-GB" sz="800" dirty="0">
                <a:solidFill>
                  <a:srgbClr val="FF0000"/>
                </a:solidFill>
              </a:rPr>
              <a:t>ENDANGERED SPECIES</a:t>
            </a:r>
            <a:endParaRPr lang="en-GB" sz="800" u="sng" dirty="0"/>
          </a:p>
          <a:p>
            <a:r>
              <a:rPr lang="en-GB" sz="900" u="sng" dirty="0"/>
              <a:t>KENSUKE’S KINGDOM</a:t>
            </a:r>
            <a:r>
              <a:rPr lang="en-GB" sz="900" dirty="0">
                <a:solidFill>
                  <a:srgbClr val="0070C0"/>
                </a:solidFill>
              </a:rPr>
              <a:t> 1 2 3 4 5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Use a wide  range of fronted adverbials to add, contrast + show cause &amp; effect, &amp; conjunctions. Use rich and varied vocabulary,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person, some informal language, balance of events, thoughts + feelings, modal verbs to indicate possibility &amp; effective paragraphing and structure of text as a whole with introduction and conclusion.</a:t>
            </a:r>
            <a:r>
              <a:rPr lang="en-GB" sz="900" dirty="0">
                <a:solidFill>
                  <a:srgbClr val="FF0000"/>
                </a:solidFill>
              </a:rPr>
              <a:t> </a:t>
            </a:r>
            <a:r>
              <a:rPr lang="en-GB" sz="800" dirty="0">
                <a:solidFill>
                  <a:srgbClr val="FF0000"/>
                </a:solidFill>
              </a:rPr>
              <a:t>DIFFERENCE TOLERANCE WAR FRIENDSHIP POACHING</a:t>
            </a:r>
            <a:endParaRPr lang="en-GB" sz="800" dirty="0">
              <a:solidFill>
                <a:srgbClr val="00B050"/>
              </a:solidFill>
            </a:endParaRPr>
          </a:p>
          <a:p>
            <a:pPr lvl="0"/>
            <a:r>
              <a:rPr lang="en-GB" sz="900" b="1" u="sng" dirty="0">
                <a:solidFill>
                  <a:srgbClr val="7030A0"/>
                </a:solidFill>
              </a:rPr>
              <a:t>GUIDED READING (rolling programme throughout the year)</a:t>
            </a:r>
            <a:r>
              <a:rPr lang="en-GB" sz="900" dirty="0">
                <a:solidFill>
                  <a:srgbClr val="0070C0"/>
                </a:solidFill>
              </a:rPr>
              <a:t>2 3 4 5 </a:t>
            </a:r>
            <a:endParaRPr lang="en-GB" sz="900" b="1" u="sng" dirty="0">
              <a:solidFill>
                <a:srgbClr val="7030A0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Guided development of key reading skills, applied to an extensive range of unseen texts: predict, clarify, inference, summarise, fluency, respond &amp; explain,  retrieve + language for effect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Readers:</a:t>
            </a:r>
            <a:r>
              <a:rPr lang="en-GB" sz="900" u="sng" dirty="0">
                <a:solidFill>
                  <a:srgbClr val="00B0F0"/>
                </a:solidFill>
              </a:rPr>
              <a:t> </a:t>
            </a:r>
            <a:r>
              <a:rPr lang="en-GB" sz="900" u="sng" dirty="0">
                <a:solidFill>
                  <a:srgbClr val="FFC000"/>
                </a:solidFill>
              </a:rPr>
              <a:t>Holes </a:t>
            </a:r>
            <a:r>
              <a:rPr lang="en-GB" sz="900" b="1" u="sng" dirty="0">
                <a:solidFill>
                  <a:srgbClr val="00B0F0"/>
                </a:solidFill>
              </a:rPr>
              <a:t>by Louis Sachar &amp; </a:t>
            </a:r>
            <a:r>
              <a:rPr lang="en-GB" sz="900" b="1" u="sng" dirty="0">
                <a:solidFill>
                  <a:srgbClr val="FFC000"/>
                </a:solidFill>
              </a:rPr>
              <a:t>The Boy at the Back of the Class by Onjali Rauf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5705" y="1018050"/>
            <a:ext cx="1881152" cy="6063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u="sng" dirty="0"/>
              <a:t>YEAR 7</a:t>
            </a:r>
          </a:p>
          <a:p>
            <a:r>
              <a:rPr lang="en-GB" sz="1000" u="sng" dirty="0"/>
              <a:t>MY FATHER IS A POLAR BEAR – TRANSITION UNIT </a:t>
            </a:r>
            <a:r>
              <a:rPr lang="en-GB" sz="1000" dirty="0">
                <a:solidFill>
                  <a:srgbClr val="0070C0"/>
                </a:solidFill>
              </a:rPr>
              <a:t>1 2 3 4 5</a:t>
            </a:r>
            <a:endParaRPr lang="en-GB" sz="1000" u="sng" dirty="0"/>
          </a:p>
          <a:p>
            <a:r>
              <a:rPr lang="en-GB" sz="900" dirty="0">
                <a:solidFill>
                  <a:srgbClr val="00B050"/>
                </a:solidFill>
              </a:rPr>
              <a:t>Revise basic punctuation (subject+ verb rule), and extend sentence structure. Select vocabulary to engage the reader. Weave fact and fiction to entertain. </a:t>
            </a:r>
            <a:r>
              <a:rPr lang="en-GB" sz="900" dirty="0">
                <a:solidFill>
                  <a:srgbClr val="FF0000"/>
                </a:solidFill>
              </a:rPr>
              <a:t>DISHONESTY</a:t>
            </a:r>
            <a:r>
              <a:rPr lang="en-GB" sz="1000" dirty="0">
                <a:solidFill>
                  <a:srgbClr val="FF0000"/>
                </a:solidFill>
              </a:rPr>
              <a:t>  IDENTITY</a:t>
            </a:r>
            <a:endParaRPr lang="en-GB" sz="1000" u="sng" dirty="0"/>
          </a:p>
          <a:p>
            <a:r>
              <a:rPr lang="en-GB" sz="1000" u="sng" dirty="0"/>
              <a:t>SKELLIG </a:t>
            </a:r>
            <a:r>
              <a:rPr lang="en-GB" sz="1000" dirty="0">
                <a:solidFill>
                  <a:srgbClr val="0070C0"/>
                </a:solidFill>
              </a:rPr>
              <a:t>1 2 3 4 5</a:t>
            </a:r>
            <a:endParaRPr lang="en-GB" sz="1000" u="sng" dirty="0"/>
          </a:p>
          <a:p>
            <a:r>
              <a:rPr lang="en-GB" sz="900" dirty="0">
                <a:solidFill>
                  <a:srgbClr val="00B050"/>
                </a:solidFill>
              </a:rPr>
              <a:t>Continue to extend sentence structure.3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 character description,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 perspective writing, discursive essay and class debate. Develop analysis of text –  use PEE and some critical terminology. </a:t>
            </a:r>
            <a:r>
              <a:rPr lang="en-GB" sz="900" dirty="0">
                <a:solidFill>
                  <a:srgbClr val="FF0000"/>
                </a:solidFill>
              </a:rPr>
              <a:t>TOLERANCE ACCEPTANCE DIFFERENCE </a:t>
            </a:r>
            <a:r>
              <a:rPr lang="en-GB" sz="900" b="1" dirty="0">
                <a:solidFill>
                  <a:srgbClr val="FFC000"/>
                </a:solidFill>
              </a:rPr>
              <a:t>Frida Carlo, Anne Frank diaries </a:t>
            </a:r>
          </a:p>
          <a:p>
            <a:r>
              <a:rPr lang="en-GB" sz="1000" u="sng" dirty="0"/>
              <a:t>ROMEO &amp; JULIET</a:t>
            </a:r>
            <a:r>
              <a:rPr lang="en-GB" sz="1000" dirty="0">
                <a:solidFill>
                  <a:srgbClr val="0070C0"/>
                </a:solidFill>
              </a:rPr>
              <a:t> 1 2 3 4 5</a:t>
            </a:r>
            <a:endParaRPr lang="en-GB" sz="1000" u="sng" dirty="0"/>
          </a:p>
          <a:p>
            <a:r>
              <a:rPr lang="en-GB" sz="900" dirty="0">
                <a:solidFill>
                  <a:srgbClr val="00B050"/>
                </a:solidFill>
              </a:rPr>
              <a:t>Further extend  and vary sentence structure.3</a:t>
            </a:r>
            <a:r>
              <a:rPr lang="en-GB" sz="900" baseline="30000" dirty="0">
                <a:solidFill>
                  <a:srgbClr val="00B050"/>
                </a:solidFill>
              </a:rPr>
              <a:t>rd</a:t>
            </a:r>
            <a:r>
              <a:rPr lang="en-GB" sz="900" dirty="0">
                <a:solidFill>
                  <a:srgbClr val="00B050"/>
                </a:solidFill>
              </a:rPr>
              <a:t> person journalistic writing showing bias. Continue to develop analysis of text –  begin to use PETER. </a:t>
            </a:r>
            <a:r>
              <a:rPr lang="en-GB" sz="900" dirty="0">
                <a:solidFill>
                  <a:srgbClr val="FF0000"/>
                </a:solidFill>
              </a:rPr>
              <a:t>PREJUDICE LOSS CONFLICT FATE</a:t>
            </a:r>
            <a:endParaRPr lang="en-GB" sz="900" u="sng" dirty="0"/>
          </a:p>
          <a:p>
            <a:endParaRPr lang="en-GB" sz="1000" u="sng" dirty="0"/>
          </a:p>
          <a:p>
            <a:r>
              <a:rPr lang="en-GB" sz="1000" u="sng" dirty="0"/>
              <a:t>BOY IN THE STRIPED PYJAMAS </a:t>
            </a:r>
            <a:r>
              <a:rPr lang="en-GB" sz="1000" dirty="0">
                <a:solidFill>
                  <a:srgbClr val="0070C0"/>
                </a:solidFill>
              </a:rPr>
              <a:t>1 2 3 4 5</a:t>
            </a:r>
            <a:endParaRPr lang="en-GB" sz="1000" u="sng" dirty="0"/>
          </a:p>
          <a:p>
            <a:r>
              <a:rPr lang="en-GB" sz="900" dirty="0">
                <a:solidFill>
                  <a:srgbClr val="00B050"/>
                </a:solidFill>
              </a:rPr>
              <a:t>Further extend  and vary sentence structure.1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 perspective writing from differing viewpoints. Further develop analysis of text –  use PETER and some critical terminology. </a:t>
            </a:r>
            <a:r>
              <a:rPr lang="en-GB" sz="900" u="sng" dirty="0">
                <a:solidFill>
                  <a:srgbClr val="FFC000"/>
                </a:solidFill>
              </a:rPr>
              <a:t>HOLOCAUST</a:t>
            </a:r>
            <a:r>
              <a:rPr lang="en-GB" sz="900" dirty="0">
                <a:solidFill>
                  <a:srgbClr val="FF0000"/>
                </a:solidFill>
              </a:rPr>
              <a:t> </a:t>
            </a:r>
            <a:r>
              <a:rPr lang="en-GB" sz="900" b="1" u="sng" dirty="0">
                <a:solidFill>
                  <a:srgbClr val="FFC000"/>
                </a:solidFill>
              </a:rPr>
              <a:t>ACCEPTANCE</a:t>
            </a:r>
            <a:r>
              <a:rPr lang="en-GB" sz="900" dirty="0">
                <a:solidFill>
                  <a:srgbClr val="FF0000"/>
                </a:solidFill>
              </a:rPr>
              <a:t> FRIENDSHIP PREJUDICE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Reader: </a:t>
            </a:r>
            <a:r>
              <a:rPr lang="en-GB" sz="900" b="1" u="sng" dirty="0">
                <a:solidFill>
                  <a:srgbClr val="FFC000"/>
                </a:solidFill>
              </a:rPr>
              <a:t>Refugee Boy by Benjamin Zephaniah, Silver Sword by Ian Serraillier + Pig Heart Boy by Malorie Blackman</a:t>
            </a:r>
            <a:endParaRPr lang="en-GB" sz="900" u="sng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06858" y="1018050"/>
            <a:ext cx="2485142" cy="58323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8</a:t>
            </a:r>
          </a:p>
          <a:p>
            <a:r>
              <a:rPr lang="en-GB" sz="900" u="sng" dirty="0"/>
              <a:t>ERIKA’S STORY – TRANSITION UNIT</a:t>
            </a:r>
            <a:r>
              <a:rPr lang="en-GB" sz="900" dirty="0">
                <a:solidFill>
                  <a:srgbClr val="0070C0"/>
                </a:solidFill>
              </a:rPr>
              <a:t> 1 2 3 4 5</a:t>
            </a:r>
            <a:endParaRPr lang="en-GB" sz="900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Revise basic punctuation (subject+ verb rule), and extend  and vary sentence &amp; paragraph structure. Select vocabulary to achieve desired impact on the reader. 1</a:t>
            </a:r>
            <a:r>
              <a:rPr lang="en-GB" sz="900" baseline="30000" dirty="0">
                <a:solidFill>
                  <a:srgbClr val="00B050"/>
                </a:solidFill>
              </a:rPr>
              <a:t>st</a:t>
            </a:r>
            <a:r>
              <a:rPr lang="en-GB" sz="900" dirty="0">
                <a:solidFill>
                  <a:srgbClr val="00B050"/>
                </a:solidFill>
              </a:rPr>
              <a:t> person perspective writing. </a:t>
            </a:r>
            <a:r>
              <a:rPr lang="en-GB" sz="800" dirty="0">
                <a:solidFill>
                  <a:srgbClr val="FF0000"/>
                </a:solidFill>
              </a:rPr>
              <a:t>HOLOCAUST KINDNESS LOSS IDENTITY</a:t>
            </a:r>
            <a:endParaRPr lang="en-GB" sz="800" u="sng" dirty="0"/>
          </a:p>
          <a:p>
            <a:r>
              <a:rPr lang="en-GB" sz="900" u="sng" dirty="0"/>
              <a:t>OF MICE &amp; MEN</a:t>
            </a:r>
            <a:r>
              <a:rPr lang="en-GB" sz="900" dirty="0">
                <a:solidFill>
                  <a:srgbClr val="0070C0"/>
                </a:solidFill>
              </a:rPr>
              <a:t> 1 2 3 4 5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Extend and vary sentence &amp; paragraph structure. Select vocabulary to achieve desired impact on the reader. In-depth analysis of text –  use PETER and critical terminology. Diary writing to reveal character and motivations,  journalistic writing (using tabloid style), persuasive piece determining blame for Curley’s wife’s death  followed by class presentation/debate , write a play script , empathising with key characters  and their situation., analysis of key extracts using PETERC  </a:t>
            </a:r>
            <a:r>
              <a:rPr lang="en-GB" sz="800" dirty="0">
                <a:solidFill>
                  <a:srgbClr val="FF0000"/>
                </a:solidFill>
              </a:rPr>
              <a:t>DIFFERENCE SEGREGATION  PREJUDICE FRIENDSHIP POVERTY POWER</a:t>
            </a:r>
            <a:endParaRPr lang="en-GB" sz="800" u="sng" dirty="0"/>
          </a:p>
          <a:p>
            <a:r>
              <a:rPr lang="en-GB" sz="900" u="sng" dirty="0"/>
              <a:t>PROTEST &amp; PERSUASION</a:t>
            </a:r>
            <a:r>
              <a:rPr lang="en-GB" sz="900" dirty="0">
                <a:solidFill>
                  <a:srgbClr val="0070C0"/>
                </a:solidFill>
              </a:rPr>
              <a:t> 1 2 3 4 5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Extensive analysis of text (protest songs, poems by </a:t>
            </a:r>
            <a:r>
              <a:rPr lang="en-GB" sz="900" b="1" u="sng" dirty="0">
                <a:solidFill>
                  <a:srgbClr val="FFC000"/>
                </a:solidFill>
              </a:rPr>
              <a:t>Maya Angelou &amp; speeches</a:t>
            </a:r>
            <a:r>
              <a:rPr lang="en-GB" sz="900" dirty="0">
                <a:solidFill>
                  <a:srgbClr val="00B050"/>
                </a:solidFill>
              </a:rPr>
              <a:t>) – use PETER and critical terminology. Perform own persuasive speech in front of the class – employ a wide range of persuasive techniques to achieve desired impact on audience. Continue to extend and vary sentence &amp; paragraph structure. Select vocabulary to achieve desired impact on the reader. </a:t>
            </a:r>
            <a:r>
              <a:rPr lang="en-GB" sz="800" dirty="0">
                <a:solidFill>
                  <a:srgbClr val="FF0000"/>
                </a:solidFill>
              </a:rPr>
              <a:t>ENVIRONMENT WAR PREJUDICE SLAVERY</a:t>
            </a:r>
          </a:p>
          <a:p>
            <a:r>
              <a:rPr lang="en-GB" sz="800" b="1" u="sng" dirty="0">
                <a:solidFill>
                  <a:srgbClr val="00B050"/>
                </a:solidFill>
              </a:rPr>
              <a:t>Macbeth (key persuasive scenes)</a:t>
            </a:r>
            <a:r>
              <a:rPr lang="en-GB" sz="800" dirty="0">
                <a:solidFill>
                  <a:srgbClr val="0070C0"/>
                </a:solidFill>
              </a:rPr>
              <a:t> </a:t>
            </a:r>
            <a:r>
              <a:rPr lang="en-GB" sz="800" dirty="0">
                <a:solidFill>
                  <a:srgbClr val="00B050"/>
                </a:solidFill>
              </a:rPr>
              <a:t>In-depth analysis of </a:t>
            </a:r>
            <a:r>
              <a:rPr lang="en-GB" sz="900" dirty="0">
                <a:solidFill>
                  <a:srgbClr val="00B050"/>
                </a:solidFill>
              </a:rPr>
              <a:t>text  to understand character and motivations –  use PETER and critical terminology  effectively. Discursive essay analysing key scenes to ascertain blame. Recounting events from contrasting perspectives. Further extend and vary sentence &amp; paragraph structure. Select vocabulary to achieve desired impact on the reader. </a:t>
            </a:r>
            <a:r>
              <a:rPr lang="en-GB" sz="900" dirty="0">
                <a:solidFill>
                  <a:srgbClr val="FF0000"/>
                </a:solidFill>
              </a:rPr>
              <a:t>BETRAYAL  AMBITION THE SUPERNATURAL </a:t>
            </a:r>
          </a:p>
          <a:p>
            <a:endParaRPr lang="en-GB" sz="800" u="sng" dirty="0"/>
          </a:p>
          <a:p>
            <a:endParaRPr lang="en-GB" sz="800" u="sng" dirty="0"/>
          </a:p>
          <a:p>
            <a:r>
              <a:rPr lang="en-GB" sz="800" b="1" u="sng" dirty="0">
                <a:solidFill>
                  <a:srgbClr val="00B0F0"/>
                </a:solidFill>
              </a:rPr>
              <a:t>Class Reader: </a:t>
            </a:r>
            <a:r>
              <a:rPr lang="en-GB" sz="800" u="sng" dirty="0">
                <a:solidFill>
                  <a:srgbClr val="FFC000"/>
                </a:solidFill>
              </a:rPr>
              <a:t>Noughts &amp; Crosses by Malorie Blackman</a:t>
            </a:r>
            <a:endParaRPr lang="en-GB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9532414" y="461665"/>
            <a:ext cx="1831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C000"/>
                </a:solidFill>
              </a:rPr>
              <a:t>DIVERSITY</a:t>
            </a:r>
          </a:p>
        </p:txBody>
      </p:sp>
    </p:spTree>
    <p:extLst>
      <p:ext uri="{BB962C8B-B14F-4D97-AF65-F5344CB8AC3E}">
        <p14:creationId xmlns:p14="http://schemas.microsoft.com/office/powerpoint/2010/main" val="138327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650" y="1073"/>
            <a:ext cx="1215614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u="sng" dirty="0">
                <a:latin typeface="Comic Sans MS" panose="030F0702030302020204" pitchFamily="66" charset="0"/>
              </a:rPr>
              <a:t>English Curriculum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5538" y="0"/>
            <a:ext cx="8177602" cy="101566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0070C0"/>
                </a:solidFill>
              </a:rPr>
              <a:t>BIG IDEAS: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Write accurately, fluently and at length for pleasure + information.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Articulate thoughts with skill.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Read for pleasure, to understand meaning and to analyse writer’s purpose, impact and techniques.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Unlock doors to worlds you would normally not visit.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000" dirty="0">
                <a:solidFill>
                  <a:srgbClr val="0070C0"/>
                </a:solidFill>
              </a:rPr>
              <a:t>Speak confidently &amp; effectively and participate in discussion + debate.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32414" y="1"/>
            <a:ext cx="98970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SMSC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22118" y="0"/>
            <a:ext cx="1669881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B050"/>
                </a:solidFill>
              </a:rPr>
              <a:t>Main Learning Points/NC Objectives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65" y="1058432"/>
            <a:ext cx="2887133" cy="4062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5</a:t>
            </a:r>
          </a:p>
          <a:p>
            <a:r>
              <a:rPr lang="en-GB" sz="900" u="sng" dirty="0"/>
              <a:t>BOOSTER </a:t>
            </a:r>
            <a:r>
              <a:rPr lang="en-GB" sz="900" dirty="0">
                <a:solidFill>
                  <a:srgbClr val="0070C0"/>
                </a:solidFill>
              </a:rPr>
              <a:t>1 2</a:t>
            </a:r>
            <a:endParaRPr lang="en-GB" sz="900" u="sng" dirty="0"/>
          </a:p>
          <a:p>
            <a:r>
              <a:rPr lang="en-GB" sz="900" u="sng" dirty="0"/>
              <a:t>RECOUNTS &amp; EXPLANATIONS</a:t>
            </a:r>
            <a:r>
              <a:rPr lang="en-GB" sz="900" u="sng" dirty="0">
                <a:solidFill>
                  <a:srgbClr val="0070C0"/>
                </a:solidFill>
              </a:rPr>
              <a:t>1 2 3 </a:t>
            </a:r>
            <a:r>
              <a:rPr lang="en-GB" sz="900" b="1" u="sng" dirty="0">
                <a:solidFill>
                  <a:srgbClr val="0070C0"/>
                </a:solidFill>
              </a:rPr>
              <a:t>4 </a:t>
            </a:r>
            <a:endParaRPr lang="en-GB" sz="900" b="1" u="sng" dirty="0"/>
          </a:p>
          <a:p>
            <a:r>
              <a:rPr lang="en-GB" sz="900" u="sng" dirty="0"/>
              <a:t>ADVENTURE STORIES &amp; NON-CHRONOLGICAL REPORTS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r>
              <a:rPr lang="en-GB" sz="900" b="1" u="sng" dirty="0">
                <a:solidFill>
                  <a:srgbClr val="00B050"/>
                </a:solidFill>
              </a:rPr>
              <a:t>.</a:t>
            </a:r>
            <a:r>
              <a:rPr lang="en-GB" sz="800" b="1" u="sng" dirty="0">
                <a:solidFill>
                  <a:srgbClr val="FF0000"/>
                </a:solidFill>
              </a:rPr>
              <a:t> </a:t>
            </a:r>
            <a:r>
              <a:rPr lang="en-GB" sz="800" dirty="0">
                <a:solidFill>
                  <a:srgbClr val="FF0000"/>
                </a:solidFill>
              </a:rPr>
              <a:t>LOSS WAR BETRAYAL KINDNESS TOLERANCE</a:t>
            </a:r>
            <a:r>
              <a:rPr lang="en-GB" sz="800" b="1" u="sng" dirty="0">
                <a:solidFill>
                  <a:srgbClr val="FF3399"/>
                </a:solidFill>
              </a:rPr>
              <a:t> READ ALOUD STORIES &amp; RECORD (TO PLAY ON IWB) DISCOVERY OF NEW CREATURE (NCR) GROUP PERFORMANCE</a:t>
            </a:r>
            <a:endParaRPr lang="en-GB" sz="800" dirty="0">
              <a:solidFill>
                <a:prstClr val="black"/>
              </a:solidFill>
            </a:endParaRPr>
          </a:p>
          <a:p>
            <a:r>
              <a:rPr lang="en-GB" sz="900" u="sng" dirty="0"/>
              <a:t>PLAYSCRIPTS &amp; DISCUSSION WRITING </a:t>
            </a:r>
            <a:r>
              <a:rPr lang="en-GB" sz="900" b="1" u="sng" dirty="0">
                <a:solidFill>
                  <a:srgbClr val="0070C0"/>
                </a:solidFill>
              </a:rPr>
              <a:t>1 2 3 4 </a:t>
            </a:r>
            <a:r>
              <a:rPr lang="en-GB" sz="900" b="1" u="sng" dirty="0">
                <a:solidFill>
                  <a:srgbClr val="FF3399"/>
                </a:solidFill>
              </a:rPr>
              <a:t>CLASS DEBATE + PLAYSCRIPT GROUP PERFORMANCE</a:t>
            </a:r>
          </a:p>
          <a:p>
            <a:endParaRPr lang="en-GB" sz="900" b="1" u="sng" dirty="0"/>
          </a:p>
          <a:p>
            <a:pPr lvl="0"/>
            <a:r>
              <a:rPr lang="en-GB" sz="900" dirty="0">
                <a:solidFill>
                  <a:srgbClr val="FF0000"/>
                </a:solidFill>
              </a:rPr>
              <a:t>DISCRIMINATION REFUGEES CIVIL WAR FRIENDSHIP</a:t>
            </a:r>
            <a:endParaRPr lang="en-GB" sz="900" dirty="0"/>
          </a:p>
          <a:p>
            <a:r>
              <a:rPr lang="en-GB" sz="900" u="sng" dirty="0"/>
              <a:t>FINDING STORIES &amp; PERSUASIVE WRITING </a:t>
            </a:r>
            <a:r>
              <a:rPr lang="en-GB" sz="900" b="1" u="sng" dirty="0">
                <a:solidFill>
                  <a:srgbClr val="0070C0"/>
                </a:solidFill>
              </a:rPr>
              <a:t>1 2 3 4 5 </a:t>
            </a:r>
            <a:r>
              <a:rPr lang="en-GB" sz="900" b="1" u="sng" dirty="0">
                <a:solidFill>
                  <a:srgbClr val="FF3399"/>
                </a:solidFill>
              </a:rPr>
              <a:t>PERSUASIVE SPEECH AFTER WRITING IN SMALL GROUPS – CLASS COMPETITION</a:t>
            </a:r>
            <a:endParaRPr lang="en-GB" sz="900" b="1" u="sng" dirty="0"/>
          </a:p>
          <a:p>
            <a:r>
              <a:rPr lang="en-GB" sz="900" u="sng" dirty="0"/>
              <a:t>WISHING STORIES &amp; NARRATIVE POETRY</a:t>
            </a:r>
            <a:r>
              <a:rPr lang="en-GB" sz="900" b="1" u="sng" dirty="0">
                <a:solidFill>
                  <a:srgbClr val="0070C0"/>
                </a:solidFill>
              </a:rPr>
              <a:t> 1 2 </a:t>
            </a:r>
            <a:r>
              <a:rPr lang="en-GB" sz="900" b="1" u="sng" dirty="0">
                <a:solidFill>
                  <a:srgbClr val="FF3399"/>
                </a:solidFill>
              </a:rPr>
              <a:t>READ ALOUD STORIES + POETRY PERFORMANCE</a:t>
            </a:r>
          </a:p>
          <a:p>
            <a:r>
              <a:rPr lang="en-GB" sz="900" u="sng" dirty="0"/>
              <a:t>PORTAL STORIES &amp; FLASHBACK STORIES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r>
              <a:rPr lang="en-GB" sz="900" b="1" u="sng" dirty="0">
                <a:solidFill>
                  <a:srgbClr val="FF3399"/>
                </a:solidFill>
              </a:rPr>
              <a:t> READ ALOUD STORIES</a:t>
            </a:r>
            <a:endParaRPr lang="en-GB" sz="900" b="1" u="sng" dirty="0"/>
          </a:p>
          <a:p>
            <a:r>
              <a:rPr lang="en-GB" sz="800" dirty="0">
                <a:solidFill>
                  <a:srgbClr val="FF0000"/>
                </a:solidFill>
              </a:rPr>
              <a:t>WAR LOSS FRIENDSHIP</a:t>
            </a:r>
            <a:endParaRPr lang="en-GB" sz="800" dirty="0">
              <a:solidFill>
                <a:srgbClr val="00B050"/>
              </a:solidFill>
            </a:endParaRPr>
          </a:p>
          <a:p>
            <a:r>
              <a:rPr lang="en-GB" sz="900" b="1" u="sng" dirty="0">
                <a:solidFill>
                  <a:srgbClr val="7030A0"/>
                </a:solidFill>
              </a:rPr>
              <a:t>GUIDED READING (rolling programme throughout the year) </a:t>
            </a:r>
            <a:r>
              <a:rPr lang="en-GB" sz="900" b="1" u="sng" dirty="0">
                <a:solidFill>
                  <a:srgbClr val="0070C0"/>
                </a:solidFill>
              </a:rPr>
              <a:t>2 3 4 5</a:t>
            </a:r>
            <a:endParaRPr lang="en-GB" sz="900" b="1" u="sng" dirty="0">
              <a:solidFill>
                <a:srgbClr val="7030A0"/>
              </a:solidFill>
            </a:endParaRPr>
          </a:p>
          <a:p>
            <a:r>
              <a:rPr lang="en-GB" sz="900" b="1" dirty="0">
                <a:solidFill>
                  <a:srgbClr val="00B050"/>
                </a:solidFill>
              </a:rPr>
              <a:t>Tyke Tiler, Millions &amp; Why the Whales Came/George’s Marvellous Medicine</a:t>
            </a:r>
            <a:r>
              <a:rPr lang="en-GB" sz="900" dirty="0">
                <a:solidFill>
                  <a:srgbClr val="00B050"/>
                </a:solidFill>
              </a:rPr>
              <a:t>: prediction, clarify, inference, summarise, fluency, respond &amp; explain,  retrieve + language for effect. </a:t>
            </a:r>
            <a:r>
              <a:rPr lang="en-GB" sz="900" dirty="0">
                <a:solidFill>
                  <a:srgbClr val="FF0000"/>
                </a:solidFill>
              </a:rPr>
              <a:t>LOSS DIFFERENCE HONESTY GREED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Readers: </a:t>
            </a:r>
            <a:r>
              <a:rPr lang="en-GB" sz="900" b="1" u="sng" dirty="0">
                <a:solidFill>
                  <a:srgbClr val="FFC000"/>
                </a:solidFill>
              </a:rPr>
              <a:t>Oranges in No Man’s Land, Friend or Foe, Tales of the Family from One End Street</a:t>
            </a:r>
          </a:p>
          <a:p>
            <a:endParaRPr lang="en-GB" sz="900" b="1" u="sng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97199" y="1058432"/>
            <a:ext cx="3242733" cy="40164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6</a:t>
            </a:r>
          </a:p>
          <a:p>
            <a:r>
              <a:rPr lang="en-GB" sz="900" dirty="0">
                <a:solidFill>
                  <a:srgbClr val="00B050"/>
                </a:solidFill>
              </a:rPr>
              <a:t>.</a:t>
            </a:r>
            <a:endParaRPr lang="en-GB" sz="900" u="sng" dirty="0"/>
          </a:p>
          <a:p>
            <a:r>
              <a:rPr lang="en-GB" sz="900" u="sng" dirty="0"/>
              <a:t>MYSTERY</a:t>
            </a:r>
            <a:r>
              <a:rPr lang="en-GB" sz="900" dirty="0">
                <a:solidFill>
                  <a:srgbClr val="0070C0"/>
                </a:solidFill>
              </a:rPr>
              <a:t> 1 2 3 4 – </a:t>
            </a:r>
            <a:r>
              <a:rPr lang="en-GB" sz="900" b="1" dirty="0">
                <a:solidFill>
                  <a:srgbClr val="FF3399"/>
                </a:solidFill>
              </a:rPr>
              <a:t>READ ALOUD WITH TORCH – BLINDS DOWN</a:t>
            </a:r>
            <a:endParaRPr lang="en-GB" sz="900" b="1" u="sng" dirty="0">
              <a:solidFill>
                <a:srgbClr val="FF3399"/>
              </a:solidFill>
            </a:endParaRPr>
          </a:p>
          <a:p>
            <a:r>
              <a:rPr lang="en-GB" sz="900" u="sng" dirty="0"/>
              <a:t>JOURNALISTIC WRITING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 </a:t>
            </a:r>
            <a:r>
              <a:rPr lang="en-GB" sz="900" b="1" dirty="0">
                <a:solidFill>
                  <a:srgbClr val="FF3399"/>
                </a:solidFill>
              </a:rPr>
              <a:t>TV NEWS REPORT BEFORE WRITING OWN PIECE – ESCAPED ANIMAL</a:t>
            </a:r>
          </a:p>
          <a:p>
            <a:r>
              <a:rPr lang="en-GB" sz="900" u="sng" dirty="0"/>
              <a:t>BIOGRAPHY</a:t>
            </a:r>
            <a:r>
              <a:rPr lang="en-GB" sz="900" u="sng" dirty="0">
                <a:solidFill>
                  <a:srgbClr val="0070C0"/>
                </a:solidFill>
              </a:rPr>
              <a:t> </a:t>
            </a:r>
            <a:r>
              <a:rPr lang="en-GB" sz="900" b="1" u="sng" dirty="0">
                <a:solidFill>
                  <a:srgbClr val="0070C0"/>
                </a:solidFill>
              </a:rPr>
              <a:t>1 2 3 4 5</a:t>
            </a:r>
            <a:endParaRPr lang="en-GB" sz="900" b="1" u="sng" dirty="0"/>
          </a:p>
          <a:p>
            <a:r>
              <a:rPr lang="en-GB" sz="900" dirty="0">
                <a:solidFill>
                  <a:srgbClr val="00B050"/>
                </a:solidFill>
              </a:rPr>
              <a:t>.</a:t>
            </a:r>
            <a:r>
              <a:rPr lang="en-GB" sz="900" dirty="0">
                <a:solidFill>
                  <a:srgbClr val="FF0000"/>
                </a:solidFill>
              </a:rPr>
              <a:t> DETERMINATION RESILIENCE AMBITION </a:t>
            </a:r>
            <a:r>
              <a:rPr lang="en-GB" sz="900" b="1" u="sng" dirty="0">
                <a:solidFill>
                  <a:srgbClr val="FFC000"/>
                </a:solidFill>
              </a:rPr>
              <a:t>https://</a:t>
            </a:r>
            <a:r>
              <a:rPr lang="en-GB" sz="1100" b="1" u="sng" dirty="0">
                <a:solidFill>
                  <a:srgbClr val="FFC000"/>
                </a:solidFill>
              </a:rPr>
              <a:t>www.blackheroesfoundation.org/people/marcus-rashford</a:t>
            </a:r>
            <a:r>
              <a:rPr lang="en-GB" sz="1100" b="1" dirty="0">
                <a:solidFill>
                  <a:srgbClr val="FFC000"/>
                </a:solidFill>
              </a:rPr>
              <a:t>/</a:t>
            </a:r>
          </a:p>
          <a:p>
            <a:r>
              <a:rPr lang="en-GB" sz="900" u="sng" dirty="0"/>
              <a:t>ARGUMENT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endParaRPr lang="en-GB" sz="900" u="sng" dirty="0"/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800" dirty="0">
                <a:solidFill>
                  <a:srgbClr val="FF0000"/>
                </a:solidFill>
              </a:rPr>
              <a:t>RIGHTS &amp; RESPONSBILITIES </a:t>
            </a:r>
            <a:r>
              <a:rPr lang="en-GB" sz="900" b="1" dirty="0">
                <a:solidFill>
                  <a:srgbClr val="FFC000"/>
                </a:solidFill>
                <a:latin typeface="TheBoldFont"/>
              </a:rPr>
              <a:t>Should the UK take in more refugee children?</a:t>
            </a:r>
            <a:endParaRPr lang="en-GB" sz="900" u="sng" dirty="0">
              <a:solidFill>
                <a:srgbClr val="FFC000"/>
              </a:solidFill>
            </a:endParaRPr>
          </a:p>
          <a:p>
            <a:r>
              <a:rPr lang="en-GB" sz="900" u="sng" dirty="0"/>
              <a:t>LETTERS OF COMPLAINT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r>
              <a:rPr lang="en-GB" sz="900" b="1" dirty="0">
                <a:solidFill>
                  <a:srgbClr val="FF3399"/>
                </a:solidFill>
              </a:rPr>
              <a:t>TELEPHONE CONVERSATION WITH PARNER – REPORTING PROBLEMS TO BROWN OWL ETC</a:t>
            </a:r>
            <a:endParaRPr lang="en-GB" sz="900" b="1" u="sng" dirty="0">
              <a:solidFill>
                <a:srgbClr val="FF3399"/>
              </a:solidFill>
            </a:endParaRPr>
          </a:p>
          <a:p>
            <a:pPr lvl="0"/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800" dirty="0">
                <a:solidFill>
                  <a:srgbClr val="FF0000"/>
                </a:solidFill>
              </a:rPr>
              <a:t>ANTI-SOCIAL BEHAVIOUR</a:t>
            </a:r>
            <a:br>
              <a:rPr lang="en-GB" sz="900" u="sng" dirty="0"/>
            </a:br>
            <a:r>
              <a:rPr lang="en-GB" sz="900" u="sng" dirty="0"/>
              <a:t>NON-CHRONOLOGICAL REPORTS</a:t>
            </a:r>
            <a:r>
              <a:rPr lang="en-GB" sz="900" dirty="0">
                <a:solidFill>
                  <a:srgbClr val="0070C0"/>
                </a:solidFill>
              </a:rPr>
              <a:t> 1 2 3 4</a:t>
            </a:r>
            <a:endParaRPr lang="en-GB" sz="900" u="sng" dirty="0"/>
          </a:p>
          <a:p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800" dirty="0">
                <a:solidFill>
                  <a:srgbClr val="FF0000"/>
                </a:solidFill>
              </a:rPr>
              <a:t>ENDANGERED SPECIES</a:t>
            </a:r>
            <a:endParaRPr lang="en-GB" sz="800" u="sng" dirty="0"/>
          </a:p>
          <a:p>
            <a:r>
              <a:rPr lang="en-GB" sz="900" u="sng" dirty="0"/>
              <a:t>KENSUKE’S KINGDOM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r>
              <a:rPr lang="en-GB" sz="900" b="1" dirty="0">
                <a:solidFill>
                  <a:srgbClr val="FF3399"/>
                </a:solidFill>
              </a:rPr>
              <a:t>DEBATE (SAILING AROUND THE WORLD) PERFORMANCE (ORANG-UTAN PERSPECTIVE – READ ALOUD) </a:t>
            </a:r>
            <a:endParaRPr lang="en-GB" sz="900" b="1" u="sng" dirty="0">
              <a:solidFill>
                <a:srgbClr val="FF3399"/>
              </a:solidFill>
            </a:endParaRPr>
          </a:p>
          <a:p>
            <a:r>
              <a:rPr lang="en-GB" sz="800" dirty="0">
                <a:solidFill>
                  <a:srgbClr val="FF0000"/>
                </a:solidFill>
              </a:rPr>
              <a:t>DIFFERENCE TOLERANCE WAR FRIENDSHIP POACHING</a:t>
            </a:r>
            <a:endParaRPr lang="en-GB" sz="800" dirty="0">
              <a:solidFill>
                <a:srgbClr val="00B050"/>
              </a:solidFill>
            </a:endParaRPr>
          </a:p>
          <a:p>
            <a:pPr lvl="0"/>
            <a:r>
              <a:rPr lang="en-GB" sz="900" b="1" u="sng" dirty="0">
                <a:solidFill>
                  <a:srgbClr val="7030A0"/>
                </a:solidFill>
              </a:rPr>
              <a:t>GUIDED READING (rolling programme throughout the year)</a:t>
            </a:r>
            <a:r>
              <a:rPr lang="en-GB" sz="900" dirty="0">
                <a:solidFill>
                  <a:srgbClr val="0070C0"/>
                </a:solidFill>
              </a:rPr>
              <a:t>2 3 4 5 </a:t>
            </a:r>
            <a:endParaRPr lang="en-GB" sz="900" b="1" u="sng" dirty="0">
              <a:solidFill>
                <a:srgbClr val="7030A0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Guided development of key reading skills, applied to an extensive range of unseen texts: predict, clarify, inference, summarise, fluency, respond &amp; explain,  retrieve + language for effect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Readers:</a:t>
            </a:r>
            <a:r>
              <a:rPr lang="en-GB" sz="900" u="sng" dirty="0">
                <a:solidFill>
                  <a:srgbClr val="00B0F0"/>
                </a:solidFill>
              </a:rPr>
              <a:t> </a:t>
            </a:r>
            <a:r>
              <a:rPr lang="en-GB" sz="900" u="sng" dirty="0">
                <a:solidFill>
                  <a:srgbClr val="FFC000"/>
                </a:solidFill>
              </a:rPr>
              <a:t>Holes </a:t>
            </a:r>
            <a:r>
              <a:rPr lang="en-GB" sz="900" b="1" u="sng" dirty="0">
                <a:solidFill>
                  <a:srgbClr val="00B0F0"/>
                </a:solidFill>
              </a:rPr>
              <a:t>by Louis Sachar &amp; </a:t>
            </a:r>
            <a:r>
              <a:rPr lang="en-GB" sz="900" b="1" u="sng" dirty="0">
                <a:solidFill>
                  <a:srgbClr val="FFC000"/>
                </a:solidFill>
              </a:rPr>
              <a:t>The Boy at the Back of the Class by Onjali Rauf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9933" y="1058432"/>
            <a:ext cx="2963334" cy="4031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u="sng" dirty="0"/>
              <a:t>YEAR 7</a:t>
            </a:r>
          </a:p>
          <a:p>
            <a:r>
              <a:rPr lang="en-GB" sz="1000" u="sng" dirty="0"/>
              <a:t>MY FATHER IS A POLAR BEAR – TRANSITION UNIT </a:t>
            </a:r>
            <a:r>
              <a:rPr lang="en-GB" sz="1000" dirty="0">
                <a:solidFill>
                  <a:srgbClr val="0070C0"/>
                </a:solidFill>
              </a:rPr>
              <a:t>1 2 3 4 5</a:t>
            </a:r>
            <a:r>
              <a:rPr lang="en-GB" sz="1000" b="1" u="sng" dirty="0">
                <a:solidFill>
                  <a:srgbClr val="FF3399"/>
                </a:solidFill>
              </a:rPr>
              <a:t> READ ALOUD FINAL PIECES</a:t>
            </a:r>
            <a:endParaRPr lang="en-GB" sz="1000" u="sng" dirty="0"/>
          </a:p>
          <a:p>
            <a:r>
              <a:rPr lang="en-GB" sz="900" dirty="0">
                <a:solidFill>
                  <a:srgbClr val="FF0000"/>
                </a:solidFill>
              </a:rPr>
              <a:t>DISHONESTY</a:t>
            </a:r>
            <a:r>
              <a:rPr lang="en-GB" sz="1000" dirty="0">
                <a:solidFill>
                  <a:srgbClr val="FF0000"/>
                </a:solidFill>
              </a:rPr>
              <a:t>  IDENTITY</a:t>
            </a:r>
            <a:endParaRPr lang="en-GB" sz="1000" u="sng" dirty="0"/>
          </a:p>
          <a:p>
            <a:r>
              <a:rPr lang="en-GB" sz="1000" u="sng" dirty="0"/>
              <a:t>SKELLIG </a:t>
            </a:r>
            <a:r>
              <a:rPr lang="en-GB" sz="1000" dirty="0">
                <a:solidFill>
                  <a:srgbClr val="0070C0"/>
                </a:solidFill>
              </a:rPr>
              <a:t>1 2 3 4 5 </a:t>
            </a:r>
            <a:r>
              <a:rPr lang="en-GB" sz="1000" b="1" dirty="0">
                <a:solidFill>
                  <a:srgbClr val="FF3399"/>
                </a:solidFill>
              </a:rPr>
              <a:t>DEBATE – HOME SCHOOLING</a:t>
            </a:r>
            <a:endParaRPr lang="en-GB" sz="1000" b="1" u="sng" dirty="0">
              <a:solidFill>
                <a:srgbClr val="FF3399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900" dirty="0">
                <a:solidFill>
                  <a:srgbClr val="FF0000"/>
                </a:solidFill>
              </a:rPr>
              <a:t>TOLERANCE ACCEPTANCE DIFFERENCE </a:t>
            </a:r>
            <a:r>
              <a:rPr lang="en-GB" sz="900" b="1" dirty="0">
                <a:solidFill>
                  <a:srgbClr val="FFC000"/>
                </a:solidFill>
              </a:rPr>
              <a:t>Frida Carlo, Anne Frank diaries </a:t>
            </a:r>
          </a:p>
          <a:p>
            <a:r>
              <a:rPr lang="en-GB" sz="1000" u="sng" dirty="0"/>
              <a:t>ROMEO &amp; JULIET</a:t>
            </a:r>
            <a:r>
              <a:rPr lang="en-GB" sz="1000" dirty="0">
                <a:solidFill>
                  <a:srgbClr val="0070C0"/>
                </a:solidFill>
              </a:rPr>
              <a:t> 1 2 3 4 5 </a:t>
            </a:r>
          </a:p>
          <a:p>
            <a:r>
              <a:rPr lang="en-GB" sz="1000" b="1" dirty="0">
                <a:solidFill>
                  <a:srgbClr val="FF3399"/>
                </a:solidFill>
              </a:rPr>
              <a:t>GROUP RESEARCH + PRESENTATION – SHAKESPEARE – BACKGROUND; COURTROOM DRAMA – MORE GUILTY – FRIAR LAWRENCE OR THE NURSE?</a:t>
            </a:r>
            <a:endParaRPr lang="en-GB" sz="1000" b="1" u="sng" dirty="0">
              <a:solidFill>
                <a:srgbClr val="FF3399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900" dirty="0">
                <a:solidFill>
                  <a:srgbClr val="FF0000"/>
                </a:solidFill>
              </a:rPr>
              <a:t>PREJUDICE LOSS CONFLICT FATE</a:t>
            </a:r>
            <a:endParaRPr lang="en-GB" sz="900" u="sng" dirty="0"/>
          </a:p>
          <a:p>
            <a:r>
              <a:rPr lang="en-GB" sz="1000" b="1" dirty="0">
                <a:solidFill>
                  <a:srgbClr val="FF3399"/>
                </a:solidFill>
              </a:rPr>
              <a:t>SCRIPT-WRITING &amp; PERFORMANCE</a:t>
            </a:r>
          </a:p>
          <a:p>
            <a:r>
              <a:rPr lang="en-GB" sz="1000" u="sng" dirty="0"/>
              <a:t>BOY IN THE STRIPED PYJAMAS </a:t>
            </a:r>
            <a:r>
              <a:rPr lang="en-GB" sz="1000" dirty="0">
                <a:solidFill>
                  <a:srgbClr val="0070C0"/>
                </a:solidFill>
              </a:rPr>
              <a:t>1 2 3 4 5 </a:t>
            </a:r>
            <a:r>
              <a:rPr lang="en-GB" sz="1000" b="1" dirty="0">
                <a:solidFill>
                  <a:srgbClr val="FF3399"/>
                </a:solidFill>
              </a:rPr>
              <a:t>DEBATE – WHO IS MOST TO BLAME FOR BRUNO’S DEATH? (FATHER, MOTHER, SHMUEL, GRETEL)</a:t>
            </a:r>
            <a:endParaRPr lang="en-GB" sz="1000" b="1" u="sng" dirty="0">
              <a:solidFill>
                <a:srgbClr val="FF3399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900" u="sng" dirty="0">
                <a:solidFill>
                  <a:srgbClr val="FFC000"/>
                </a:solidFill>
              </a:rPr>
              <a:t>HOLOCAUST</a:t>
            </a:r>
            <a:r>
              <a:rPr lang="en-GB" sz="900" dirty="0">
                <a:solidFill>
                  <a:srgbClr val="FF0000"/>
                </a:solidFill>
              </a:rPr>
              <a:t> </a:t>
            </a:r>
            <a:r>
              <a:rPr lang="en-GB" sz="900" b="1" u="sng" dirty="0">
                <a:solidFill>
                  <a:srgbClr val="FFC000"/>
                </a:solidFill>
              </a:rPr>
              <a:t>ACCEPTANCE</a:t>
            </a:r>
            <a:r>
              <a:rPr lang="en-GB" sz="900" dirty="0">
                <a:solidFill>
                  <a:srgbClr val="FF0000"/>
                </a:solidFill>
              </a:rPr>
              <a:t> FRIENDSHIP PREJUDICE</a:t>
            </a:r>
          </a:p>
          <a:p>
            <a:r>
              <a:rPr lang="en-GB" sz="900" b="1" u="sng" dirty="0">
                <a:solidFill>
                  <a:srgbClr val="00B0F0"/>
                </a:solidFill>
              </a:rPr>
              <a:t>Class Reader: </a:t>
            </a:r>
            <a:r>
              <a:rPr lang="en-GB" sz="900" b="1" u="sng" dirty="0">
                <a:solidFill>
                  <a:srgbClr val="FFC000"/>
                </a:solidFill>
              </a:rPr>
              <a:t>Refugee Boy by Benjamin Zephaniah, Silver Sword by Ian Serraillier + Pig Heart Boy by Malorie Blackman</a:t>
            </a: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b="1" u="sng" dirty="0">
              <a:solidFill>
                <a:srgbClr val="FFC000"/>
              </a:solidFill>
            </a:endParaRPr>
          </a:p>
          <a:p>
            <a:endParaRPr lang="en-GB" sz="900" u="sng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92325" y="1058432"/>
            <a:ext cx="2999674" cy="3954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u="sng" dirty="0"/>
              <a:t>YEAR 8</a:t>
            </a:r>
          </a:p>
          <a:p>
            <a:r>
              <a:rPr lang="en-GB" sz="900" u="sng" dirty="0"/>
              <a:t>ERIKA’S STORY – TRANSITION UNIT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r>
              <a:rPr lang="en-GB" sz="900" b="1" dirty="0">
                <a:solidFill>
                  <a:srgbClr val="FF3399"/>
                </a:solidFill>
              </a:rPr>
              <a:t>PERFORMANCE - READ ALOUD TO GROUP </a:t>
            </a:r>
            <a:endParaRPr lang="en-GB" sz="900" b="1" u="sng" dirty="0">
              <a:solidFill>
                <a:srgbClr val="FF3399"/>
              </a:solidFill>
            </a:endParaRPr>
          </a:p>
          <a:p>
            <a:pPr lvl="0"/>
            <a:r>
              <a:rPr lang="en-GB" sz="800" dirty="0">
                <a:solidFill>
                  <a:srgbClr val="FF0000"/>
                </a:solidFill>
              </a:rPr>
              <a:t>HOLOCAUST KINDNESS LOSS IDENTITY</a:t>
            </a:r>
            <a:endParaRPr lang="en-GB" sz="800" u="sng" dirty="0"/>
          </a:p>
          <a:p>
            <a:r>
              <a:rPr lang="en-GB" sz="900" u="sng" dirty="0"/>
              <a:t>OF MICE &amp; MEN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r>
              <a:rPr lang="en-GB" sz="900" b="1" dirty="0">
                <a:solidFill>
                  <a:srgbClr val="FF3399"/>
                </a:solidFill>
              </a:rPr>
              <a:t>DEBATE/COURTROOM DRAMA – WHO WAS TO BLAME FOR CURLEY’S WIFE’S DEATH x4 ?</a:t>
            </a:r>
            <a:endParaRPr lang="en-GB" sz="900" b="1" u="sng" dirty="0">
              <a:solidFill>
                <a:srgbClr val="FF3399"/>
              </a:solidFill>
            </a:endParaRPr>
          </a:p>
          <a:p>
            <a:r>
              <a:rPr lang="en-GB" sz="800" dirty="0">
                <a:solidFill>
                  <a:srgbClr val="FF0000"/>
                </a:solidFill>
              </a:rPr>
              <a:t>DIFFERENCE SEGREGATION  PREJUDICE FRIENDSHIP POVERTY POWER</a:t>
            </a:r>
            <a:endParaRPr lang="en-GB" sz="800" u="sng" dirty="0"/>
          </a:p>
          <a:p>
            <a:r>
              <a:rPr lang="en-GB" sz="900" u="sng" dirty="0"/>
              <a:t>PROTEST &amp; PERSUASION</a:t>
            </a:r>
            <a:r>
              <a:rPr lang="en-GB" sz="900" dirty="0">
                <a:solidFill>
                  <a:srgbClr val="0070C0"/>
                </a:solidFill>
              </a:rPr>
              <a:t> 1 2 3 4 5 </a:t>
            </a:r>
            <a:r>
              <a:rPr lang="en-GB" sz="900" b="1" dirty="0">
                <a:solidFill>
                  <a:srgbClr val="FF3399"/>
                </a:solidFill>
              </a:rPr>
              <a:t>SPEECH – PRESENTATION &amp; COMPETITION</a:t>
            </a:r>
            <a:endParaRPr lang="en-GB" sz="900" b="1" u="sng" dirty="0">
              <a:solidFill>
                <a:srgbClr val="FF3399"/>
              </a:solidFill>
            </a:endParaRPr>
          </a:p>
          <a:p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800" dirty="0">
                <a:solidFill>
                  <a:srgbClr val="FF0000"/>
                </a:solidFill>
              </a:rPr>
              <a:t>ENVIRONMENT WAR PREJUDICE SLAVERY</a:t>
            </a:r>
          </a:p>
          <a:p>
            <a:r>
              <a:rPr lang="en-GB" sz="800" b="1" u="sng" dirty="0">
                <a:solidFill>
                  <a:srgbClr val="00B050"/>
                </a:solidFill>
              </a:rPr>
              <a:t>Macbeth (key persuasive scenes)</a:t>
            </a:r>
            <a:r>
              <a:rPr lang="en-GB" sz="900" dirty="0">
                <a:solidFill>
                  <a:srgbClr val="00B050"/>
                </a:solidFill>
              </a:rPr>
              <a:t>. </a:t>
            </a:r>
            <a:r>
              <a:rPr lang="en-GB" sz="900" dirty="0">
                <a:solidFill>
                  <a:srgbClr val="FF0000"/>
                </a:solidFill>
              </a:rPr>
              <a:t>BETRAYAL  AMBITION THE SUPERNATURAL  - </a:t>
            </a:r>
            <a:r>
              <a:rPr lang="en-GB" sz="900" b="1" dirty="0">
                <a:solidFill>
                  <a:srgbClr val="FF3399"/>
                </a:solidFill>
              </a:rPr>
              <a:t>PERFORMANCE - WITCHES &amp; DEBATE – WHO IS TO BLAME FOR DUNCAN’S DEATH?</a:t>
            </a:r>
          </a:p>
          <a:p>
            <a:endParaRPr lang="en-GB" sz="800" u="sng" dirty="0"/>
          </a:p>
          <a:p>
            <a:endParaRPr lang="en-GB" sz="800" u="sng" dirty="0"/>
          </a:p>
          <a:p>
            <a:r>
              <a:rPr lang="en-GB" sz="800" b="1" u="sng" dirty="0">
                <a:solidFill>
                  <a:srgbClr val="00B0F0"/>
                </a:solidFill>
              </a:rPr>
              <a:t>Class Reader: </a:t>
            </a:r>
            <a:r>
              <a:rPr lang="en-GB" sz="800" u="sng" dirty="0">
                <a:solidFill>
                  <a:srgbClr val="FFC000"/>
                </a:solidFill>
              </a:rPr>
              <a:t>Noughts &amp; Crosses by Malorie Blackman</a:t>
            </a:r>
          </a:p>
          <a:p>
            <a:endParaRPr lang="en-GB" sz="800" u="sng" dirty="0">
              <a:solidFill>
                <a:srgbClr val="FFC000"/>
              </a:solidFill>
            </a:endParaRPr>
          </a:p>
          <a:p>
            <a:endParaRPr lang="en-GB" sz="800" u="sng" dirty="0">
              <a:solidFill>
                <a:srgbClr val="FFC000"/>
              </a:solidFill>
            </a:endParaRP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9532414" y="461665"/>
            <a:ext cx="1831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C000"/>
                </a:solidFill>
              </a:rPr>
              <a:t>DIVERSITY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41326" y="143691"/>
            <a:ext cx="1619794" cy="646331"/>
          </a:xfrm>
          <a:prstGeom prst="rect">
            <a:avLst/>
          </a:prstGeom>
          <a:noFill/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3399"/>
                </a:solidFill>
              </a:rPr>
              <a:t>SPEAKING &amp; LISTENING</a:t>
            </a:r>
          </a:p>
        </p:txBody>
      </p:sp>
    </p:spTree>
    <p:extLst>
      <p:ext uri="{BB962C8B-B14F-4D97-AF65-F5344CB8AC3E}">
        <p14:creationId xmlns:p14="http://schemas.microsoft.com/office/powerpoint/2010/main" val="2053421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2105</Words>
  <Application>Microsoft Office PowerPoint</Application>
  <PresentationFormat>Widescreen</PresentationFormat>
  <Paragraphs>152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TheBoldFont</vt:lpstr>
      <vt:lpstr>Office Theme</vt:lpstr>
      <vt:lpstr>PowerPoint Presentation</vt:lpstr>
      <vt:lpstr>PowerPoint Presentation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Watkins</dc:creator>
  <cp:lastModifiedBy>Charlotte Watkins</cp:lastModifiedBy>
  <cp:revision>55</cp:revision>
  <cp:lastPrinted>2024-03-12T14:14:12Z</cp:lastPrinted>
  <dcterms:created xsi:type="dcterms:W3CDTF">2020-01-22T11:44:23Z</dcterms:created>
  <dcterms:modified xsi:type="dcterms:W3CDTF">2026-03-03T09:42:48Z</dcterms:modified>
</cp:coreProperties>
</file>